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2" r:id="rId6"/>
    <p:sldId id="263" r:id="rId7"/>
    <p:sldId id="264" r:id="rId8"/>
    <p:sldId id="259" r:id="rId9"/>
    <p:sldId id="272" r:id="rId10"/>
    <p:sldId id="27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841829"/>
            <a:ext cx="12192000" cy="6016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6" y="0"/>
            <a:ext cx="1103877" cy="841829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54743"/>
            <a:ext cx="12192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82625" y="1064895"/>
            <a:ext cx="82753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</a:rPr>
              <a:t>中国共产党五岔路乡第九届代表大会第四次会议</a:t>
            </a:r>
            <a:endParaRPr lang="zh-CN" altLang="en-US" sz="2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79800" y="1929447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2200" b="0">
                <a:solidFill>
                  <a:srgbClr val="000000"/>
                </a:solidFill>
                <a:ea typeface="方正小标宋_GBK" panose="03000509000000000000" charset="-122"/>
              </a:rPr>
              <a:t>                </a:t>
            </a:r>
            <a:r>
              <a:rPr lang="en-US" altLang="zh-CN" sz="4400" b="0">
                <a:solidFill>
                  <a:srgbClr val="000000"/>
                </a:soli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</a:rPr>
              <a:t> </a:t>
            </a:r>
            <a:r>
              <a:rPr lang="zh-CN" sz="4400" b="0">
                <a:solidFill>
                  <a:srgbClr val="000000"/>
                </a:solidFill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</a:rPr>
              <a:t>党委工作报告</a:t>
            </a:r>
            <a:endParaRPr lang="zh-CN" altLang="en-US" sz="4400">
              <a:latin typeface="方正小标宋_GBK" panose="03000509000000000000" charset="-122"/>
              <a:ea typeface="方正小标宋_GBK" panose="03000509000000000000" charset="-122"/>
              <a:cs typeface="方正小标宋_GBK" panose="03000509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5235" y="2807335"/>
            <a:ext cx="759523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1400" b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</a:t>
            </a:r>
            <a:r>
              <a:rPr lang="en-US" sz="2000" b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——</a:t>
            </a:r>
            <a:r>
              <a:rPr lang="zh-CN" sz="2000" b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在中国共产党五岔路乡第九届代表大会第四次会议上的报告</a:t>
            </a:r>
            <a:endParaRPr lang="zh-CN" sz="1600" b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0" algn="ctr"/>
            <a:r>
              <a:rPr lang="zh-CN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zh-CN" sz="20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谷学平</a:t>
            </a:r>
            <a:endParaRPr lang="zh-CN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0" algn="ctr"/>
            <a:r>
              <a:rPr lang="zh-CN" sz="200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2019</a:t>
            </a:r>
            <a:r>
              <a:rPr lang="zh-CN" altLang="en-US" sz="200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年</a:t>
            </a:r>
            <a:r>
              <a:rPr lang="en-US" altLang="zh-CN" sz="200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1</a:t>
            </a:r>
            <a:r>
              <a:rPr lang="zh-CN" altLang="en-US" sz="200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月</a:t>
            </a:r>
            <a:r>
              <a:rPr lang="en-US" altLang="zh-CN" sz="200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8</a:t>
            </a:r>
            <a:r>
              <a:rPr lang="zh-CN" altLang="en-US" sz="200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日</a:t>
            </a:r>
            <a:r>
              <a:rPr lang="zh-CN" sz="200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）</a:t>
            </a:r>
            <a:endParaRPr lang="zh-CN" sz="2000">
              <a:latin typeface="Times New Roman" panose="02020603050405020304" charset="0"/>
              <a:ea typeface="楷体_GB2312" panose="0201060903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64870" y="795020"/>
            <a:ext cx="2828925" cy="2536825"/>
            <a:chOff x="2047163" y="1675736"/>
            <a:chExt cx="2215348" cy="2215348"/>
          </a:xfrm>
        </p:grpSpPr>
        <p:sp>
          <p:nvSpPr>
            <p:cNvPr id="2" name="椭圆 1"/>
            <p:cNvSpPr/>
            <p:nvPr/>
          </p:nvSpPr>
          <p:spPr>
            <a:xfrm>
              <a:off x="2047163" y="1675736"/>
              <a:ext cx="2215348" cy="22153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椭圆 2"/>
            <p:cNvSpPr/>
            <p:nvPr/>
          </p:nvSpPr>
          <p:spPr>
            <a:xfrm>
              <a:off x="2169474" y="1798047"/>
              <a:ext cx="1970726" cy="197072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293062" y="2120431"/>
              <a:ext cx="1723549" cy="886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gradFill>
                    <a:gsLst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100000">
                        <a:srgbClr val="E6C608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6000" b="1" dirty="0"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E6C608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344454" y="3065311"/>
              <a:ext cx="1620764" cy="348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E6C608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78910" y="1231900"/>
            <a:ext cx="6554469" cy="618822"/>
            <a:chOff x="4262511" y="872197"/>
            <a:chExt cx="6305272" cy="618979"/>
          </a:xfrm>
        </p:grpSpPr>
        <p:sp>
          <p:nvSpPr>
            <p:cNvPr id="7" name="圆角矩形 6"/>
            <p:cNvSpPr/>
            <p:nvPr/>
          </p:nvSpPr>
          <p:spPr>
            <a:xfrm>
              <a:off x="4262511" y="872197"/>
              <a:ext cx="6217920" cy="61897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19501" y="919834"/>
              <a:ext cx="6148282" cy="522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gradFill>
                    <a:gsLst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100000">
                        <a:srgbClr val="E6C608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一、2018年主要工作回顾</a:t>
              </a:r>
              <a:endParaRPr lang="zh-CN" altLang="en-US" sz="2800" b="1" dirty="0" smtClean="0"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E6C608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78910" y="2165985"/>
            <a:ext cx="6464300" cy="619125"/>
            <a:chOff x="4420626" y="823302"/>
            <a:chExt cx="6217920" cy="619125"/>
          </a:xfrm>
        </p:grpSpPr>
        <p:sp>
          <p:nvSpPr>
            <p:cNvPr id="18" name="圆角矩形 17"/>
            <p:cNvSpPr/>
            <p:nvPr/>
          </p:nvSpPr>
          <p:spPr>
            <a:xfrm>
              <a:off x="4420626" y="823302"/>
              <a:ext cx="6217920" cy="61897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1121" y="920457"/>
              <a:ext cx="47815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gradFill>
                    <a:gsLst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100000">
                        <a:srgbClr val="E6C608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二、2019年主要工作计划</a:t>
              </a:r>
              <a:endParaRPr lang="zh-CN" altLang="en-US" sz="2800" b="1" dirty="0"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E6C608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10637" y="853195"/>
            <a:ext cx="1970726" cy="1970726"/>
            <a:chOff x="2169474" y="1798047"/>
            <a:chExt cx="1970726" cy="1970726"/>
          </a:xfrm>
        </p:grpSpPr>
        <p:sp>
          <p:nvSpPr>
            <p:cNvPr id="4" name="椭圆 3"/>
            <p:cNvSpPr/>
            <p:nvPr/>
          </p:nvSpPr>
          <p:spPr>
            <a:xfrm>
              <a:off x="2169474" y="1798047"/>
              <a:ext cx="1970726" cy="197072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999898" y="2060782"/>
              <a:ext cx="309880" cy="14452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8800" b="1" dirty="0"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E6C608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57879" y="496315"/>
            <a:ext cx="6335395" cy="618979"/>
            <a:chOff x="2869564" y="3332225"/>
            <a:chExt cx="6335395" cy="618979"/>
          </a:xfrm>
        </p:grpSpPr>
        <p:sp>
          <p:nvSpPr>
            <p:cNvPr id="7" name="圆角矩形 6"/>
            <p:cNvSpPr/>
            <p:nvPr/>
          </p:nvSpPr>
          <p:spPr>
            <a:xfrm>
              <a:off x="2987039" y="3332225"/>
              <a:ext cx="6217920" cy="61897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869564" y="3379850"/>
              <a:ext cx="49688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100000">
                        <a:srgbClr val="E6C608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一、2018年主要工作回顾</a:t>
              </a:r>
              <a:endParaRPr lang="zh-CN" altLang="en-US" sz="2800" b="1" dirty="0"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E6C608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614805" y="1465580"/>
            <a:ext cx="9496425" cy="3681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ts val="28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2018年是改革开放四十周年，是深入贯彻落实党的十九大精神的开局之年，也是脱贫摘帽下苦功、打硬仗、迎国考的关键一年。面对异常艰巨的工作任务，在市委、市政府的坚强领导下，在乡人大和乡人民政府的团结合作下，在全乡各级党组织和党员群众的支持下，乡党委充分发挥总揽全局、协调各方、凝聚人心的领导核心作用，圆满完成了九届三次会议确定的各项目标任务，全乡呈现人居环境明显改善、综合经济实力不断增强，党群干群关系更加紧密，党的执政能力建设取得了新进步。2018年全乡农村经济总收入达39043万元，比去年增加1719万元，增长4.6%；农民人均可支配收入10186元，比去年增加1142元，增长12.62%；财政总收入97.04万元；完成固定资产投资2108万元，完成全年目标任务的105.4%；一般公共预算收入51.17万元，比去年增加15.39万元，增长41.82%，为全面建成小康社会奠定了坚实基础。</a:t>
            </a:r>
            <a:endParaRPr lang="zh-CN" altLang="en-US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2541" y="107458"/>
            <a:ext cx="600408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一：2018年主要工作回顾</a:t>
            </a:r>
            <a:endParaRPr lang="zh-CN" altLang="en-US" sz="3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357746" y="4597551"/>
            <a:ext cx="2357136" cy="710373"/>
            <a:chOff x="1357746" y="4597551"/>
            <a:chExt cx="2357136" cy="710373"/>
          </a:xfrm>
        </p:grpSpPr>
        <p:sp>
          <p:nvSpPr>
            <p:cNvPr id="16" name="TextBox 46"/>
            <p:cNvSpPr>
              <a:spLocks noChangeArrowheads="1"/>
            </p:cNvSpPr>
            <p:nvPr/>
          </p:nvSpPr>
          <p:spPr bwMode="auto">
            <a:xfrm>
              <a:off x="1357746" y="4985344"/>
              <a:ext cx="2357136" cy="322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TextBox 47"/>
            <p:cNvSpPr>
              <a:spLocks noChangeArrowheads="1"/>
            </p:cNvSpPr>
            <p:nvPr/>
          </p:nvSpPr>
          <p:spPr bwMode="auto">
            <a:xfrm>
              <a:off x="1743866" y="4597551"/>
              <a:ext cx="1587000" cy="27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513963" y="1664960"/>
            <a:ext cx="2357136" cy="712481"/>
            <a:chOff x="8523488" y="1642735"/>
            <a:chExt cx="2357136" cy="712481"/>
          </a:xfrm>
        </p:grpSpPr>
        <p:sp>
          <p:nvSpPr>
            <p:cNvPr id="29" name="TextBox 63"/>
            <p:cNvSpPr>
              <a:spLocks noChangeArrowheads="1"/>
            </p:cNvSpPr>
            <p:nvPr/>
          </p:nvSpPr>
          <p:spPr bwMode="auto">
            <a:xfrm>
              <a:off x="8523488" y="2032636"/>
              <a:ext cx="2357136" cy="322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TextBox 66"/>
            <p:cNvSpPr>
              <a:spLocks noChangeArrowheads="1"/>
            </p:cNvSpPr>
            <p:nvPr/>
          </p:nvSpPr>
          <p:spPr bwMode="auto">
            <a:xfrm>
              <a:off x="8907501" y="1642735"/>
              <a:ext cx="1587002" cy="27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504950" y="1433830"/>
            <a:ext cx="29286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脱贫攻坚工作首战告捷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5567680" y="1376045"/>
            <a:ext cx="24765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三农”工作稳步推进</a:t>
            </a:r>
            <a:endParaRPr lang="zh-CN" altLang="en-US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555115" y="3169285"/>
            <a:ext cx="24511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社会民生事业有力推进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621655" y="3169920"/>
            <a:ext cx="28924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民主法治建设持续推进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555115" y="5210810"/>
            <a:ext cx="63976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武装、保密、老干、工会、妇联、共青团、政协联络委等各项工作取得新进展</a:t>
            </a:r>
            <a:endParaRPr lang="zh-CN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8338185" y="1137920"/>
            <a:ext cx="1261745" cy="1466215"/>
            <a:chOff x="6667990" y="945338"/>
            <a:chExt cx="1299913" cy="1580579"/>
          </a:xfrm>
        </p:grpSpPr>
        <p:sp>
          <p:nvSpPr>
            <p:cNvPr id="60" name="椭圆 43"/>
            <p:cNvSpPr>
              <a:spLocks noChangeArrowheads="1"/>
            </p:cNvSpPr>
            <p:nvPr/>
          </p:nvSpPr>
          <p:spPr bwMode="auto">
            <a:xfrm>
              <a:off x="6667990" y="945338"/>
              <a:ext cx="1299913" cy="1408078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ysClr val="window" lastClr="FFFFFF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 smtClean="0">
                  <a:gradFill>
                    <a:gsLst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100000">
                        <a:srgbClr val="E6C608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三</a:t>
              </a:r>
              <a:endPara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" name="TextBox 68"/>
            <p:cNvSpPr>
              <a:spLocks noChangeArrowheads="1"/>
            </p:cNvSpPr>
            <p:nvPr/>
          </p:nvSpPr>
          <p:spPr bwMode="auto">
            <a:xfrm rot="420000">
              <a:off x="7000149" y="2156982"/>
              <a:ext cx="743972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p>
              <a:pPr algn="ctr"/>
              <a:endPara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 flipH="1">
            <a:off x="9553575" y="1389380"/>
            <a:ext cx="24993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基础设施建设常抓不懈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599930" y="3183255"/>
            <a:ext cx="22923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党的建设更加夯实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05935" y="1205230"/>
            <a:ext cx="1261745" cy="1466215"/>
            <a:chOff x="6667990" y="945338"/>
            <a:chExt cx="1299913" cy="1580579"/>
          </a:xfrm>
        </p:grpSpPr>
        <p:sp>
          <p:nvSpPr>
            <p:cNvPr id="4" name="椭圆 43"/>
            <p:cNvSpPr>
              <a:spLocks noChangeArrowheads="1"/>
            </p:cNvSpPr>
            <p:nvPr/>
          </p:nvSpPr>
          <p:spPr bwMode="auto">
            <a:xfrm>
              <a:off x="6667990" y="945338"/>
              <a:ext cx="1299913" cy="1408078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ysClr val="window" lastClr="FFFFFF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 smtClean="0">
                  <a:gradFill>
                    <a:gsLst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100000">
                        <a:srgbClr val="E6C608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二</a:t>
              </a:r>
              <a:endPara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TextBox 68"/>
            <p:cNvSpPr>
              <a:spLocks noChangeArrowheads="1"/>
            </p:cNvSpPr>
            <p:nvPr/>
          </p:nvSpPr>
          <p:spPr bwMode="auto">
            <a:xfrm rot="420000">
              <a:off x="7000149" y="2156982"/>
              <a:ext cx="743972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p>
              <a:pPr algn="ctr"/>
              <a:endPara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3370" y="1137920"/>
            <a:ext cx="1261745" cy="1466215"/>
            <a:chOff x="6667990" y="945338"/>
            <a:chExt cx="1299913" cy="1580579"/>
          </a:xfrm>
        </p:grpSpPr>
        <p:sp>
          <p:nvSpPr>
            <p:cNvPr id="8" name="椭圆 43"/>
            <p:cNvSpPr>
              <a:spLocks noChangeArrowheads="1"/>
            </p:cNvSpPr>
            <p:nvPr/>
          </p:nvSpPr>
          <p:spPr bwMode="auto">
            <a:xfrm>
              <a:off x="6667990" y="945338"/>
              <a:ext cx="1299913" cy="1408078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ysClr val="window" lastClr="FFFFFF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 smtClean="0">
                  <a:gradFill>
                    <a:gsLst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100000">
                        <a:srgbClr val="E6C608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一</a:t>
              </a:r>
              <a:endPara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TextBox 68"/>
            <p:cNvSpPr>
              <a:spLocks noChangeArrowheads="1"/>
            </p:cNvSpPr>
            <p:nvPr/>
          </p:nvSpPr>
          <p:spPr bwMode="auto">
            <a:xfrm rot="420000">
              <a:off x="7000149" y="2156982"/>
              <a:ext cx="743972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p>
              <a:pPr algn="ctr"/>
              <a:endPara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3370" y="2931160"/>
            <a:ext cx="1261745" cy="1466215"/>
            <a:chOff x="6667990" y="945338"/>
            <a:chExt cx="1299913" cy="1580579"/>
          </a:xfrm>
        </p:grpSpPr>
        <p:sp>
          <p:nvSpPr>
            <p:cNvPr id="12" name="椭圆 43"/>
            <p:cNvSpPr>
              <a:spLocks noChangeArrowheads="1"/>
            </p:cNvSpPr>
            <p:nvPr/>
          </p:nvSpPr>
          <p:spPr bwMode="auto">
            <a:xfrm>
              <a:off x="6667990" y="945338"/>
              <a:ext cx="1299913" cy="1408078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ysClr val="window" lastClr="FFFFFF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 smtClean="0">
                  <a:gradFill>
                    <a:gsLst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100000">
                        <a:srgbClr val="E6C608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四</a:t>
              </a:r>
              <a:endPara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TextBox 68"/>
            <p:cNvSpPr>
              <a:spLocks noChangeArrowheads="1"/>
            </p:cNvSpPr>
            <p:nvPr/>
          </p:nvSpPr>
          <p:spPr bwMode="auto">
            <a:xfrm rot="420000">
              <a:off x="7000149" y="2156982"/>
              <a:ext cx="743972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p>
              <a:pPr algn="ctr"/>
              <a:endPara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05935" y="2931795"/>
            <a:ext cx="1261745" cy="1466215"/>
            <a:chOff x="6667990" y="945338"/>
            <a:chExt cx="1299913" cy="1580579"/>
          </a:xfrm>
        </p:grpSpPr>
        <p:sp>
          <p:nvSpPr>
            <p:cNvPr id="28" name="椭圆 43"/>
            <p:cNvSpPr>
              <a:spLocks noChangeArrowheads="1"/>
            </p:cNvSpPr>
            <p:nvPr/>
          </p:nvSpPr>
          <p:spPr bwMode="auto">
            <a:xfrm>
              <a:off x="6667990" y="945338"/>
              <a:ext cx="1299913" cy="1408078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ysClr val="window" lastClr="FFFFFF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 smtClean="0">
                  <a:gradFill>
                    <a:gsLst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100000">
                        <a:srgbClr val="E6C608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五</a:t>
              </a:r>
              <a:endPara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TextBox 68"/>
            <p:cNvSpPr>
              <a:spLocks noChangeArrowheads="1"/>
            </p:cNvSpPr>
            <p:nvPr/>
          </p:nvSpPr>
          <p:spPr bwMode="auto">
            <a:xfrm rot="420000">
              <a:off x="7000149" y="2156982"/>
              <a:ext cx="743972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p>
              <a:pPr algn="ctr"/>
              <a:endPara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8" name="椭圆 43"/>
          <p:cNvSpPr>
            <a:spLocks noChangeArrowheads="1"/>
          </p:cNvSpPr>
          <p:nvPr/>
        </p:nvSpPr>
        <p:spPr bwMode="auto">
          <a:xfrm>
            <a:off x="8338185" y="2931795"/>
            <a:ext cx="1261745" cy="1306195"/>
          </a:xfrm>
          <a:prstGeom prst="ellipse">
            <a:avLst/>
          </a:prstGeom>
          <a:solidFill>
            <a:srgbClr val="C00000"/>
          </a:solidFill>
          <a:ln w="76200">
            <a:solidFill>
              <a:sysClr val="window" lastClr="FFFFFF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 smtClean="0"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E6C608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endParaRPr kumimoji="0" lang="en-US" altLang="zh-CN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43"/>
          <p:cNvSpPr>
            <a:spLocks noChangeArrowheads="1"/>
          </p:cNvSpPr>
          <p:nvPr/>
        </p:nvSpPr>
        <p:spPr bwMode="auto">
          <a:xfrm>
            <a:off x="293370" y="4849495"/>
            <a:ext cx="1261745" cy="1306195"/>
          </a:xfrm>
          <a:prstGeom prst="ellipse">
            <a:avLst/>
          </a:prstGeom>
          <a:solidFill>
            <a:srgbClr val="C00000"/>
          </a:solidFill>
          <a:ln w="76200">
            <a:solidFill>
              <a:sysClr val="window" lastClr="FFFFFF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 smtClean="0"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E6C608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七</a:t>
            </a:r>
            <a:endParaRPr kumimoji="0" lang="en-US" altLang="zh-CN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2541" y="107458"/>
            <a:ext cx="600408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二、2019年主要工作计划</a:t>
            </a:r>
            <a:endParaRPr lang="zh-CN" altLang="en-US" sz="3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878705" y="2152650"/>
            <a:ext cx="705548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2019</a:t>
            </a:r>
            <a:r>
              <a:rPr lang="zh-CN" sz="2000" b="0">
                <a:solidFill>
                  <a:srgbClr val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年，机遇和挑战并存，新起点，我们要高举新时代改革开放大旗，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接续奋斗，跨越赶超，全力推动五岔路乡高质量发展</a:t>
            </a:r>
            <a:r>
              <a:rPr lang="zh-CN" sz="2000" b="0">
                <a:solidFill>
                  <a:srgbClr val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。今年是乡村振兴战略进入全面实施阶段的重要一年，群众对美好生活的向往给我们带来的压力与日俱增，做好今年的工作，意义重大。对此，我们要进一步增强忧患意识、机遇意识、加速意识，以更加饱满的工作热情和更加务实的工作作风，主动应对各种挑战，全力破解各类难题，在新的起点上推动五岔路乡全面建设小康社会进程。</a:t>
            </a:r>
            <a:endParaRPr lang="zh-CN" altLang="en-US" sz="20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 descr="IMG_96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1981200"/>
            <a:ext cx="4343400" cy="2896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6915" y="126365"/>
            <a:ext cx="4453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2019</a:t>
            </a:r>
            <a:r>
              <a:rPr lang="zh-CN" sz="2800">
                <a:solidFill>
                  <a:srgbClr val="000000"/>
                </a:solidFill>
                <a:ea typeface="黑体" panose="02010609060101010101" charset="-122"/>
                <a:sym typeface="+mn-ea"/>
              </a:rPr>
              <a:t>年工作总体思路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04850" y="4571365"/>
            <a:ext cx="1034351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algn="l"/>
            <a:r>
              <a:rPr lang="zh-CN" sz="16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举中国特色社会主义伟大旗帜，以习近平新时代中国特色社会主义思想为指导，深入学习贯彻党的十九大、十九届二中、三中全会和中央经济工作会议、省委十届六次全会、州委七届五次全会及市委二届六次全会精神，紧扣我乡经济社会主要发展方向，按照“四个全面”的战略布局，深化创新、协调、绿色、开放、共享五大发展理念，增进人民福祉、促进人的全面发展，以“生态保护立乡、科技教育兴乡、特色农业富乡”的发展思路，“稳粮、优蔗、改茶、扶畜、促桑、抓果、活商”的发展措施，加速培育和推进乡村生态旅游发展，巩固好脱贫攻坚成果，围绕把五岔路乡建成并实现</a:t>
            </a:r>
            <a:r>
              <a:rPr lang="en-US" sz="16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16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产业兴旺、生态宜居、乡风文明、治理有效、生活富裕”的乡村振兴总目标，进一步加强基层党建工作，以时不我待的历史责任感和抢抓机遇的现实紧迫感，振奋精神、团结拼搏，努力开创五岔路乡跨越发展新局面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 descr="IMG_97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8770" y="838200"/>
            <a:ext cx="6035675" cy="362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47800" y="1479550"/>
            <a:ext cx="9665335" cy="617855"/>
            <a:chOff x="2987039" y="3332225"/>
            <a:chExt cx="6348042" cy="618726"/>
          </a:xfrm>
        </p:grpSpPr>
        <p:sp>
          <p:nvSpPr>
            <p:cNvPr id="7" name="圆角矩形 6"/>
            <p:cNvSpPr/>
            <p:nvPr/>
          </p:nvSpPr>
          <p:spPr>
            <a:xfrm>
              <a:off x="2987039" y="3332225"/>
              <a:ext cx="6348042" cy="61872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47430" y="3379917"/>
              <a:ext cx="4384532" cy="522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100000">
                        <a:srgbClr val="E6C608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2019年发展预期目标</a:t>
              </a:r>
              <a:endParaRPr lang="en-US" altLang="zh-CN" sz="2800" b="1" dirty="0" smtClean="0"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E6C608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656080" y="2343150"/>
            <a:ext cx="922972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ts val="2880"/>
              </a:lnSpc>
            </a:pPr>
            <a:r>
              <a:rPr lang="en-US" altLang="zh-CN" sz="24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sz="24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努力争取农村生产总值增长不低于</a:t>
            </a:r>
            <a:r>
              <a:rPr lang="en-US" sz="24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1900</a:t>
            </a:r>
            <a:r>
              <a:rPr lang="zh-CN" sz="24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元，实现农村经济总收入增长率不低于</a:t>
            </a:r>
            <a:r>
              <a:rPr lang="en-US" sz="24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5%</a:t>
            </a:r>
            <a:r>
              <a:rPr lang="zh-CN" sz="24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；农民人均可支配收入增长不低于</a:t>
            </a:r>
            <a:r>
              <a:rPr lang="en-US" sz="24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1018</a:t>
            </a:r>
            <a:r>
              <a:rPr lang="zh-CN" sz="24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元，增长率不低于</a:t>
            </a:r>
            <a:r>
              <a:rPr lang="en-US" sz="24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10 %</a:t>
            </a:r>
            <a:r>
              <a:rPr lang="zh-CN" sz="24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；认真完成财政收入、固定资产投资等经济指标任务；抓实基层党建工作和党风廉政建设不放松，不断夯实党的执政基础和乡村治理能力建设。</a:t>
            </a:r>
            <a:endParaRPr lang="en-US" altLang="zh-CN" sz="24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0795" y="1464945"/>
            <a:ext cx="12170410" cy="4553030"/>
            <a:chOff x="10788" y="1465172"/>
            <a:chExt cx="12170424" cy="4282345"/>
          </a:xfrm>
        </p:grpSpPr>
        <p:sp>
          <p:nvSpPr>
            <p:cNvPr id="3" name="椭圆 54"/>
            <p:cNvSpPr/>
            <p:nvPr/>
          </p:nvSpPr>
          <p:spPr>
            <a:xfrm>
              <a:off x="3797466" y="2418634"/>
              <a:ext cx="4702200" cy="2436753"/>
            </a:xfrm>
            <a:custGeom>
              <a:avLst/>
              <a:gdLst>
                <a:gd name="connsiteX0" fmla="*/ 0 w 3439659"/>
                <a:gd name="connsiteY0" fmla="*/ 1719830 h 3439659"/>
                <a:gd name="connsiteX1" fmla="*/ 1719830 w 3439659"/>
                <a:gd name="connsiteY1" fmla="*/ 0 h 3439659"/>
                <a:gd name="connsiteX2" fmla="*/ 3439660 w 3439659"/>
                <a:gd name="connsiteY2" fmla="*/ 1719830 h 3439659"/>
                <a:gd name="connsiteX3" fmla="*/ 1719830 w 3439659"/>
                <a:gd name="connsiteY3" fmla="*/ 3439660 h 3439659"/>
                <a:gd name="connsiteX4" fmla="*/ 0 w 3439659"/>
                <a:gd name="connsiteY4" fmla="*/ 1719830 h 3439659"/>
                <a:gd name="connsiteX0-1" fmla="*/ 0 w 3487467"/>
                <a:gd name="connsiteY0-2" fmla="*/ 0 h 1719830"/>
                <a:gd name="connsiteX1-3" fmla="*/ 3439660 w 3487467"/>
                <a:gd name="connsiteY1-4" fmla="*/ 0 h 1719830"/>
                <a:gd name="connsiteX2-5" fmla="*/ 1719830 w 3487467"/>
                <a:gd name="connsiteY2-6" fmla="*/ 1719830 h 1719830"/>
                <a:gd name="connsiteX3-7" fmla="*/ 0 w 3487467"/>
                <a:gd name="connsiteY3-8" fmla="*/ 0 h 1719830"/>
                <a:gd name="connsiteX0-9" fmla="*/ 6132 w 3493599"/>
                <a:gd name="connsiteY0-10" fmla="*/ 130018 h 1849848"/>
                <a:gd name="connsiteX1-11" fmla="*/ 3445792 w 3493599"/>
                <a:gd name="connsiteY1-12" fmla="*/ 130018 h 1849848"/>
                <a:gd name="connsiteX2-13" fmla="*/ 1725962 w 3493599"/>
                <a:gd name="connsiteY2-14" fmla="*/ 1849848 h 1849848"/>
                <a:gd name="connsiteX3-15" fmla="*/ 6132 w 3493599"/>
                <a:gd name="connsiteY3-16" fmla="*/ 130018 h 1849848"/>
                <a:gd name="connsiteX0-17" fmla="*/ 6132 w 3493599"/>
                <a:gd name="connsiteY0-18" fmla="*/ 35412 h 1755242"/>
                <a:gd name="connsiteX1-19" fmla="*/ 3445792 w 3493599"/>
                <a:gd name="connsiteY1-20" fmla="*/ 35412 h 1755242"/>
                <a:gd name="connsiteX2-21" fmla="*/ 1725962 w 3493599"/>
                <a:gd name="connsiteY2-22" fmla="*/ 1755242 h 1755242"/>
                <a:gd name="connsiteX3-23" fmla="*/ 6132 w 3493599"/>
                <a:gd name="connsiteY3-24" fmla="*/ 35412 h 1755242"/>
                <a:gd name="connsiteX0-25" fmla="*/ 4377 w 3488420"/>
                <a:gd name="connsiteY0-26" fmla="*/ 11795 h 1772900"/>
                <a:gd name="connsiteX1-27" fmla="*/ 3450912 w 3488420"/>
                <a:gd name="connsiteY1-28" fmla="*/ 53046 h 1772900"/>
                <a:gd name="connsiteX2-29" fmla="*/ 1731082 w 3488420"/>
                <a:gd name="connsiteY2-30" fmla="*/ 1772876 h 1772900"/>
                <a:gd name="connsiteX3-31" fmla="*/ 4377 w 3488420"/>
                <a:gd name="connsiteY3-32" fmla="*/ 11795 h 1772900"/>
                <a:gd name="connsiteX0-33" fmla="*/ 39013 w 3522446"/>
                <a:gd name="connsiteY0-34" fmla="*/ 134148 h 1909003"/>
                <a:gd name="connsiteX1-35" fmla="*/ 3485548 w 3522446"/>
                <a:gd name="connsiteY1-36" fmla="*/ 175399 h 1909003"/>
                <a:gd name="connsiteX2-37" fmla="*/ 1738217 w 3522446"/>
                <a:gd name="connsiteY2-38" fmla="*/ 1908979 h 1909003"/>
                <a:gd name="connsiteX3-39" fmla="*/ 39013 w 3522446"/>
                <a:gd name="connsiteY3-40" fmla="*/ 134148 h 1909003"/>
                <a:gd name="connsiteX0-41" fmla="*/ 55067 w 3553265"/>
                <a:gd name="connsiteY0-42" fmla="*/ 134148 h 1909002"/>
                <a:gd name="connsiteX1-43" fmla="*/ 3501602 w 3553265"/>
                <a:gd name="connsiteY1-44" fmla="*/ 175399 h 1909002"/>
                <a:gd name="connsiteX2-45" fmla="*/ 1754271 w 3553265"/>
                <a:gd name="connsiteY2-46" fmla="*/ 1908979 h 1909002"/>
                <a:gd name="connsiteX3-47" fmla="*/ 55067 w 3553265"/>
                <a:gd name="connsiteY3-48" fmla="*/ 134148 h 1909002"/>
                <a:gd name="connsiteX0-49" fmla="*/ 39426 w 3502160"/>
                <a:gd name="connsiteY0-50" fmla="*/ 134148 h 1909003"/>
                <a:gd name="connsiteX1-51" fmla="*/ 3465335 w 3502160"/>
                <a:gd name="connsiteY1-52" fmla="*/ 175399 h 1909003"/>
                <a:gd name="connsiteX2-53" fmla="*/ 1718004 w 3502160"/>
                <a:gd name="connsiteY2-54" fmla="*/ 1908979 h 1909003"/>
                <a:gd name="connsiteX3-55" fmla="*/ 39426 w 3502160"/>
                <a:gd name="connsiteY3-56" fmla="*/ 134148 h 1909003"/>
                <a:gd name="connsiteX0-57" fmla="*/ 8999 w 3471733"/>
                <a:gd name="connsiteY0-58" fmla="*/ 21578 h 1796433"/>
                <a:gd name="connsiteX1-59" fmla="*/ 3434908 w 3471733"/>
                <a:gd name="connsiteY1-60" fmla="*/ 62829 h 1796433"/>
                <a:gd name="connsiteX2-61" fmla="*/ 1687577 w 3471733"/>
                <a:gd name="connsiteY2-62" fmla="*/ 1796409 h 1796433"/>
                <a:gd name="connsiteX3-63" fmla="*/ 8999 w 3471733"/>
                <a:gd name="connsiteY3-64" fmla="*/ 21578 h 1796433"/>
                <a:gd name="connsiteX0-65" fmla="*/ 39425 w 3502159"/>
                <a:gd name="connsiteY0-66" fmla="*/ 135675 h 1931154"/>
                <a:gd name="connsiteX1-67" fmla="*/ 3465334 w 3502159"/>
                <a:gd name="connsiteY1-68" fmla="*/ 176926 h 1931154"/>
                <a:gd name="connsiteX2-69" fmla="*/ 1718003 w 3502159"/>
                <a:gd name="connsiteY2-70" fmla="*/ 1931131 h 1931154"/>
                <a:gd name="connsiteX3-71" fmla="*/ 39425 w 3502159"/>
                <a:gd name="connsiteY3-72" fmla="*/ 135675 h 1931154"/>
                <a:gd name="connsiteX0-73" fmla="*/ 7276 w 3470010"/>
                <a:gd name="connsiteY0-74" fmla="*/ 26065 h 1821544"/>
                <a:gd name="connsiteX1-75" fmla="*/ 3433185 w 3470010"/>
                <a:gd name="connsiteY1-76" fmla="*/ 67316 h 1821544"/>
                <a:gd name="connsiteX2-77" fmla="*/ 1685854 w 3470010"/>
                <a:gd name="connsiteY2-78" fmla="*/ 1821521 h 1821544"/>
                <a:gd name="connsiteX3-79" fmla="*/ 7276 w 3470010"/>
                <a:gd name="connsiteY3-80" fmla="*/ 26065 h 1821544"/>
                <a:gd name="connsiteX0-81" fmla="*/ 12669 w 3492943"/>
                <a:gd name="connsiteY0-82" fmla="*/ 26065 h 1822469"/>
                <a:gd name="connsiteX1-83" fmla="*/ 3438578 w 3492943"/>
                <a:gd name="connsiteY1-84" fmla="*/ 67316 h 1822469"/>
                <a:gd name="connsiteX2-85" fmla="*/ 1691247 w 3492943"/>
                <a:gd name="connsiteY2-86" fmla="*/ 1821521 h 1822469"/>
                <a:gd name="connsiteX3-87" fmla="*/ 12669 w 3492943"/>
                <a:gd name="connsiteY3-88" fmla="*/ 26065 h 1822469"/>
                <a:gd name="connsiteX0-89" fmla="*/ 48756 w 3529030"/>
                <a:gd name="connsiteY0-90" fmla="*/ 3139 h 1799516"/>
                <a:gd name="connsiteX1-91" fmla="*/ 3474665 w 3529030"/>
                <a:gd name="connsiteY1-92" fmla="*/ 44390 h 1799516"/>
                <a:gd name="connsiteX2-93" fmla="*/ 1727334 w 3529030"/>
                <a:gd name="connsiteY2-94" fmla="*/ 1798595 h 1799516"/>
                <a:gd name="connsiteX3-95" fmla="*/ 48756 w 3529030"/>
                <a:gd name="connsiteY3-96" fmla="*/ 3139 h 1799516"/>
                <a:gd name="connsiteX0-97" fmla="*/ 48756 w 3529030"/>
                <a:gd name="connsiteY0-98" fmla="*/ 5796 h 1802173"/>
                <a:gd name="connsiteX1-99" fmla="*/ 3474665 w 3529030"/>
                <a:gd name="connsiteY1-100" fmla="*/ 47047 h 1802173"/>
                <a:gd name="connsiteX2-101" fmla="*/ 1727334 w 3529030"/>
                <a:gd name="connsiteY2-102" fmla="*/ 1801252 h 1802173"/>
                <a:gd name="connsiteX3-103" fmla="*/ 48756 w 3529030"/>
                <a:gd name="connsiteY3-104" fmla="*/ 5796 h 1802173"/>
                <a:gd name="connsiteX0-105" fmla="*/ 48756 w 3477652"/>
                <a:gd name="connsiteY0-106" fmla="*/ 5796 h 1802173"/>
                <a:gd name="connsiteX1-107" fmla="*/ 3474665 w 3477652"/>
                <a:gd name="connsiteY1-108" fmla="*/ 47047 h 1802173"/>
                <a:gd name="connsiteX2-109" fmla="*/ 1727334 w 3477652"/>
                <a:gd name="connsiteY2-110" fmla="*/ 1801252 h 1802173"/>
                <a:gd name="connsiteX3-111" fmla="*/ 48756 w 3477652"/>
                <a:gd name="connsiteY3-112" fmla="*/ 5796 h 18021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477652" h="1802173">
                  <a:moveTo>
                    <a:pt x="48756" y="5796"/>
                  </a:moveTo>
                  <a:cubicBezTo>
                    <a:pt x="305602" y="15937"/>
                    <a:pt x="3181151" y="-33335"/>
                    <a:pt x="3474665" y="47047"/>
                  </a:cubicBezTo>
                  <a:cubicBezTo>
                    <a:pt x="3527547" y="271809"/>
                    <a:pt x="2875835" y="1753126"/>
                    <a:pt x="1727334" y="1801252"/>
                  </a:cubicBezTo>
                  <a:cubicBezTo>
                    <a:pt x="578833" y="1849378"/>
                    <a:pt x="-208090" y="-4345"/>
                    <a:pt x="48756" y="579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37958" y="2174890"/>
              <a:ext cx="954108" cy="37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方向一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3531067" y="2413251"/>
              <a:ext cx="2587857" cy="28705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" name="直接连接符 5"/>
            <p:cNvCxnSpPr/>
            <p:nvPr/>
          </p:nvCxnSpPr>
          <p:spPr>
            <a:xfrm flipV="1">
              <a:off x="4091897" y="2413251"/>
              <a:ext cx="2027027" cy="1425596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7" name="直接连接符 6"/>
            <p:cNvCxnSpPr/>
            <p:nvPr/>
          </p:nvCxnSpPr>
          <p:spPr>
            <a:xfrm flipV="1">
              <a:off x="5272075" y="2413252"/>
              <a:ext cx="846848" cy="2406048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 flipH="1" flipV="1">
              <a:off x="6118925" y="2413252"/>
              <a:ext cx="906692" cy="2321793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9" name="直接连接符 8"/>
            <p:cNvCxnSpPr/>
            <p:nvPr/>
          </p:nvCxnSpPr>
          <p:spPr>
            <a:xfrm flipH="1" flipV="1">
              <a:off x="6118924" y="2413251"/>
              <a:ext cx="1981179" cy="1425596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0" name="直接连接符 9"/>
            <p:cNvCxnSpPr/>
            <p:nvPr/>
          </p:nvCxnSpPr>
          <p:spPr>
            <a:xfrm>
              <a:off x="6118924" y="2413250"/>
              <a:ext cx="2516678" cy="18667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11" name="椭圆 10"/>
            <p:cNvSpPr/>
            <p:nvPr/>
          </p:nvSpPr>
          <p:spPr>
            <a:xfrm>
              <a:off x="3822291" y="3300953"/>
              <a:ext cx="892577" cy="892577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878958" y="4288757"/>
              <a:ext cx="892577" cy="892577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72270" y="4243138"/>
              <a:ext cx="892577" cy="892577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7591014" y="3169988"/>
              <a:ext cx="892577" cy="892577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994586" y="1996733"/>
              <a:ext cx="892577" cy="892577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442729" y="1981315"/>
              <a:ext cx="892577" cy="892577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88" y="2552522"/>
              <a:ext cx="3456400" cy="424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坚定不移地推进产业结构调整</a:t>
              </a:r>
              <a:endPara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504" y="3732705"/>
              <a:ext cx="954108" cy="37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方向二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8458" y="4110582"/>
              <a:ext cx="3729990" cy="424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坚定不移地推进基础设施建设</a:t>
              </a:r>
              <a:endPara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53658" y="4998429"/>
              <a:ext cx="954108" cy="37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方向三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14397" y="5323356"/>
              <a:ext cx="3456400" cy="424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坚定不移地抓好社会事业发展</a:t>
              </a:r>
              <a:endPara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13042" y="5025003"/>
              <a:ext cx="954107" cy="37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方向四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25611" y="5323471"/>
              <a:ext cx="3456400" cy="424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坚定不移推进依法治乡进程</a:t>
              </a:r>
              <a:endPara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32721" y="3760816"/>
              <a:ext cx="954107" cy="37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方向五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75770" y="4110084"/>
              <a:ext cx="3456400" cy="424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全面加强基层党组织建设</a:t>
              </a:r>
              <a:endPara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86133" y="2182534"/>
              <a:ext cx="954107" cy="37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方向六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24812" y="2582382"/>
              <a:ext cx="3456400" cy="424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巩固提升脱贫攻坚成效。</a:t>
              </a:r>
              <a:endPara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同心圆 30"/>
            <p:cNvSpPr/>
            <p:nvPr/>
          </p:nvSpPr>
          <p:spPr>
            <a:xfrm>
              <a:off x="5170846" y="1465172"/>
              <a:ext cx="1896155" cy="1896155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212230" y="1506556"/>
              <a:ext cx="1813386" cy="1813386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12079" y="2087504"/>
              <a:ext cx="1854837" cy="548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努力方向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80465" y="1694180"/>
            <a:ext cx="90735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>
                <a:solidFill>
                  <a:srgbClr val="7030A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感 谢 关 注 ！</a:t>
            </a:r>
            <a:endParaRPr lang="zh-CN" altLang="en-US" sz="8800">
              <a:solidFill>
                <a:srgbClr val="7030A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WPS 演示</Application>
  <PresentationFormat>宽屏</PresentationFormat>
  <Paragraphs>88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楷体_GB2312</vt:lpstr>
      <vt:lpstr>方正小标宋_GBK</vt:lpstr>
      <vt:lpstr>Times New Roman</vt:lpstr>
      <vt:lpstr>微软雅黑</vt:lpstr>
      <vt:lpstr>黑体</vt:lpstr>
      <vt:lpstr>Calibri</vt:lpstr>
      <vt:lpstr>隶书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あの人</cp:lastModifiedBy>
  <cp:revision>35</cp:revision>
  <dcterms:created xsi:type="dcterms:W3CDTF">2018-03-26T13:02:00Z</dcterms:created>
  <dcterms:modified xsi:type="dcterms:W3CDTF">2019-01-08T14:34:44Z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