
<file path=[Content_Types].xml><?xml version="1.0" encoding="utf-8"?>
<Types xmlns="http://schemas.openxmlformats.org/package/2006/content-types">
  <Default Extension="jpeg" ContentType="image/jpeg"/>
  <Default Extension="png" ContentType="image/png"/>
  <Default Extension="wmf" ContentType="image/x-wm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0"/>
  </p:handoutMasterIdLst>
  <p:sldIdLst>
    <p:sldId id="309" r:id="rId3"/>
    <p:sldId id="272" r:id="rId4"/>
    <p:sldId id="310" r:id="rId5"/>
    <p:sldId id="311" r:id="rId6"/>
    <p:sldId id="263" r:id="rId7"/>
    <p:sldId id="265" r:id="rId8"/>
    <p:sldId id="312" r:id="rId9"/>
    <p:sldId id="314" r:id="rId10"/>
    <p:sldId id="313" r:id="rId11"/>
    <p:sldId id="315" r:id="rId12"/>
    <p:sldId id="316" r:id="rId13"/>
    <p:sldId id="317" r:id="rId14"/>
    <p:sldId id="318" r:id="rId15"/>
    <p:sldId id="346" r:id="rId16"/>
    <p:sldId id="320" r:id="rId17"/>
    <p:sldId id="321" r:id="rId18"/>
    <p:sldId id="319" r:id="rId19"/>
    <p:sldId id="322" r:id="rId20"/>
    <p:sldId id="324" r:id="rId21"/>
    <p:sldId id="325" r:id="rId22"/>
    <p:sldId id="323" r:id="rId23"/>
    <p:sldId id="326" r:id="rId24"/>
    <p:sldId id="331" r:id="rId25"/>
    <p:sldId id="327" r:id="rId26"/>
    <p:sldId id="328" r:id="rId27"/>
    <p:sldId id="329" r:id="rId28"/>
    <p:sldId id="330" r:id="rId29"/>
    <p:sldId id="332" r:id="rId30"/>
    <p:sldId id="333" r:id="rId31"/>
    <p:sldId id="334" r:id="rId32"/>
    <p:sldId id="335" r:id="rId33"/>
    <p:sldId id="336" r:id="rId34"/>
    <p:sldId id="337" r:id="rId35"/>
    <p:sldId id="338" r:id="rId36"/>
    <p:sldId id="340" r:id="rId37"/>
    <p:sldId id="339" r:id="rId38"/>
    <p:sldId id="347"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7" autoAdjust="0"/>
    <p:restoredTop sz="94660"/>
  </p:normalViewPr>
  <p:slideViewPr>
    <p:cSldViewPr snapToGrid="0">
      <p:cViewPr varScale="1">
        <p:scale>
          <a:sx n="115" d="100"/>
          <a:sy n="115" d="100"/>
        </p:scale>
        <p:origin x="-408" y="-108"/>
      </p:cViewPr>
      <p:guideLst>
        <p:guide orient="horz" pos="2176"/>
        <p:guide pos="3840"/>
      </p:guideLst>
    </p:cSldViewPr>
  </p:slideViewPr>
  <p:notesTextViewPr>
    <p:cViewPr>
      <p:scale>
        <a:sx n="1" d="1"/>
        <a:sy n="1" d="1"/>
      </p:scale>
      <p:origin x="0" y="0"/>
    </p:cViewPr>
  </p:notesTextViewPr>
  <p:sorterViewPr>
    <p:cViewPr>
      <p:scale>
        <a:sx n="100" d="100"/>
        <a:sy n="100" d="100"/>
      </p:scale>
      <p:origin x="0" y="-8007"/>
    </p:cViewPr>
  </p:sorterViewPr>
  <p:notesViewPr>
    <p:cSldViewPr snapToGrid="0">
      <p:cViewPr varScale="1">
        <p:scale>
          <a:sx n="63" d="100"/>
          <a:sy n="63" d="100"/>
        </p:scale>
        <p:origin x="3134"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A3C3D-5C48-4764-9446-B92DD7AA98D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26B46A-D584-45BA-91CC-D5F32A7B33A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8382D2-B05C-4749-A21E-E7657CFCED0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8382D2-B05C-4749-A21E-E7657CFCED0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8382D2-B05C-4749-A21E-E7657CFCED0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8382D2-B05C-4749-A21E-E7657CFCED0A}" type="slidenum">
              <a:rPr lang="zh-CN" altLang="en-US" smtClean="0"/>
            </a:fld>
            <a:endParaRPr lang="zh-CN" altLang="en-US"/>
          </a:p>
        </p:txBody>
      </p:sp>
      <p:sp>
        <p:nvSpPr>
          <p:cNvPr id="8" name="矩形 7"/>
          <p:cNvSpPr/>
          <p:nvPr userDrawn="1"/>
        </p:nvSpPr>
        <p:spPr>
          <a:xfrm>
            <a:off x="1517774" y="974365"/>
            <a:ext cx="9316890" cy="3973011"/>
          </a:xfrm>
          <a:prstGeom prst="rect">
            <a:avLst/>
          </a:prstGeom>
        </p:spPr>
        <p:txBody>
          <a:bodyPr wrap="square">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rPr>
              <a:t>版权声明</a:t>
            </a:r>
            <a:endParaRPr lang="zh-CN" altLang="en-US" sz="40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在觅知网出售的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不得将觅知网的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1284849" y="5424727"/>
            <a:ext cx="9782740" cy="458908"/>
          </a:xfrm>
          <a:prstGeom prst="rect">
            <a:avLst/>
          </a:prstGeom>
        </p:spPr>
        <p:txBody>
          <a:bodyPr wrap="square">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更多模板烦请登陆：</a:t>
            </a:r>
            <a:r>
              <a:rPr lang="en-US" altLang="zh-CN" b="1" dirty="0">
                <a:solidFill>
                  <a:schemeClr val="bg1"/>
                </a:solidFill>
                <a:latin typeface="微软雅黑" panose="020B0503020204020204" pitchFamily="34" charset="-122"/>
                <a:ea typeface="微软雅黑" panose="020B0503020204020204" pitchFamily="34" charset="-122"/>
              </a:rPr>
              <a:t>http://www.51miz.com/ppt/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8382D2-B05C-4749-A21E-E7657CFCED0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9856F71-42BF-40D7-A20F-284864AEFB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8382D2-B05C-4749-A21E-E7657CFCED0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56F71-42BF-40D7-A20F-284864AEFB0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382D2-B05C-4749-A21E-E7657CFCED0A}" type="slidenum">
              <a:rPr lang="zh-CN" altLang="en-US" smtClean="0"/>
            </a:fld>
            <a:endParaRPr lang="zh-CN" altLang="en-US"/>
          </a:p>
        </p:txBody>
      </p:sp>
      <p:pic>
        <p:nvPicPr>
          <p:cNvPr id="8" name="图片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53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5.xml"/><Relationship Id="rId7" Type="http://schemas.openxmlformats.org/officeDocument/2006/relationships/tags" Target="../tags/tag4.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0.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10.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33.xml"/><Relationship Id="rId7" Type="http://schemas.openxmlformats.org/officeDocument/2006/relationships/tags" Target="../tags/tag32.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0.png"/><Relationship Id="rId3" Type="http://schemas.openxmlformats.org/officeDocument/2006/relationships/tags" Target="../tags/tag35.xml"/><Relationship Id="rId2" Type="http://schemas.openxmlformats.org/officeDocument/2006/relationships/image" Target="../media/image4.png"/><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30.GIF"/><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10.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40.xml"/><Relationship Id="rId7" Type="http://schemas.openxmlformats.org/officeDocument/2006/relationships/tags" Target="../tags/tag39.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10.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10.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2.wmf"/><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10.png"/><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jpe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1.png"/><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10.png"/><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0.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image" Target="../media/image31.png"/><Relationship Id="rId3" Type="http://schemas.openxmlformats.org/officeDocument/2006/relationships/tags" Target="../tags/tag66.xml"/><Relationship Id="rId2" Type="http://schemas.openxmlformats.org/officeDocument/2006/relationships/image" Target="../media/image10.png"/><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72.xml"/><Relationship Id="rId7" Type="http://schemas.openxmlformats.org/officeDocument/2006/relationships/tags" Target="../tags/tag71.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GIF"/><Relationship Id="rId2" Type="http://schemas.openxmlformats.org/officeDocument/2006/relationships/image" Target="../media/image33.png"/><Relationship Id="rId1" Type="http://schemas.openxmlformats.org/officeDocument/2006/relationships/tags" Target="../tags/tag73.xml"/></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3.xml"/><Relationship Id="rId7" Type="http://schemas.openxmlformats.org/officeDocument/2006/relationships/tags" Target="../tags/tag2.xml"/><Relationship Id="rId6" Type="http://schemas.microsoft.com/office/2007/relationships/hdphoto" Target="../media/image18.wdp"/><Relationship Id="rId5" Type="http://schemas.openxmlformats.org/officeDocument/2006/relationships/image" Target="../media/image1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6.png"/><Relationship Id="rId13" Type="http://schemas.openxmlformats.org/officeDocument/2006/relationships/slideLayout" Target="../slideLayouts/slideLayout2.xml"/><Relationship Id="rId12" Type="http://schemas.openxmlformats.org/officeDocument/2006/relationships/image" Target="../media/image8.png"/><Relationship Id="rId11" Type="http://schemas.microsoft.com/office/2007/relationships/hdphoto" Target="../media/image7.wdp"/><Relationship Id="rId10" Type="http://schemas.openxmlformats.org/officeDocument/2006/relationships/image" Target="../media/image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96420" y="2593909"/>
            <a:ext cx="2595580" cy="3481029"/>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41576"/>
            <a:ext cx="5030025" cy="295384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sp>
        <p:nvSpPr>
          <p:cNvPr id="33" name="PA_文本框 15"/>
          <p:cNvSpPr txBox="1"/>
          <p:nvPr>
            <p:custDataLst>
              <p:tags r:id="rId5"/>
            </p:custDataLst>
          </p:nvPr>
        </p:nvSpPr>
        <p:spPr>
          <a:xfrm>
            <a:off x="1574165" y="2893695"/>
            <a:ext cx="8567420" cy="607695"/>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dirty="0">
                <a:ln w="15875">
                  <a:noFill/>
                </a:ln>
                <a:solidFill>
                  <a:srgbClr val="C00000"/>
                </a:solidFill>
                <a:effectLst/>
                <a:latin typeface="汉仪尚巍手书W" panose="00020600040101010101" pitchFamily="18" charset="-122"/>
                <a:ea typeface="汉仪尚巍手书W" panose="00020600040101010101" pitchFamily="18" charset="-122"/>
              </a:rPr>
              <a:t>中国共产党第十九届中央委员会第四次全体会议公报</a:t>
            </a:r>
            <a:endParaRPr lang="zh-CN" altLang="en-US" sz="2800" dirty="0">
              <a:ln w="15875">
                <a:noFill/>
              </a:ln>
              <a:solidFill>
                <a:srgbClr val="C00000"/>
              </a:solidFill>
              <a:effectLst/>
              <a:latin typeface="汉仪尚巍手书W" panose="00020600040101010101" pitchFamily="18" charset="-122"/>
              <a:ea typeface="汉仪尚巍手书W" panose="00020600040101010101" pitchFamily="18" charset="-122"/>
            </a:endParaRPr>
          </a:p>
        </p:txBody>
      </p:sp>
      <p:pic>
        <p:nvPicPr>
          <p:cNvPr id="36" name="图片 35"/>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91237" y="1340290"/>
            <a:ext cx="1005945" cy="808259"/>
          </a:xfrm>
          <a:prstGeom prst="rect">
            <a:avLst/>
          </a:prstGeom>
        </p:spPr>
      </p:pic>
      <p:pic>
        <p:nvPicPr>
          <p:cNvPr id="37" name="图片 3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290" y="1657037"/>
            <a:ext cx="1005945" cy="765288"/>
          </a:xfrm>
          <a:prstGeom prst="rect">
            <a:avLst/>
          </a:prstGeom>
        </p:spPr>
      </p:pic>
      <p:grpSp>
        <p:nvGrpSpPr>
          <p:cNvPr id="3" name="组合 2"/>
          <p:cNvGrpSpPr/>
          <p:nvPr/>
        </p:nvGrpSpPr>
        <p:grpSpPr>
          <a:xfrm>
            <a:off x="2051405" y="1018315"/>
            <a:ext cx="8089366" cy="1452652"/>
            <a:chOff x="2100300" y="2090830"/>
            <a:chExt cx="8089366" cy="1452652"/>
          </a:xfrm>
        </p:grpSpPr>
        <p:sp>
          <p:nvSpPr>
            <p:cNvPr id="2" name="文本框 1"/>
            <p:cNvSpPr txBox="1"/>
            <p:nvPr/>
          </p:nvSpPr>
          <p:spPr>
            <a:xfrm>
              <a:off x="2100300" y="2090830"/>
              <a:ext cx="8084264" cy="1446550"/>
            </a:xfrm>
            <a:prstGeom prst="rect">
              <a:avLst/>
            </a:prstGeom>
            <a:noFill/>
            <a:ln w="9525">
              <a:noFill/>
            </a:ln>
          </p:spPr>
          <p:txBody>
            <a:bodyPr wrap="none" rtlCol="0">
              <a:spAutoFit/>
            </a:bodyPr>
            <a:lstStyle/>
            <a:p>
              <a:r>
                <a:rPr lang="zh-CN" altLang="en-US" sz="8800" dirty="0">
                  <a:ln w="381000">
                    <a:solidFill>
                      <a:schemeClr val="bg1"/>
                    </a:solidFill>
                  </a:ln>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十九届四中全会</a:t>
              </a:r>
              <a:endParaRPr lang="zh-CN" altLang="en-US" sz="8800" dirty="0">
                <a:ln w="381000">
                  <a:solidFill>
                    <a:schemeClr val="bg1"/>
                  </a:solidFill>
                </a:ln>
                <a:solidFill>
                  <a:schemeClr val="bg1"/>
                </a:solid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sp>
          <p:nvSpPr>
            <p:cNvPr id="15" name="文本框 14"/>
            <p:cNvSpPr txBox="1"/>
            <p:nvPr/>
          </p:nvSpPr>
          <p:spPr>
            <a:xfrm>
              <a:off x="2105402" y="2096932"/>
              <a:ext cx="8084264" cy="1446550"/>
            </a:xfrm>
            <a:prstGeom prst="rect">
              <a:avLst/>
            </a:prstGeom>
            <a:noFill/>
            <a:ln>
              <a:noFill/>
            </a:ln>
          </p:spPr>
          <p:txBody>
            <a:bodyPr wrap="none" rtlCol="0">
              <a:spAutoFit/>
            </a:bodyPr>
            <a:lstStyle/>
            <a:p>
              <a:r>
                <a:rPr lang="zh-CN" altLang="en-US" sz="8800" dirty="0">
                  <a:solidFill>
                    <a:srgbClr val="C00000"/>
                  </a:solidFill>
                  <a:latin typeface="汉仪尚巍手书W" panose="00020600040101010101" pitchFamily="18" charset="-122"/>
                  <a:ea typeface="汉仪尚巍手书W" panose="00020600040101010101" pitchFamily="18" charset="-122"/>
                </a:rPr>
                <a:t>十九届四中全会</a:t>
              </a:r>
              <a:endParaRPr lang="zh-CN" altLang="en-US" sz="8800" dirty="0">
                <a:solidFill>
                  <a:srgbClr val="C00000"/>
                </a:solidFill>
                <a:latin typeface="汉仪尚巍手书W" panose="00020600040101010101" pitchFamily="18" charset="-122"/>
                <a:ea typeface="汉仪尚巍手书W" panose="00020600040101010101" pitchFamily="18" charset="-122"/>
              </a:endParaRPr>
            </a:p>
          </p:txBody>
        </p:sp>
      </p:grpSp>
      <p:sp>
        <p:nvSpPr>
          <p:cNvPr id="6" name="文本框 5"/>
          <p:cNvSpPr txBox="1"/>
          <p:nvPr/>
        </p:nvSpPr>
        <p:spPr>
          <a:xfrm>
            <a:off x="5029835" y="5210810"/>
            <a:ext cx="2519045" cy="521970"/>
          </a:xfrm>
          <a:prstGeom prst="rect">
            <a:avLst/>
          </a:prstGeom>
          <a:noFill/>
        </p:spPr>
        <p:txBody>
          <a:bodyPr wrap="square" rtlCol="0">
            <a:spAutoFit/>
          </a:bodyPr>
          <a:p>
            <a:r>
              <a:rPr lang="en-US" sz="2800">
                <a:solidFill>
                  <a:srgbClr val="C00000"/>
                </a:solidFill>
              </a:rPr>
              <a:t>2020</a:t>
            </a:r>
            <a:r>
              <a:rPr lang="zh-CN" altLang="en-US" sz="2800">
                <a:solidFill>
                  <a:srgbClr val="C00000"/>
                </a:solidFill>
              </a:rPr>
              <a:t>年</a:t>
            </a:r>
            <a:r>
              <a:rPr lang="en-US" altLang="zh-CN" sz="2800">
                <a:solidFill>
                  <a:srgbClr val="C00000"/>
                </a:solidFill>
              </a:rPr>
              <a:t>1</a:t>
            </a:r>
            <a:r>
              <a:rPr lang="zh-CN" altLang="en-US" sz="2800">
                <a:solidFill>
                  <a:srgbClr val="C00000"/>
                </a:solidFill>
              </a:rPr>
              <a:t>月</a:t>
            </a:r>
            <a:r>
              <a:rPr lang="en-US" altLang="zh-CN" sz="2800">
                <a:solidFill>
                  <a:srgbClr val="C00000"/>
                </a:solidFill>
              </a:rPr>
              <a:t>10</a:t>
            </a:r>
            <a:r>
              <a:rPr lang="zh-CN" altLang="en-US" sz="2800">
                <a:solidFill>
                  <a:srgbClr val="C00000"/>
                </a:solidFill>
              </a:rPr>
              <a:t>日</a:t>
            </a:r>
            <a:endParaRPr lang="zh-CN" altLang="en-US" sz="2800">
              <a:solidFill>
                <a:srgbClr val="C00000"/>
              </a:solidFill>
            </a:endParaRPr>
          </a:p>
        </p:txBody>
      </p:sp>
      <p:sp>
        <p:nvSpPr>
          <p:cNvPr id="8" name="矩形 7"/>
          <p:cNvSpPr/>
          <p:nvPr/>
        </p:nvSpPr>
        <p:spPr>
          <a:xfrm>
            <a:off x="4015423" y="4168140"/>
            <a:ext cx="4547235" cy="645160"/>
          </a:xfrm>
          <a:prstGeom prst="rect">
            <a:avLst/>
          </a:prstGeom>
          <a:noFill/>
          <a:ln>
            <a:noFill/>
          </a:ln>
        </p:spPr>
        <p:txBody>
          <a:bodyPr wrap="none" rtlCol="0" anchor="t">
            <a:spAutoFit/>
            <a:scene3d>
              <a:camera prst="orthographicFront"/>
              <a:lightRig rig="threePt" dir="t"/>
            </a:scene3d>
          </a:bodyPr>
          <a:p>
            <a:pPr algn="ctr"/>
            <a:r>
              <a:rPr lang="zh-CN" altLang="zh-CN" sz="3600" b="1">
                <a:ln w="22225">
                  <a:solidFill>
                    <a:schemeClr val="accent2"/>
                  </a:solidFill>
                  <a:prstDash val="solid"/>
                </a:ln>
                <a:solidFill>
                  <a:schemeClr val="accent2">
                    <a:lumMod val="40000"/>
                    <a:lumOff val="60000"/>
                  </a:schemeClr>
                </a:solidFill>
                <a:effectLst/>
              </a:rPr>
              <a:t>芒市司法局   李留英</a:t>
            </a:r>
            <a:endParaRPr lang="zh-CN" altLang="zh-CN" sz="3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6" presetClass="emph" presetSubtype="0" fill="hold" grpId="1" nodeType="withEffect">
                                  <p:stCondLst>
                                    <p:cond delay="500"/>
                                  </p:stCondLst>
                                  <p:iterate type="lt">
                                    <p:tmPct val="10000"/>
                                  </p:iterate>
                                  <p:childTnLst>
                                    <p:animEffect transition="out" filter="fade">
                                      <p:cBhvr>
                                        <p:cTn id="37" dur="500" tmFilter="0, 0; .2, .5; .8, .5; 1, 0"/>
                                        <p:tgtEl>
                                          <p:spTgt spid="33"/>
                                        </p:tgtEl>
                                      </p:cBhvr>
                                    </p:animEffect>
                                    <p:animScale>
                                      <p:cBhvr>
                                        <p:cTn id="38" dur="250" autoRev="1" fill="hold"/>
                                        <p:tgtEl>
                                          <p:spTgt spid="33"/>
                                        </p:tgtEl>
                                      </p:cBhvr>
                                      <p:by x="105000" y="105000"/>
                                    </p:animScale>
                                  </p:childTnLst>
                                </p:cTn>
                              </p:par>
                            </p:childTnLst>
                          </p:cTn>
                        </p:par>
                        <p:par>
                          <p:cTn id="39" fill="hold">
                            <p:stCondLst>
                              <p:cond delay="6099"/>
                            </p:stCondLst>
                            <p:childTnLst>
                              <p:par>
                                <p:cTn id="40" presetID="2" presetClass="entr" presetSubtype="8"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0-#ppt_w/2"/>
                                          </p:val>
                                        </p:tav>
                                        <p:tav tm="100000">
                                          <p:val>
                                            <p:strVal val="#ppt_x"/>
                                          </p:val>
                                        </p:tav>
                                      </p:tavLst>
                                    </p:anim>
                                    <p:anim calcmode="lin" valueType="num">
                                      <p:cBhvr additive="base">
                                        <p:cTn id="43" dur="500" fill="hold"/>
                                        <p:tgtEl>
                                          <p:spTgt spid="37"/>
                                        </p:tgtEl>
                                        <p:attrNameLst>
                                          <p:attrName>ppt_y</p:attrName>
                                        </p:attrNameLst>
                                      </p:cBhvr>
                                      <p:tavLst>
                                        <p:tav tm="0">
                                          <p:val>
                                            <p:strVal val="#ppt_y"/>
                                          </p:val>
                                        </p:tav>
                                        <p:tav tm="100000">
                                          <p:val>
                                            <p:strVal val="#ppt_y"/>
                                          </p:val>
                                        </p:tav>
                                      </p:tavLst>
                                    </p:anim>
                                  </p:childTnLst>
                                </p:cTn>
                              </p:par>
                            </p:childTnLst>
                          </p:cTn>
                        </p:par>
                        <p:par>
                          <p:cTn id="44" fill="hold">
                            <p:stCondLst>
                              <p:cond delay="6599"/>
                            </p:stCondLst>
                            <p:childTnLst>
                              <p:par>
                                <p:cTn id="45" presetID="2" presetClass="entr" presetSubtype="2"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1+#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8" presetClass="entr" presetSubtype="16" fill="hold" grpId="0" nodeType="withEffect">
                                  <p:stCondLst>
                                    <p:cond delay="0"/>
                                  </p:stCondLst>
                                  <p:childTnLst>
                                    <p:set>
                                      <p:cBhvr>
                                        <p:cTn id="50" dur="500" fill="hold">
                                          <p:stCondLst>
                                            <p:cond delay="0"/>
                                          </p:stCondLst>
                                        </p:cTn>
                                        <p:tgtEl>
                                          <p:spTgt spid="8"/>
                                        </p:tgtEl>
                                        <p:attrNameLst>
                                          <p:attrName>style.visibility</p:attrName>
                                        </p:attrNameLst>
                                      </p:cBhvr>
                                      <p:to>
                                        <p:strVal val="visible"/>
                                      </p:to>
                                    </p:set>
                                    <p:animEffect transition="in" filter="diamond(in)">
                                      <p:cBhvr>
                                        <p:cTn id="51" dur="500"/>
                                        <p:tgtEl>
                                          <p:spTgt spid="8"/>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3" grpId="1" bldLvl="0" animBg="1"/>
      <p:bldP spid="8"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十九届四中全会会议的基本内容</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4102735" y="1219200"/>
            <a:ext cx="7726045" cy="445325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9" name="组合 8"/>
          <p:cNvGrpSpPr/>
          <p:nvPr/>
        </p:nvGrpSpPr>
        <p:grpSpPr>
          <a:xfrm>
            <a:off x="751524" y="1452727"/>
            <a:ext cx="2920585" cy="3952202"/>
            <a:chOff x="611561" y="1203598"/>
            <a:chExt cx="2191231" cy="2965224"/>
          </a:xfrm>
        </p:grpSpPr>
        <p:sp>
          <p:nvSpPr>
            <p:cNvPr id="10" name="圆角矩形 83"/>
            <p:cNvSpPr/>
            <p:nvPr/>
          </p:nvSpPr>
          <p:spPr>
            <a:xfrm>
              <a:off x="611561" y="1203598"/>
              <a:ext cx="2191231" cy="2965224"/>
            </a:xfrm>
            <a:prstGeom prst="roundRect">
              <a:avLst>
                <a:gd name="adj"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1" name="文本框 10"/>
            <p:cNvSpPr txBox="1"/>
            <p:nvPr/>
          </p:nvSpPr>
          <p:spPr>
            <a:xfrm>
              <a:off x="1330012" y="2787476"/>
              <a:ext cx="754325" cy="853572"/>
            </a:xfrm>
            <a:prstGeom prst="rect">
              <a:avLst/>
            </a:prstGeom>
            <a:noFill/>
          </p:spPr>
          <p:txBody>
            <a:bodyPr wrap="none" rtlCol="0">
              <a:spAutoFit/>
            </a:bodyPr>
            <a:lstStyle/>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全会</a:t>
              </a:r>
              <a:endParaRPr lang="zh-CN" altLang="en-US" sz="3200" dirty="0">
                <a:solidFill>
                  <a:schemeClr val="bg1"/>
                </a:solidFill>
                <a:latin typeface="方正小标宋简体" panose="02010601030101010101" pitchFamily="2" charset="-122"/>
                <a:ea typeface="方正小标宋简体" panose="02010601030101010101" pitchFamily="2" charset="-122"/>
              </a:endParaRPr>
            </a:p>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认为</a:t>
              </a:r>
              <a:endParaRPr lang="zh-CN" altLang="en-US" sz="5330" dirty="0">
                <a:solidFill>
                  <a:schemeClr val="bg1"/>
                </a:solidFill>
                <a:latin typeface="方正小标宋简体" panose="02010601030101010101" pitchFamily="2" charset="-122"/>
                <a:ea typeface="方正小标宋简体" panose="02010601030101010101" pitchFamily="2" charset="-122"/>
              </a:endParaRPr>
            </a:p>
          </p:txBody>
        </p:sp>
        <p:sp>
          <p:nvSpPr>
            <p:cNvPr id="13" name="Freeform 7"/>
            <p:cNvSpPr>
              <a:spLocks noEditPoints="1"/>
            </p:cNvSpPr>
            <p:nvPr/>
          </p:nvSpPr>
          <p:spPr bwMode="auto">
            <a:xfrm>
              <a:off x="1226532" y="1455232"/>
              <a:ext cx="961289" cy="971852"/>
            </a:xfrm>
            <a:custGeom>
              <a:avLst/>
              <a:gdLst>
                <a:gd name="T0" fmla="*/ 3378 w 3557"/>
                <a:gd name="T1" fmla="*/ 1304 h 3599"/>
                <a:gd name="T2" fmla="*/ 1740 w 3557"/>
                <a:gd name="T3" fmla="*/ 67 h 3599"/>
                <a:gd name="T4" fmla="*/ 2704 w 3557"/>
                <a:gd name="T5" fmla="*/ 2142 h 3599"/>
                <a:gd name="T6" fmla="*/ 1689 w 3557"/>
                <a:gd name="T7" fmla="*/ 1105 h 3599"/>
                <a:gd name="T8" fmla="*/ 2077 w 3557"/>
                <a:gd name="T9" fmla="*/ 680 h 3599"/>
                <a:gd name="T10" fmla="*/ 1811 w 3557"/>
                <a:gd name="T11" fmla="*/ 435 h 3599"/>
                <a:gd name="T12" fmla="*/ 1602 w 3557"/>
                <a:gd name="T13" fmla="*/ 624 h 3599"/>
                <a:gd name="T14" fmla="*/ 1209 w 3557"/>
                <a:gd name="T15" fmla="*/ 619 h 3599"/>
                <a:gd name="T16" fmla="*/ 408 w 3557"/>
                <a:gd name="T17" fmla="*/ 1432 h 3599"/>
                <a:gd name="T18" fmla="*/ 893 w 3557"/>
                <a:gd name="T19" fmla="*/ 1871 h 3599"/>
                <a:gd name="T20" fmla="*/ 1194 w 3557"/>
                <a:gd name="T21" fmla="*/ 1580 h 3599"/>
                <a:gd name="T22" fmla="*/ 2230 w 3557"/>
                <a:gd name="T23" fmla="*/ 2587 h 3599"/>
                <a:gd name="T24" fmla="*/ 551 w 3557"/>
                <a:gd name="T25" fmla="*/ 2214 h 3599"/>
                <a:gd name="T26" fmla="*/ 235 w 3557"/>
                <a:gd name="T27" fmla="*/ 2490 h 3599"/>
                <a:gd name="T28" fmla="*/ 475 w 3557"/>
                <a:gd name="T29" fmla="*/ 2771 h 3599"/>
                <a:gd name="T30" fmla="*/ 433 w 3557"/>
                <a:gd name="T31" fmla="*/ 2827 h 3599"/>
                <a:gd name="T32" fmla="*/ 275 w 3557"/>
                <a:gd name="T33" fmla="*/ 2868 h 3599"/>
                <a:gd name="T34" fmla="*/ 331 w 3557"/>
                <a:gd name="T35" fmla="*/ 3282 h 3599"/>
                <a:gd name="T36" fmla="*/ 638 w 3557"/>
                <a:gd name="T37" fmla="*/ 3021 h 3599"/>
                <a:gd name="T38" fmla="*/ 699 w 3557"/>
                <a:gd name="T39" fmla="*/ 2945 h 3599"/>
                <a:gd name="T40" fmla="*/ 2623 w 3557"/>
                <a:gd name="T41" fmla="*/ 3011 h 3599"/>
                <a:gd name="T42" fmla="*/ 2969 w 3557"/>
                <a:gd name="T43" fmla="*/ 3338 h 3599"/>
                <a:gd name="T44" fmla="*/ 3444 w 3557"/>
                <a:gd name="T45" fmla="*/ 2863 h 3599"/>
                <a:gd name="T46" fmla="*/ 3133 w 3557"/>
                <a:gd name="T47" fmla="*/ 2525 h 3599"/>
                <a:gd name="T48" fmla="*/ 3378 w 3557"/>
                <a:gd name="T49" fmla="*/ 1304 h 3599"/>
                <a:gd name="T50" fmla="*/ 3378 w 3557"/>
                <a:gd name="T51" fmla="*/ 1304 h 3599"/>
                <a:gd name="T52" fmla="*/ 3378 w 3557"/>
                <a:gd name="T53" fmla="*/ 1304 h 3599"/>
                <a:gd name="T54" fmla="*/ 3378 w 3557"/>
                <a:gd name="T55" fmla="*/ 1304 h 3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7" h="3599">
                  <a:moveTo>
                    <a:pt x="3378" y="1304"/>
                  </a:moveTo>
                  <a:cubicBezTo>
                    <a:pt x="2988" y="0"/>
                    <a:pt x="1740" y="67"/>
                    <a:pt x="1740" y="67"/>
                  </a:cubicBezTo>
                  <a:cubicBezTo>
                    <a:pt x="3490" y="925"/>
                    <a:pt x="2704" y="2142"/>
                    <a:pt x="2704" y="2142"/>
                  </a:cubicBezTo>
                  <a:cubicBezTo>
                    <a:pt x="1689" y="1105"/>
                    <a:pt x="1689" y="1105"/>
                    <a:pt x="1689" y="1105"/>
                  </a:cubicBezTo>
                  <a:cubicBezTo>
                    <a:pt x="2077" y="680"/>
                    <a:pt x="2077" y="680"/>
                    <a:pt x="2077" y="680"/>
                  </a:cubicBezTo>
                  <a:cubicBezTo>
                    <a:pt x="1811" y="435"/>
                    <a:pt x="1811" y="435"/>
                    <a:pt x="1811" y="435"/>
                  </a:cubicBezTo>
                  <a:cubicBezTo>
                    <a:pt x="1602" y="624"/>
                    <a:pt x="1602" y="624"/>
                    <a:pt x="1602" y="624"/>
                  </a:cubicBezTo>
                  <a:cubicBezTo>
                    <a:pt x="1209" y="619"/>
                    <a:pt x="1209" y="619"/>
                    <a:pt x="1209" y="619"/>
                  </a:cubicBezTo>
                  <a:cubicBezTo>
                    <a:pt x="408" y="1432"/>
                    <a:pt x="408" y="1432"/>
                    <a:pt x="408" y="1432"/>
                  </a:cubicBezTo>
                  <a:cubicBezTo>
                    <a:pt x="893" y="1871"/>
                    <a:pt x="893" y="1871"/>
                    <a:pt x="893" y="1871"/>
                  </a:cubicBezTo>
                  <a:cubicBezTo>
                    <a:pt x="1194" y="1580"/>
                    <a:pt x="1194" y="1580"/>
                    <a:pt x="1194" y="1580"/>
                  </a:cubicBezTo>
                  <a:cubicBezTo>
                    <a:pt x="2230" y="2587"/>
                    <a:pt x="2230" y="2587"/>
                    <a:pt x="2230" y="2587"/>
                  </a:cubicBezTo>
                  <a:cubicBezTo>
                    <a:pt x="1352" y="3164"/>
                    <a:pt x="551" y="2214"/>
                    <a:pt x="551" y="2214"/>
                  </a:cubicBezTo>
                  <a:cubicBezTo>
                    <a:pt x="235" y="2490"/>
                    <a:pt x="235" y="2490"/>
                    <a:pt x="235" y="2490"/>
                  </a:cubicBezTo>
                  <a:cubicBezTo>
                    <a:pt x="475" y="2771"/>
                    <a:pt x="475" y="2771"/>
                    <a:pt x="475" y="2771"/>
                  </a:cubicBezTo>
                  <a:cubicBezTo>
                    <a:pt x="433" y="2827"/>
                    <a:pt x="433" y="2827"/>
                    <a:pt x="433" y="2827"/>
                  </a:cubicBezTo>
                  <a:cubicBezTo>
                    <a:pt x="321" y="2817"/>
                    <a:pt x="275" y="2868"/>
                    <a:pt x="275" y="2868"/>
                  </a:cubicBezTo>
                  <a:cubicBezTo>
                    <a:pt x="0" y="3134"/>
                    <a:pt x="331" y="3282"/>
                    <a:pt x="331" y="3282"/>
                  </a:cubicBezTo>
                  <a:cubicBezTo>
                    <a:pt x="653" y="3353"/>
                    <a:pt x="638" y="3021"/>
                    <a:pt x="638" y="3021"/>
                  </a:cubicBezTo>
                  <a:cubicBezTo>
                    <a:pt x="699" y="2945"/>
                    <a:pt x="699" y="2945"/>
                    <a:pt x="699" y="2945"/>
                  </a:cubicBezTo>
                  <a:cubicBezTo>
                    <a:pt x="1909" y="3599"/>
                    <a:pt x="2623" y="3011"/>
                    <a:pt x="2623" y="3011"/>
                  </a:cubicBezTo>
                  <a:cubicBezTo>
                    <a:pt x="2969" y="3338"/>
                    <a:pt x="2969" y="3338"/>
                    <a:pt x="2969" y="3338"/>
                  </a:cubicBezTo>
                  <a:cubicBezTo>
                    <a:pt x="3444" y="2863"/>
                    <a:pt x="3444" y="2863"/>
                    <a:pt x="3444" y="2863"/>
                  </a:cubicBezTo>
                  <a:cubicBezTo>
                    <a:pt x="3133" y="2525"/>
                    <a:pt x="3133" y="2525"/>
                    <a:pt x="3133" y="2525"/>
                  </a:cubicBezTo>
                  <a:cubicBezTo>
                    <a:pt x="3133" y="2525"/>
                    <a:pt x="3557" y="1903"/>
                    <a:pt x="3378" y="1304"/>
                  </a:cubicBezTo>
                  <a:cubicBezTo>
                    <a:pt x="3378" y="1304"/>
                    <a:pt x="3378" y="1304"/>
                    <a:pt x="3378" y="1304"/>
                  </a:cubicBezTo>
                  <a:moveTo>
                    <a:pt x="3378" y="1304"/>
                  </a:moveTo>
                  <a:cubicBezTo>
                    <a:pt x="3378" y="1304"/>
                    <a:pt x="3378" y="1304"/>
                    <a:pt x="3378" y="1304"/>
                  </a:cubicBez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76" tIns="60938" rIns="121876" bIns="60938" numCol="1" anchor="t" anchorCtr="0" compatLnSpc="1"/>
            <a:lstStyle/>
            <a:p>
              <a:endParaRPr lang="zh-CN" altLang="en-US" sz="2800"/>
            </a:p>
          </p:txBody>
        </p:sp>
      </p:grpSp>
      <p:sp>
        <p:nvSpPr>
          <p:cNvPr id="14" name="矩形 13"/>
          <p:cNvSpPr/>
          <p:nvPr/>
        </p:nvSpPr>
        <p:spPr>
          <a:xfrm>
            <a:off x="4102656" y="1220844"/>
            <a:ext cx="6072639" cy="499624"/>
          </a:xfrm>
          <a:prstGeom prst="rect">
            <a:avLst/>
          </a:prstGeom>
        </p:spPr>
        <p:txBody>
          <a:bodyPr wrap="square">
            <a:spAutoFit/>
          </a:bodyPr>
          <a:lstStyle/>
          <a:p>
            <a:pPr fontAlgn="base">
              <a:lnSpc>
                <a:spcPct val="150000"/>
              </a:lnSpc>
              <a:spcBef>
                <a:spcPct val="0"/>
              </a:spcBef>
              <a:spcAft>
                <a:spcPct val="0"/>
              </a:spcAft>
              <a:defRPr/>
            </a:pPr>
            <a:r>
              <a:rPr lang="zh-CN" altLang="en-US" sz="20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党的十九届三中全会以来中央政治局的工作一致认为</a:t>
            </a:r>
            <a:endParaRPr lang="en-US" altLang="zh-CN"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矩形 14"/>
          <p:cNvSpPr/>
          <p:nvPr/>
        </p:nvSpPr>
        <p:spPr>
          <a:xfrm>
            <a:off x="4317365" y="1720850"/>
            <a:ext cx="7512050" cy="3969385"/>
          </a:xfrm>
          <a:prstGeom prst="rect">
            <a:avLst/>
          </a:prstGeom>
          <a:noFill/>
        </p:spPr>
        <p:txBody>
          <a:bodyPr wrap="square">
            <a:spAutoFit/>
          </a:bodyPr>
          <a:lstStyle/>
          <a:p>
            <a:pPr algn="just" fontAlgn="base">
              <a:lnSpc>
                <a:spcPct val="150000"/>
              </a:lnSpc>
              <a:spcBef>
                <a:spcPct val="0"/>
              </a:spcBef>
              <a:spcAft>
                <a:spcPct val="0"/>
              </a:spcAft>
              <a:defRPr/>
            </a:pPr>
            <a:r>
              <a:rPr lang="en-US" altLang="zh-CN"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中国共产党自成立以来，团结带领人民，坚持把马克思主义基本原理同中国具体实际相结合，赢得了中国革命胜利，并深刻总结国内外正反两方面经验，不断探索实践，不断改革创新，建立和完善社会主义制度，形成和发展党的领导和经济、政治、文化、社会、生态文明、军事、外事等各方面制度，加强和完善国家治理，取得历史性成就。</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663" y="238348"/>
            <a:ext cx="1999129" cy="14504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childTnLst>
                          </p:cTn>
                        </p:par>
                        <p:par>
                          <p:cTn id="14" fill="hold">
                            <p:stCondLst>
                              <p:cond delay="1500"/>
                            </p:stCondLst>
                            <p:childTnLst>
                              <p:par>
                                <p:cTn id="15" presetID="2" presetClass="entr" presetSubtype="9"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3599"/>
                            </p:stCondLst>
                            <p:childTnLst>
                              <p:par>
                                <p:cTn id="23" presetID="18"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par>
                          <p:cTn id="26" fill="hold">
                            <p:stCondLst>
                              <p:cond delay="4099"/>
                            </p:stCondLst>
                            <p:childTnLst>
                              <p:par>
                                <p:cTn id="27" presetID="2" presetClass="entr" presetSubtype="2"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1+#ppt_w/2"/>
                                          </p:val>
                                        </p:tav>
                                        <p:tav tm="100000">
                                          <p:val>
                                            <p:strVal val="#ppt_x"/>
                                          </p:val>
                                        </p:tav>
                                      </p:tavLst>
                                    </p:anim>
                                    <p:anim calcmode="lin" valueType="num">
                                      <p:cBhvr additive="base">
                                        <p:cTn id="30"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p:bldP spid="14" grpId="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06987" y="2608081"/>
            <a:ext cx="2585013" cy="3466858"/>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21717"/>
            <a:ext cx="4525618" cy="265763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pic>
        <p:nvPicPr>
          <p:cNvPr id="56" name="图片 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844" y="969098"/>
            <a:ext cx="1842312" cy="498346"/>
          </a:xfrm>
          <a:prstGeom prst="rect">
            <a:avLst/>
          </a:prstGeom>
        </p:spPr>
      </p:pic>
      <p:grpSp>
        <p:nvGrpSpPr>
          <p:cNvPr id="70" name="组合 69"/>
          <p:cNvGrpSpPr/>
          <p:nvPr/>
        </p:nvGrpSpPr>
        <p:grpSpPr>
          <a:xfrm>
            <a:off x="4525618" y="1827742"/>
            <a:ext cx="3140765" cy="646331"/>
            <a:chOff x="4525617" y="1663896"/>
            <a:chExt cx="3140765" cy="646331"/>
          </a:xfrm>
        </p:grpSpPr>
        <p:sp>
          <p:nvSpPr>
            <p:cNvPr id="83" name="矩形: 圆角 12"/>
            <p:cNvSpPr/>
            <p:nvPr/>
          </p:nvSpPr>
          <p:spPr>
            <a:xfrm>
              <a:off x="4525617" y="1663896"/>
              <a:ext cx="3140765" cy="646331"/>
            </a:xfrm>
            <a:prstGeom prst="roundRect">
              <a:avLst>
                <a:gd name="adj" fmla="val 50000"/>
              </a:avLst>
            </a:prstGeom>
            <a:solidFill>
              <a:srgbClr val="C0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FFFFFF"/>
                </a:solidFill>
                <a:latin typeface="汉仪尚巍手书W" panose="00020600040101010101" pitchFamily="18" charset="-122"/>
                <a:ea typeface="汉仪尚巍手书W" panose="00020600040101010101" pitchFamily="18" charset="-122"/>
              </a:endParaRPr>
            </a:p>
          </p:txBody>
        </p:sp>
        <p:sp>
          <p:nvSpPr>
            <p:cNvPr id="84" name="PA_文本框 15"/>
            <p:cNvSpPr txBox="1"/>
            <p:nvPr>
              <p:custDataLst>
                <p:tags r:id="rId7"/>
              </p:custDataLst>
            </p:nvPr>
          </p:nvSpPr>
          <p:spPr>
            <a:xfrm>
              <a:off x="4795189" y="1695539"/>
              <a:ext cx="2601621" cy="609398"/>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rPr>
                <a:t>第二部分</a:t>
              </a:r>
              <a:endPar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endParaRPr>
            </a:p>
          </p:txBody>
        </p:sp>
      </p:grpSp>
      <p:sp>
        <p:nvSpPr>
          <p:cNvPr id="85" name="PA-102214"/>
          <p:cNvSpPr txBox="1"/>
          <p:nvPr>
            <p:custDataLst>
              <p:tags r:id="rId8"/>
            </p:custDataLst>
          </p:nvPr>
        </p:nvSpPr>
        <p:spPr>
          <a:xfrm>
            <a:off x="1436496" y="2950348"/>
            <a:ext cx="9972261" cy="1200329"/>
          </a:xfrm>
          <a:prstGeom prst="rect">
            <a:avLst/>
          </a:prstGeom>
          <a:noFill/>
        </p:spPr>
        <p:txBody>
          <a:bodyPr wrap="square" rtlCol="0">
            <a:spAutoFit/>
          </a:bodyPr>
          <a:lstStyle/>
          <a:p>
            <a:pPr lvl="0" algn="ctr">
              <a:defRPr/>
            </a:pPr>
            <a:r>
              <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十三方面“显著优势”</a:t>
            </a:r>
            <a:endPar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pic>
        <p:nvPicPr>
          <p:cNvPr id="86" name="图片 8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02812" y="1704957"/>
            <a:ext cx="1005945" cy="808259"/>
          </a:xfrm>
          <a:prstGeom prst="rect">
            <a:avLst/>
          </a:prstGeom>
        </p:spPr>
      </p:pic>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756865" y="2021704"/>
            <a:ext cx="1005945" cy="765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5"/>
                                        </p:tgtEl>
                                      </p:cBhvr>
                                    </p:animEffect>
                                  </p:childTnLst>
                                </p:cTn>
                              </p:par>
                            </p:childTnLst>
                          </p:cTn>
                        </p:par>
                        <p:par>
                          <p:cTn id="41" fill="hold">
                            <p:stCondLst>
                              <p:cond delay="4949"/>
                            </p:stCondLst>
                            <p:childTnLst>
                              <p:par>
                                <p:cTn id="42" presetID="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5449"/>
                            </p:stCondLst>
                            <p:childTnLst>
                              <p:par>
                                <p:cTn id="47" presetID="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1+#ppt_w/2"/>
                                          </p:val>
                                        </p:tav>
                                        <p:tav tm="100000">
                                          <p:val>
                                            <p:strVal val="#ppt_x"/>
                                          </p:val>
                                        </p:tav>
                                      </p:tavLst>
                                    </p:anim>
                                    <p:anim calcmode="lin" valueType="num">
                                      <p:cBhvr additive="base">
                                        <p:cTn id="5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4118024" y="1710197"/>
            <a:ext cx="6912334" cy="144780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18" name="组合 17"/>
          <p:cNvGrpSpPr/>
          <p:nvPr/>
        </p:nvGrpSpPr>
        <p:grpSpPr>
          <a:xfrm>
            <a:off x="751976" y="1533325"/>
            <a:ext cx="3019017" cy="1874469"/>
            <a:chOff x="749490" y="1780093"/>
            <a:chExt cx="4179594" cy="2595057"/>
          </a:xfrm>
        </p:grpSpPr>
        <p:sp>
          <p:nvSpPr>
            <p:cNvPr id="19" name="Freeform 5"/>
            <p:cNvSpPr/>
            <p:nvPr/>
          </p:nvSpPr>
          <p:spPr bwMode="auto">
            <a:xfrm rot="391565">
              <a:off x="847621" y="1780093"/>
              <a:ext cx="4081463" cy="2565400"/>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C00000">
                <a:alpha val="30000"/>
              </a:srgbClr>
            </a:solidFill>
            <a:ln w="12700"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0" name="Freeform 5"/>
            <p:cNvSpPr/>
            <p:nvPr/>
          </p:nvSpPr>
          <p:spPr bwMode="auto">
            <a:xfrm rot="208630">
              <a:off x="749490" y="1802892"/>
              <a:ext cx="4081463" cy="2565400"/>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C00000">
                <a:alpha val="50000"/>
              </a:srgbClr>
            </a:solidFill>
            <a:ln w="12700"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1" name="Freeform 5"/>
            <p:cNvSpPr/>
            <p:nvPr/>
          </p:nvSpPr>
          <p:spPr bwMode="auto">
            <a:xfrm rot="21425701">
              <a:off x="798853" y="1809750"/>
              <a:ext cx="4081463" cy="2565400"/>
            </a:xfrm>
            <a:custGeom>
              <a:avLst/>
              <a:gdLst>
                <a:gd name="T0" fmla="*/ 14 w 321"/>
                <a:gd name="T1" fmla="*/ 31 h 201"/>
                <a:gd name="T2" fmla="*/ 90 w 321"/>
                <a:gd name="T3" fmla="*/ 2 h 201"/>
                <a:gd name="T4" fmla="*/ 163 w 321"/>
                <a:gd name="T5" fmla="*/ 21 h 201"/>
                <a:gd name="T6" fmla="*/ 277 w 321"/>
                <a:gd name="T7" fmla="*/ 26 h 201"/>
                <a:gd name="T8" fmla="*/ 284 w 321"/>
                <a:gd name="T9" fmla="*/ 118 h 201"/>
                <a:gd name="T10" fmla="*/ 321 w 321"/>
                <a:gd name="T11" fmla="*/ 178 h 201"/>
                <a:gd name="T12" fmla="*/ 210 w 321"/>
                <a:gd name="T13" fmla="*/ 185 h 201"/>
                <a:gd name="T14" fmla="*/ 73 w 321"/>
                <a:gd name="T15" fmla="*/ 189 h 201"/>
                <a:gd name="T16" fmla="*/ 12 w 321"/>
                <a:gd name="T17" fmla="*/ 32 h 201"/>
                <a:gd name="T18" fmla="*/ 2 w 321"/>
                <a:gd name="T19" fmla="*/ 19 h 201"/>
                <a:gd name="T20" fmla="*/ 0 w 321"/>
                <a:gd name="T21" fmla="*/ 0 h 201"/>
                <a:gd name="T22" fmla="*/ 12 w 321"/>
                <a:gd name="T23" fmla="*/ 15 h 201"/>
                <a:gd name="T24" fmla="*/ 14 w 321"/>
                <a:gd name="T25" fmla="*/ 3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01">
                  <a:moveTo>
                    <a:pt x="14" y="31"/>
                  </a:moveTo>
                  <a:cubicBezTo>
                    <a:pt x="14" y="31"/>
                    <a:pt x="41" y="6"/>
                    <a:pt x="90" y="2"/>
                  </a:cubicBezTo>
                  <a:cubicBezTo>
                    <a:pt x="90" y="2"/>
                    <a:pt x="132" y="0"/>
                    <a:pt x="163" y="21"/>
                  </a:cubicBezTo>
                  <a:cubicBezTo>
                    <a:pt x="163" y="21"/>
                    <a:pt x="224" y="60"/>
                    <a:pt x="277" y="26"/>
                  </a:cubicBezTo>
                  <a:cubicBezTo>
                    <a:pt x="277" y="26"/>
                    <a:pt x="265" y="56"/>
                    <a:pt x="284" y="118"/>
                  </a:cubicBezTo>
                  <a:cubicBezTo>
                    <a:pt x="284" y="118"/>
                    <a:pt x="295" y="163"/>
                    <a:pt x="321" y="178"/>
                  </a:cubicBezTo>
                  <a:cubicBezTo>
                    <a:pt x="321" y="178"/>
                    <a:pt x="266" y="201"/>
                    <a:pt x="210" y="185"/>
                  </a:cubicBezTo>
                  <a:cubicBezTo>
                    <a:pt x="210" y="185"/>
                    <a:pt x="134" y="161"/>
                    <a:pt x="73" y="189"/>
                  </a:cubicBezTo>
                  <a:lnTo>
                    <a:pt x="12" y="32"/>
                  </a:lnTo>
                  <a:lnTo>
                    <a:pt x="2" y="19"/>
                  </a:lnTo>
                  <a:lnTo>
                    <a:pt x="0" y="0"/>
                  </a:lnTo>
                  <a:lnTo>
                    <a:pt x="12" y="15"/>
                  </a:lnTo>
                  <a:lnTo>
                    <a:pt x="14" y="31"/>
                  </a:lnTo>
                  <a:close/>
                </a:path>
              </a:pathLst>
            </a:custGeom>
            <a:solidFill>
              <a:srgbClr val="C00000"/>
            </a:solidFill>
            <a:ln w="12700"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2" name="Freeform 29"/>
            <p:cNvSpPr/>
            <p:nvPr/>
          </p:nvSpPr>
          <p:spPr bwMode="auto">
            <a:xfrm>
              <a:off x="1436488" y="2102429"/>
              <a:ext cx="785354" cy="70179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grpSp>
      <p:sp>
        <p:nvSpPr>
          <p:cNvPr id="23" name="矩形 22"/>
          <p:cNvSpPr/>
          <p:nvPr/>
        </p:nvSpPr>
        <p:spPr>
          <a:xfrm>
            <a:off x="1345512" y="2273075"/>
            <a:ext cx="1951233" cy="583045"/>
          </a:xfrm>
          <a:prstGeom prst="rect">
            <a:avLst/>
          </a:prstGeom>
          <a:ln>
            <a:noFill/>
          </a:ln>
        </p:spPr>
        <p:txBody>
          <a:bodyPr wrap="square">
            <a:spAutoFit/>
          </a:bodyPr>
          <a:lstStyle/>
          <a:p>
            <a:pPr algn="ctr">
              <a:lnSpc>
                <a:spcPct val="120000"/>
              </a:lnSpc>
            </a:pPr>
            <a:r>
              <a:rPr lang="zh-CN" altLang="en-US" sz="2800" b="1" dirty="0">
                <a:solidFill>
                  <a:schemeClr val="bg1"/>
                </a:solidFill>
                <a:latin typeface="方正小标宋简体" panose="02010601030101010101" pitchFamily="2" charset="-122"/>
                <a:ea typeface="方正小标宋简体" panose="02010601030101010101" pitchFamily="2" charset="-122"/>
                <a:sym typeface="思源黑体 CN Regular" panose="020B0500000000000000" pitchFamily="34" charset="-122"/>
              </a:rPr>
              <a:t>全会强调</a:t>
            </a:r>
            <a:endParaRPr lang="zh-CN" altLang="en-US" sz="2800" b="1" dirty="0">
              <a:solidFill>
                <a:schemeClr val="bg1"/>
              </a:solidFill>
              <a:latin typeface="方正小标宋简体" panose="02010601030101010101" pitchFamily="2" charset="-122"/>
              <a:ea typeface="方正小标宋简体" panose="02010601030101010101" pitchFamily="2" charset="-122"/>
              <a:sym typeface="思源黑体 CN Regular" panose="020B0500000000000000" pitchFamily="34" charset="-122"/>
            </a:endParaRPr>
          </a:p>
        </p:txBody>
      </p:sp>
      <p:sp>
        <p:nvSpPr>
          <p:cNvPr id="24" name="矩形 23"/>
          <p:cNvSpPr/>
          <p:nvPr/>
        </p:nvSpPr>
        <p:spPr>
          <a:xfrm>
            <a:off x="4606698" y="1982794"/>
            <a:ext cx="5873804" cy="954107"/>
          </a:xfrm>
          <a:prstGeom prst="rect">
            <a:avLst/>
          </a:prstGeom>
        </p:spPr>
        <p:txBody>
          <a:bodyPr wrap="square">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我国国家制度和国家治理体系具有多方面的显著优势</a:t>
            </a:r>
            <a:endParaRPr lang="zh-CN" altLang="en-US" sz="2800" b="1"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5" name="PA-102243"/>
          <p:cNvSpPr>
            <a:spLocks noChangeArrowheads="1"/>
          </p:cNvSpPr>
          <p:nvPr>
            <p:custDataLst>
              <p:tags r:id="rId4"/>
            </p:custDataLst>
          </p:nvPr>
        </p:nvSpPr>
        <p:spPr bwMode="auto">
          <a:xfrm>
            <a:off x="1414269" y="3622147"/>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PA-102247"/>
          <p:cNvSpPr txBox="1"/>
          <p:nvPr>
            <p:custDataLst>
              <p:tags r:id="rId5"/>
            </p:custDataLst>
          </p:nvPr>
        </p:nvSpPr>
        <p:spPr>
          <a:xfrm>
            <a:off x="2358967" y="3680249"/>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党的集中统一领导，坚持党的科学理论，保持政治稳定，确保国家始终沿着社会主义方向前进的显著优势；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92547" y="3622146"/>
            <a:ext cx="1115900" cy="947638"/>
            <a:chOff x="4442208" y="1814072"/>
            <a:chExt cx="889763" cy="947638"/>
          </a:xfrm>
        </p:grpSpPr>
        <p:sp>
          <p:nvSpPr>
            <p:cNvPr id="28" name="圆角矩形 52"/>
            <p:cNvSpPr/>
            <p:nvPr/>
          </p:nvSpPr>
          <p:spPr bwMode="auto">
            <a:xfrm>
              <a:off x="4442208" y="1814072"/>
              <a:ext cx="889763" cy="947638"/>
            </a:xfrm>
            <a:prstGeom prst="roundRect">
              <a:avLst/>
            </a:prstGeom>
            <a:solidFill>
              <a:srgbClr val="00B0F0"/>
            </a:soli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TextBox 19"/>
            <p:cNvSpPr txBox="1"/>
            <p:nvPr/>
          </p:nvSpPr>
          <p:spPr>
            <a:xfrm>
              <a:off x="4456450" y="2122624"/>
              <a:ext cx="861278"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0" name="PA-102243"/>
          <p:cNvSpPr>
            <a:spLocks noChangeArrowheads="1"/>
          </p:cNvSpPr>
          <p:nvPr>
            <p:custDataLst>
              <p:tags r:id="rId6"/>
            </p:custDataLst>
          </p:nvPr>
        </p:nvSpPr>
        <p:spPr bwMode="auto">
          <a:xfrm>
            <a:off x="1414269" y="4778711"/>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PA-102247"/>
          <p:cNvSpPr txBox="1"/>
          <p:nvPr>
            <p:custDataLst>
              <p:tags r:id="rId7"/>
            </p:custDataLst>
          </p:nvPr>
        </p:nvSpPr>
        <p:spPr>
          <a:xfrm>
            <a:off x="2358967" y="4838083"/>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人民当家作主，发展人民民主，密切联系群众，紧紧依靠人民推动国家发展的显著优势；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892547" y="4778710"/>
            <a:ext cx="1115900" cy="947638"/>
            <a:chOff x="4442208" y="1814072"/>
            <a:chExt cx="889763" cy="947638"/>
          </a:xfrm>
          <a:solidFill>
            <a:srgbClr val="00B0F0"/>
          </a:solidFill>
        </p:grpSpPr>
        <p:sp>
          <p:nvSpPr>
            <p:cNvPr id="33"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1" presetClass="entr" presetSubtype="0" fill="hold" grpId="0" nodeType="afterEffect">
                                  <p:stCondLst>
                                    <p:cond delay="0"/>
                                  </p:stCondLst>
                                  <p:iterate type="lt">
                                    <p:tmAbs val="300"/>
                                  </p:iterate>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2200"/>
                            </p:stCondLst>
                            <p:childTnLst>
                              <p:par>
                                <p:cTn id="15" presetID="21"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500"/>
                                        <p:tgtEl>
                                          <p:spTgt spid="17"/>
                                        </p:tgtEl>
                                      </p:cBhvr>
                                    </p:animEffect>
                                  </p:childTnLst>
                                </p:cTn>
                              </p:par>
                            </p:childTnLst>
                          </p:cTn>
                        </p:par>
                        <p:par>
                          <p:cTn id="18" fill="hold">
                            <p:stCondLst>
                              <p:cond delay="2700"/>
                            </p:stCondLst>
                            <p:childTnLst>
                              <p:par>
                                <p:cTn id="19" presetID="2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par>
                          <p:cTn id="22" fill="hold">
                            <p:stCondLst>
                              <p:cond delay="3200"/>
                            </p:stCondLst>
                            <p:childTnLst>
                              <p:par>
                                <p:cTn id="23" presetID="12" presetClass="entr" presetSubtype="2"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ppt_x</p:attrName>
                                        </p:attrNameLst>
                                      </p:cBhvr>
                                      <p:tavLst>
                                        <p:tav tm="0">
                                          <p:val>
                                            <p:strVal val="#ppt_x+#ppt_w*1.125000"/>
                                          </p:val>
                                        </p:tav>
                                        <p:tav tm="100000">
                                          <p:val>
                                            <p:strVal val="#ppt_x"/>
                                          </p:val>
                                        </p:tav>
                                      </p:tavLst>
                                    </p:anim>
                                    <p:animEffect transition="in" filter="wipe(left)">
                                      <p:cBhvr>
                                        <p:cTn id="26" dur="500"/>
                                        <p:tgtEl>
                                          <p:spTgt spid="27"/>
                                        </p:tgtEl>
                                      </p:cBhvr>
                                    </p:animEffect>
                                  </p:childTnLst>
                                </p:cTn>
                              </p:par>
                            </p:childTnLst>
                          </p:cTn>
                        </p:par>
                        <p:par>
                          <p:cTn id="27" fill="hold">
                            <p:stCondLst>
                              <p:cond delay="37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42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4700"/>
                            </p:stCondLst>
                            <p:childTnLst>
                              <p:par>
                                <p:cTn id="36" presetID="1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p:tgtEl>
                                          <p:spTgt spid="32"/>
                                        </p:tgtEl>
                                        <p:attrNameLst>
                                          <p:attrName>ppt_x</p:attrName>
                                        </p:attrNameLst>
                                      </p:cBhvr>
                                      <p:tavLst>
                                        <p:tav tm="0">
                                          <p:val>
                                            <p:strVal val="#ppt_x+#ppt_w*1.125000"/>
                                          </p:val>
                                        </p:tav>
                                        <p:tav tm="100000">
                                          <p:val>
                                            <p:strVal val="#ppt_x"/>
                                          </p:val>
                                        </p:tav>
                                      </p:tavLst>
                                    </p:anim>
                                    <p:animEffect transition="in" filter="wipe(left)">
                                      <p:cBhvr>
                                        <p:cTn id="39" dur="500"/>
                                        <p:tgtEl>
                                          <p:spTgt spid="32"/>
                                        </p:tgtEl>
                                      </p:cBhvr>
                                    </p:animEffect>
                                  </p:childTnLst>
                                </p:cTn>
                              </p:par>
                            </p:childTnLst>
                          </p:cTn>
                        </p:par>
                        <p:par>
                          <p:cTn id="40" fill="hold">
                            <p:stCondLst>
                              <p:cond delay="52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57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4" grpId="0"/>
      <p:bldP spid="25" grpId="0" bldLvl="0" animBg="1"/>
      <p:bldP spid="26" grpId="0"/>
      <p:bldP spid="30" grpId="0" bldLvl="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PA-102243"/>
          <p:cNvSpPr>
            <a:spLocks noChangeArrowheads="1"/>
          </p:cNvSpPr>
          <p:nvPr>
            <p:custDataLst>
              <p:tags r:id="rId3"/>
            </p:custDataLst>
          </p:nvPr>
        </p:nvSpPr>
        <p:spPr bwMode="auto">
          <a:xfrm>
            <a:off x="1830316" y="2016002"/>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PA-102247"/>
          <p:cNvSpPr txBox="1"/>
          <p:nvPr>
            <p:custDataLst>
              <p:tags r:id="rId4"/>
            </p:custDataLst>
          </p:nvPr>
        </p:nvSpPr>
        <p:spPr>
          <a:xfrm>
            <a:off x="2775014" y="2133794"/>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全面依法治国，建设社会主义法治国家，切实保障社会公平正义和人民权利的显著优势；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08594" y="2016001"/>
            <a:ext cx="1115900" cy="947638"/>
            <a:chOff x="4442208" y="1814072"/>
            <a:chExt cx="889763" cy="947638"/>
          </a:xfrm>
        </p:grpSpPr>
        <p:sp>
          <p:nvSpPr>
            <p:cNvPr id="11" name="圆角矩形 52"/>
            <p:cNvSpPr/>
            <p:nvPr/>
          </p:nvSpPr>
          <p:spPr bwMode="auto">
            <a:xfrm>
              <a:off x="4442208" y="1814072"/>
              <a:ext cx="889763" cy="947638"/>
            </a:xfrm>
            <a:prstGeom prst="roundRect">
              <a:avLst/>
            </a:prstGeom>
            <a:solidFill>
              <a:srgbClr val="00B0F0"/>
            </a:soli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9"/>
            <p:cNvSpPr txBox="1"/>
            <p:nvPr/>
          </p:nvSpPr>
          <p:spPr>
            <a:xfrm>
              <a:off x="4456450" y="2122624"/>
              <a:ext cx="861278" cy="461665"/>
            </a:xfrm>
            <a:prstGeom prst="rect">
              <a:avLst/>
            </a:prstGeom>
            <a:solidFill>
              <a:srgbClr val="00B0F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PA-102243"/>
          <p:cNvSpPr>
            <a:spLocks noChangeArrowheads="1"/>
          </p:cNvSpPr>
          <p:nvPr>
            <p:custDataLst>
              <p:tags r:id="rId5"/>
            </p:custDataLst>
          </p:nvPr>
        </p:nvSpPr>
        <p:spPr bwMode="auto">
          <a:xfrm>
            <a:off x="1830316" y="3172566"/>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PA-102247"/>
          <p:cNvSpPr txBox="1"/>
          <p:nvPr>
            <p:custDataLst>
              <p:tags r:id="rId6"/>
            </p:custDataLst>
          </p:nvPr>
        </p:nvSpPr>
        <p:spPr>
          <a:xfrm>
            <a:off x="2792794" y="3297114"/>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全国一盘棋，调动各方面积极性，集中力量办大事的显著优势；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308594" y="3172565"/>
            <a:ext cx="1115900" cy="947638"/>
            <a:chOff x="4442208" y="1814072"/>
            <a:chExt cx="889763" cy="947638"/>
          </a:xfrm>
          <a:solidFill>
            <a:srgbClr val="00B0F0"/>
          </a:solidFill>
        </p:grpSpPr>
        <p:sp>
          <p:nvSpPr>
            <p:cNvPr id="17"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PA-102243"/>
          <p:cNvSpPr>
            <a:spLocks noChangeArrowheads="1"/>
          </p:cNvSpPr>
          <p:nvPr>
            <p:custDataLst>
              <p:tags r:id="rId7"/>
            </p:custDataLst>
          </p:nvPr>
        </p:nvSpPr>
        <p:spPr bwMode="auto">
          <a:xfrm>
            <a:off x="1848178" y="4329129"/>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PA-102247"/>
          <p:cNvSpPr txBox="1"/>
          <p:nvPr>
            <p:custDataLst>
              <p:tags r:id="rId8"/>
            </p:custDataLst>
          </p:nvPr>
        </p:nvSpPr>
        <p:spPr>
          <a:xfrm>
            <a:off x="2792876" y="4453271"/>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各民族一律平等，铸牢中华民族共同体意识，实现共同团结奋斗、共同繁荣发展的显著优势；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326456" y="4329128"/>
            <a:ext cx="1115900" cy="947638"/>
            <a:chOff x="4442208" y="1814072"/>
            <a:chExt cx="889763" cy="947638"/>
          </a:xfrm>
        </p:grpSpPr>
        <p:sp>
          <p:nvSpPr>
            <p:cNvPr id="22" name="圆角矩形 52"/>
            <p:cNvSpPr/>
            <p:nvPr/>
          </p:nvSpPr>
          <p:spPr bwMode="auto">
            <a:xfrm>
              <a:off x="4442208" y="1814072"/>
              <a:ext cx="889763" cy="947638"/>
            </a:xfrm>
            <a:prstGeom prst="roundRect">
              <a:avLst/>
            </a:prstGeom>
            <a:solidFill>
              <a:srgbClr val="00B0F0"/>
            </a:soli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TextBox 19"/>
            <p:cNvSpPr txBox="1"/>
            <p:nvPr/>
          </p:nvSpPr>
          <p:spPr>
            <a:xfrm>
              <a:off x="4456450" y="2122624"/>
              <a:ext cx="861278"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ppt_x</p:attrName>
                                        </p:attrNameLst>
                                      </p:cBhvr>
                                      <p:tavLst>
                                        <p:tav tm="0">
                                          <p:val>
                                            <p:strVal val="#ppt_x+#ppt_w*1.125000"/>
                                          </p:val>
                                        </p:tav>
                                        <p:tav tm="100000">
                                          <p:val>
                                            <p:strVal val="#ppt_x"/>
                                          </p:val>
                                        </p:tav>
                                      </p:tavLst>
                                    </p:anim>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ppt_x</p:attrName>
                                        </p:attrNameLst>
                                      </p:cBhvr>
                                      <p:tavLst>
                                        <p:tav tm="0">
                                          <p:val>
                                            <p:strVal val="#ppt_x+#ppt_w*1.125000"/>
                                          </p:val>
                                        </p:tav>
                                        <p:tav tm="100000">
                                          <p:val>
                                            <p:strVal val="#ppt_x"/>
                                          </p:val>
                                        </p:tav>
                                      </p:tavLst>
                                    </p:anim>
                                    <p:animEffect transition="in" filter="wipe(left)">
                                      <p:cBhvr>
                                        <p:cTn id="34" dur="500"/>
                                        <p:tgtEl>
                                          <p:spTgt spid="21"/>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bldLvl="0" animBg="1"/>
      <p:bldP spid="15" grpId="0"/>
      <p:bldP spid="19" grpId="0" bldLvl="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PA-102243"/>
          <p:cNvSpPr>
            <a:spLocks noChangeArrowheads="1"/>
          </p:cNvSpPr>
          <p:nvPr>
            <p:custDataLst>
              <p:tags r:id="rId3"/>
            </p:custDataLst>
          </p:nvPr>
        </p:nvSpPr>
        <p:spPr bwMode="auto">
          <a:xfrm>
            <a:off x="1830070" y="1774825"/>
            <a:ext cx="9654540" cy="132461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PA-102247"/>
          <p:cNvSpPr txBox="1"/>
          <p:nvPr>
            <p:custDataLst>
              <p:tags r:id="rId4"/>
            </p:custDataLst>
          </p:nvPr>
        </p:nvSpPr>
        <p:spPr>
          <a:xfrm>
            <a:off x="2775585" y="1901190"/>
            <a:ext cx="8709025" cy="119888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公有制为主体、多种所有制经济共同发展和按劳分配为主体、多种分配方式并存，把社会主义制度和市场经济有机结合起来，不断解放和发展社会生产力的显著优势</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083169" y="1963296"/>
            <a:ext cx="1115900" cy="947638"/>
            <a:chOff x="4442208" y="1814072"/>
            <a:chExt cx="889763" cy="947638"/>
          </a:xfrm>
          <a:solidFill>
            <a:srgbClr val="00B0F0"/>
          </a:solidFill>
        </p:grpSpPr>
        <p:sp>
          <p:nvSpPr>
            <p:cNvPr id="11"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PA-102243"/>
          <p:cNvSpPr>
            <a:spLocks noChangeArrowheads="1"/>
          </p:cNvSpPr>
          <p:nvPr>
            <p:custDataLst>
              <p:tags r:id="rId5"/>
            </p:custDataLst>
          </p:nvPr>
        </p:nvSpPr>
        <p:spPr bwMode="auto">
          <a:xfrm>
            <a:off x="1830070" y="3669030"/>
            <a:ext cx="9654540" cy="132334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PA-102247"/>
          <p:cNvSpPr txBox="1"/>
          <p:nvPr>
            <p:custDataLst>
              <p:tags r:id="rId6"/>
            </p:custDataLst>
          </p:nvPr>
        </p:nvSpPr>
        <p:spPr>
          <a:xfrm>
            <a:off x="2775649" y="3857184"/>
            <a:ext cx="8279698" cy="119888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共同的理想信念、价值理念、道德观念，弘扬中华优秀传统文化、革命文化、社会主义先进文化，促进全体人民在思想上精神上紧紧团结在一起的显著优势</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083169" y="3857095"/>
            <a:ext cx="1115900" cy="947638"/>
            <a:chOff x="4442208" y="1814072"/>
            <a:chExt cx="889763" cy="947638"/>
          </a:xfrm>
          <a:solidFill>
            <a:srgbClr val="00B0F0"/>
          </a:solidFill>
        </p:grpSpPr>
        <p:sp>
          <p:nvSpPr>
            <p:cNvPr id="17"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ppt_x</p:attrName>
                                        </p:attrNameLst>
                                      </p:cBhvr>
                                      <p:tavLst>
                                        <p:tav tm="0">
                                          <p:val>
                                            <p:strVal val="#ppt_x+#ppt_w*1.125000"/>
                                          </p:val>
                                        </p:tav>
                                        <p:tav tm="100000">
                                          <p:val>
                                            <p:strVal val="#ppt_x"/>
                                          </p:val>
                                        </p:tav>
                                      </p:tavLst>
                                    </p:anim>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bldLvl="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43"/>
          <p:cNvSpPr>
            <a:spLocks noChangeArrowheads="1"/>
          </p:cNvSpPr>
          <p:nvPr>
            <p:custDataLst>
              <p:tags r:id="rId1"/>
            </p:custDataLst>
          </p:nvPr>
        </p:nvSpPr>
        <p:spPr bwMode="auto">
          <a:xfrm>
            <a:off x="2384425" y="4756150"/>
            <a:ext cx="8562975" cy="92202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3">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25" name="PA-102243"/>
          <p:cNvSpPr>
            <a:spLocks noChangeArrowheads="1"/>
          </p:cNvSpPr>
          <p:nvPr>
            <p:custDataLst>
              <p:tags r:id="rId4"/>
            </p:custDataLst>
          </p:nvPr>
        </p:nvSpPr>
        <p:spPr bwMode="auto">
          <a:xfrm>
            <a:off x="2273300" y="2012315"/>
            <a:ext cx="9069070" cy="94742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PA-102247"/>
          <p:cNvSpPr txBox="1"/>
          <p:nvPr>
            <p:custDataLst>
              <p:tags r:id="rId5"/>
            </p:custDataLst>
          </p:nvPr>
        </p:nvSpPr>
        <p:spPr>
          <a:xfrm>
            <a:off x="2667577" y="2129579"/>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以人民为中心的发展思想，不断保障和改善民生、增进人民福祉，走共同富裕道路的显著优势；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308472" y="1947016"/>
            <a:ext cx="1115900" cy="947638"/>
            <a:chOff x="4442208" y="1814072"/>
            <a:chExt cx="889763" cy="947638"/>
          </a:xfrm>
        </p:grpSpPr>
        <p:sp>
          <p:nvSpPr>
            <p:cNvPr id="28" name="圆角矩形 52"/>
            <p:cNvSpPr/>
            <p:nvPr/>
          </p:nvSpPr>
          <p:spPr bwMode="auto">
            <a:xfrm>
              <a:off x="4442208" y="1814072"/>
              <a:ext cx="889763" cy="947638"/>
            </a:xfrm>
            <a:prstGeom prst="roundRect">
              <a:avLst/>
            </a:prstGeom>
            <a:solidFill>
              <a:srgbClr val="00B0F0"/>
            </a:soli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TextBox 19"/>
            <p:cNvSpPr txBox="1"/>
            <p:nvPr/>
          </p:nvSpPr>
          <p:spPr>
            <a:xfrm>
              <a:off x="4456450" y="2122624"/>
              <a:ext cx="861278" cy="461665"/>
            </a:xfrm>
            <a:prstGeom prst="rect">
              <a:avLst/>
            </a:prstGeom>
            <a:solidFill>
              <a:srgbClr val="00B0F0"/>
            </a:solid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0" name="PA-102243"/>
          <p:cNvSpPr>
            <a:spLocks noChangeArrowheads="1"/>
          </p:cNvSpPr>
          <p:nvPr>
            <p:custDataLst>
              <p:tags r:id="rId6"/>
            </p:custDataLst>
          </p:nvPr>
        </p:nvSpPr>
        <p:spPr bwMode="auto">
          <a:xfrm>
            <a:off x="2273300" y="3294380"/>
            <a:ext cx="8804910" cy="88773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PA-102247"/>
          <p:cNvSpPr txBox="1"/>
          <p:nvPr>
            <p:custDataLst>
              <p:tags r:id="rId7"/>
            </p:custDataLst>
          </p:nvPr>
        </p:nvSpPr>
        <p:spPr>
          <a:xfrm>
            <a:off x="2668212" y="3352818"/>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改革创新、与时俱进，善于自我完善、自我发展，使社会充满生机活力的显著优势</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08472" y="3294080"/>
            <a:ext cx="1115900" cy="947638"/>
            <a:chOff x="5781924" y="387862"/>
            <a:chExt cx="889763" cy="947638"/>
          </a:xfrm>
          <a:solidFill>
            <a:srgbClr val="00B0F0"/>
          </a:solidFill>
        </p:grpSpPr>
        <p:sp>
          <p:nvSpPr>
            <p:cNvPr id="33" name="圆角矩形 52"/>
            <p:cNvSpPr/>
            <p:nvPr/>
          </p:nvSpPr>
          <p:spPr bwMode="auto">
            <a:xfrm>
              <a:off x="5781924" y="38786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19"/>
            <p:cNvSpPr txBox="1"/>
            <p:nvPr/>
          </p:nvSpPr>
          <p:spPr>
            <a:xfrm>
              <a:off x="5810343" y="631009"/>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26252" y="4730450"/>
            <a:ext cx="1115900" cy="947638"/>
            <a:chOff x="5781924" y="387862"/>
            <a:chExt cx="889763" cy="947638"/>
          </a:xfrm>
          <a:solidFill>
            <a:srgbClr val="00B0F0"/>
          </a:solidFill>
        </p:grpSpPr>
        <p:sp>
          <p:nvSpPr>
            <p:cNvPr id="8" name="圆角矩形 52"/>
            <p:cNvSpPr/>
            <p:nvPr/>
          </p:nvSpPr>
          <p:spPr bwMode="auto">
            <a:xfrm>
              <a:off x="5781924" y="38786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TextBox 19"/>
            <p:cNvSpPr txBox="1"/>
            <p:nvPr/>
          </p:nvSpPr>
          <p:spPr>
            <a:xfrm>
              <a:off x="5810343" y="631009"/>
              <a:ext cx="861278" cy="461665"/>
            </a:xfrm>
            <a:prstGeom prst="rect">
              <a:avLst/>
            </a:prstGeom>
            <a:grpFill/>
          </p:spPr>
          <p:txBody>
            <a:bodyPr wrap="square" rtlCol="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3" name="PA-102247"/>
          <p:cNvSpPr txBox="1"/>
          <p:nvPr>
            <p:custDataLst>
              <p:tags r:id="rId8"/>
            </p:custDataLst>
          </p:nvPr>
        </p:nvSpPr>
        <p:spPr>
          <a:xfrm>
            <a:off x="2668212" y="4848243"/>
            <a:ext cx="8279698" cy="829945"/>
          </a:xfrm>
          <a:prstGeom prst="rect">
            <a:avLst/>
          </a:prstGeom>
          <a:noFill/>
        </p:spPr>
        <p:txBody>
          <a:bodyPr wrap="square" rtlCol="0">
            <a:spAutoFit/>
          </a:bodyPr>
          <a:lstStyle/>
          <a:p>
            <a:pPr fontAlgn="base">
              <a:spcBef>
                <a:spcPct val="0"/>
              </a:spcBef>
              <a:spcAft>
                <a:spcPct val="0"/>
              </a:spcAft>
              <a:buClr>
                <a:srgbClr val="C00000"/>
              </a:buClr>
              <a:defRPr/>
            </a:pPr>
            <a:r>
              <a:rPr sz="2400" dirty="0">
                <a:solidFill>
                  <a:schemeClr val="tx1">
                    <a:lumMod val="65000"/>
                    <a:lumOff val="35000"/>
                  </a:schemeClr>
                </a:solidFill>
                <a:latin typeface="微软雅黑" panose="020B0503020204020204" pitchFamily="34" charset="-122"/>
                <a:ea typeface="微软雅黑" panose="020B0503020204020204" pitchFamily="34" charset="-122"/>
              </a:rPr>
              <a:t>德才兼备、选贤任能，聚天下英才而用之，培养造就更多更优秀人才的显著优势</a:t>
            </a:r>
            <a:r>
              <a:rPr lang="en-US" sz="2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left)">
                                      <p:cBhvr>
                                        <p:cTn id="8" dur="500"/>
                                        <p:tgtEl>
                                          <p:spTgt spid="27"/>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childTnLst>
                          </p:cTn>
                        </p:par>
                        <p:par>
                          <p:cTn id="30" fill="hold">
                            <p:stCondLst>
                              <p:cond delay="3000"/>
                            </p:stCondLst>
                            <p:childTnLst>
                              <p:par>
                                <p:cTn id="31" presetID="12" presetClass="entr" presetSubtype="2"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p:tgtEl>
                                          <p:spTgt spid="2"/>
                                        </p:tgtEl>
                                        <p:attrNameLst>
                                          <p:attrName>ppt_x</p:attrName>
                                        </p:attrNameLst>
                                      </p:cBhvr>
                                      <p:tavLst>
                                        <p:tav tm="0">
                                          <p:val>
                                            <p:strVal val="#ppt_x+#ppt_w*1.125000"/>
                                          </p:val>
                                        </p:tav>
                                        <p:tav tm="100000">
                                          <p:val>
                                            <p:strVal val="#ppt_x"/>
                                          </p:val>
                                        </p:tav>
                                      </p:tavLst>
                                    </p:anim>
                                    <p:animEffect transition="in" filter="wipe(left)">
                                      <p:cBhvr>
                                        <p:cTn id="34" dur="500"/>
                                        <p:tgtEl>
                                          <p:spTgt spid="2"/>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30" grpId="0" bldLvl="0" animBg="1"/>
      <p:bldP spid="31" grpId="0"/>
      <p:bldP spid="10" grpId="0" bldLvl="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102243"/>
          <p:cNvSpPr>
            <a:spLocks noChangeArrowheads="1"/>
          </p:cNvSpPr>
          <p:nvPr>
            <p:custDataLst>
              <p:tags r:id="rId1"/>
            </p:custDataLst>
          </p:nvPr>
        </p:nvSpPr>
        <p:spPr bwMode="auto">
          <a:xfrm>
            <a:off x="1830316" y="3172566"/>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3">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PA-102243"/>
          <p:cNvSpPr>
            <a:spLocks noChangeArrowheads="1"/>
          </p:cNvSpPr>
          <p:nvPr>
            <p:custDataLst>
              <p:tags r:id="rId4"/>
            </p:custDataLst>
          </p:nvPr>
        </p:nvSpPr>
        <p:spPr bwMode="auto">
          <a:xfrm>
            <a:off x="1830316" y="2016002"/>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PA-102247"/>
          <p:cNvSpPr txBox="1"/>
          <p:nvPr>
            <p:custDataLst>
              <p:tags r:id="rId5"/>
            </p:custDataLst>
          </p:nvPr>
        </p:nvSpPr>
        <p:spPr>
          <a:xfrm>
            <a:off x="2775014" y="3290129"/>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“一国两制”，保持香港、澳门长期繁荣稳定，促进祖国和平统一的显著优势；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308594" y="2016001"/>
            <a:ext cx="1115900" cy="947638"/>
            <a:chOff x="4442208" y="1814072"/>
            <a:chExt cx="889763" cy="947638"/>
          </a:xfrm>
          <a:solidFill>
            <a:srgbClr val="00B0F0"/>
          </a:solidFill>
        </p:grpSpPr>
        <p:sp>
          <p:nvSpPr>
            <p:cNvPr id="11"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5" name="PA-102247"/>
          <p:cNvSpPr txBox="1"/>
          <p:nvPr>
            <p:custDataLst>
              <p:tags r:id="rId6"/>
            </p:custDataLst>
          </p:nvPr>
        </p:nvSpPr>
        <p:spPr>
          <a:xfrm>
            <a:off x="2679764" y="2140866"/>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党指挥枪，确保人民军队绝对忠诚于党和人民，有力保障国家主权、安全、发展利益的显著优势；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308594" y="3172565"/>
            <a:ext cx="1115900" cy="947638"/>
            <a:chOff x="4442208" y="1814072"/>
            <a:chExt cx="889763" cy="947638"/>
          </a:xfrm>
          <a:solidFill>
            <a:srgbClr val="00B0F0"/>
          </a:solidFill>
        </p:grpSpPr>
        <p:sp>
          <p:nvSpPr>
            <p:cNvPr id="17"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PA-102243"/>
          <p:cNvSpPr>
            <a:spLocks noChangeArrowheads="1"/>
          </p:cNvSpPr>
          <p:nvPr>
            <p:custDataLst>
              <p:tags r:id="rId7"/>
            </p:custDataLst>
          </p:nvPr>
        </p:nvSpPr>
        <p:spPr bwMode="auto">
          <a:xfrm>
            <a:off x="1848178" y="4329129"/>
            <a:ext cx="9654358" cy="947637"/>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PA-102247"/>
          <p:cNvSpPr txBox="1"/>
          <p:nvPr>
            <p:custDataLst>
              <p:tags r:id="rId8"/>
            </p:custDataLst>
          </p:nvPr>
        </p:nvSpPr>
        <p:spPr>
          <a:xfrm>
            <a:off x="2775096" y="4446921"/>
            <a:ext cx="8279698"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独立自主和对外开放相统一，积极参与全球治理，为构建人类命运共同体不断作出贡献的显著优势。</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326456" y="4329128"/>
            <a:ext cx="1115900" cy="947638"/>
            <a:chOff x="4442208" y="1814072"/>
            <a:chExt cx="889763" cy="947638"/>
          </a:xfrm>
          <a:solidFill>
            <a:srgbClr val="00B0F0"/>
          </a:solidFill>
        </p:grpSpPr>
        <p:sp>
          <p:nvSpPr>
            <p:cNvPr id="22" name="圆角矩形 52"/>
            <p:cNvSpPr/>
            <p:nvPr/>
          </p:nvSpPr>
          <p:spPr bwMode="auto">
            <a:xfrm>
              <a:off x="4442208" y="1814072"/>
              <a:ext cx="889763" cy="947638"/>
            </a:xfrm>
            <a:prstGeom prst="roundRect">
              <a:avLst/>
            </a:prstGeom>
            <a:grp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3" name="TextBox 19"/>
            <p:cNvSpPr txBox="1"/>
            <p:nvPr/>
          </p:nvSpPr>
          <p:spPr>
            <a:xfrm>
              <a:off x="4456450" y="2122624"/>
              <a:ext cx="861278" cy="461665"/>
            </a:xfrm>
            <a:prstGeom prst="rect">
              <a:avLst/>
            </a:prstGeom>
            <a:grp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坚持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ppt_x</p:attrName>
                                        </p:attrNameLst>
                                      </p:cBhvr>
                                      <p:tavLst>
                                        <p:tav tm="0">
                                          <p:val>
                                            <p:strVal val="#ppt_x+#ppt_w*1.125000"/>
                                          </p:val>
                                        </p:tav>
                                        <p:tav tm="100000">
                                          <p:val>
                                            <p:strVal val="#ppt_x"/>
                                          </p:val>
                                        </p:tav>
                                      </p:tavLst>
                                    </p:anim>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p:tgtEl>
                                          <p:spTgt spid="21"/>
                                        </p:tgtEl>
                                        <p:attrNameLst>
                                          <p:attrName>ppt_x</p:attrName>
                                        </p:attrNameLst>
                                      </p:cBhvr>
                                      <p:tavLst>
                                        <p:tav tm="0">
                                          <p:val>
                                            <p:strVal val="#ppt_x+#ppt_w*1.125000"/>
                                          </p:val>
                                        </p:tav>
                                        <p:tav tm="100000">
                                          <p:val>
                                            <p:strVal val="#ppt_x"/>
                                          </p:val>
                                        </p:tav>
                                      </p:tavLst>
                                    </p:anim>
                                    <p:animEffect transition="in" filter="wipe(left)">
                                      <p:cBhvr>
                                        <p:cTn id="34" dur="500"/>
                                        <p:tgtEl>
                                          <p:spTgt spid="21"/>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bldLvl="0" animBg="1"/>
      <p:bldP spid="15" grpId="0"/>
      <p:bldP spid="19" grpId="0" bldLvl="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十三方面“显著优势”</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56515" y="2252855"/>
            <a:ext cx="2722245" cy="3657725"/>
            <a:chOff x="611561" y="1203497"/>
            <a:chExt cx="2191231" cy="2965325"/>
          </a:xfrm>
        </p:grpSpPr>
        <p:sp>
          <p:nvSpPr>
            <p:cNvPr id="9" name="圆角矩形 83"/>
            <p:cNvSpPr/>
            <p:nvPr/>
          </p:nvSpPr>
          <p:spPr>
            <a:xfrm>
              <a:off x="611561" y="1203598"/>
              <a:ext cx="2191231" cy="2965224"/>
            </a:xfrm>
            <a:prstGeom prst="roundRect">
              <a:avLst>
                <a:gd name="adj"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0" name="文本框 9"/>
            <p:cNvSpPr txBox="1"/>
            <p:nvPr/>
          </p:nvSpPr>
          <p:spPr>
            <a:xfrm>
              <a:off x="1330012" y="2350414"/>
              <a:ext cx="754325" cy="951343"/>
            </a:xfrm>
            <a:prstGeom prst="rect">
              <a:avLst/>
            </a:prstGeom>
            <a:noFill/>
          </p:spPr>
          <p:txBody>
            <a:bodyPr wrap="square" rtlCol="0">
              <a:spAutoFit/>
            </a:bodyPr>
            <a:lstStyle/>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全会</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强调</a:t>
              </a:r>
              <a:endParaRPr lang="zh-CN" altLang="en-US" sz="3200" dirty="0">
                <a:solidFill>
                  <a:schemeClr val="bg1"/>
                </a:solidFill>
                <a:latin typeface="方正小标宋简体" panose="02010601030101010101" pitchFamily="2" charset="-122"/>
                <a:ea typeface="方正小标宋简体" panose="02010601030101010101" pitchFamily="2" charset="-122"/>
              </a:endParaRPr>
            </a:p>
          </p:txBody>
        </p:sp>
        <p:sp>
          <p:nvSpPr>
            <p:cNvPr id="11" name="Freeform 7"/>
            <p:cNvSpPr>
              <a:spLocks noEditPoints="1"/>
            </p:cNvSpPr>
            <p:nvPr/>
          </p:nvSpPr>
          <p:spPr bwMode="auto">
            <a:xfrm>
              <a:off x="1226532" y="1203497"/>
              <a:ext cx="961289" cy="971852"/>
            </a:xfrm>
            <a:custGeom>
              <a:avLst/>
              <a:gdLst>
                <a:gd name="T0" fmla="*/ 3378 w 3557"/>
                <a:gd name="T1" fmla="*/ 1304 h 3599"/>
                <a:gd name="T2" fmla="*/ 1740 w 3557"/>
                <a:gd name="T3" fmla="*/ 67 h 3599"/>
                <a:gd name="T4" fmla="*/ 2704 w 3557"/>
                <a:gd name="T5" fmla="*/ 2142 h 3599"/>
                <a:gd name="T6" fmla="*/ 1689 w 3557"/>
                <a:gd name="T7" fmla="*/ 1105 h 3599"/>
                <a:gd name="T8" fmla="*/ 2077 w 3557"/>
                <a:gd name="T9" fmla="*/ 680 h 3599"/>
                <a:gd name="T10" fmla="*/ 1811 w 3557"/>
                <a:gd name="T11" fmla="*/ 435 h 3599"/>
                <a:gd name="T12" fmla="*/ 1602 w 3557"/>
                <a:gd name="T13" fmla="*/ 624 h 3599"/>
                <a:gd name="T14" fmla="*/ 1209 w 3557"/>
                <a:gd name="T15" fmla="*/ 619 h 3599"/>
                <a:gd name="T16" fmla="*/ 408 w 3557"/>
                <a:gd name="T17" fmla="*/ 1432 h 3599"/>
                <a:gd name="T18" fmla="*/ 893 w 3557"/>
                <a:gd name="T19" fmla="*/ 1871 h 3599"/>
                <a:gd name="T20" fmla="*/ 1194 w 3557"/>
                <a:gd name="T21" fmla="*/ 1580 h 3599"/>
                <a:gd name="T22" fmla="*/ 2230 w 3557"/>
                <a:gd name="T23" fmla="*/ 2587 h 3599"/>
                <a:gd name="T24" fmla="*/ 551 w 3557"/>
                <a:gd name="T25" fmla="*/ 2214 h 3599"/>
                <a:gd name="T26" fmla="*/ 235 w 3557"/>
                <a:gd name="T27" fmla="*/ 2490 h 3599"/>
                <a:gd name="T28" fmla="*/ 475 w 3557"/>
                <a:gd name="T29" fmla="*/ 2771 h 3599"/>
                <a:gd name="T30" fmla="*/ 433 w 3557"/>
                <a:gd name="T31" fmla="*/ 2827 h 3599"/>
                <a:gd name="T32" fmla="*/ 275 w 3557"/>
                <a:gd name="T33" fmla="*/ 2868 h 3599"/>
                <a:gd name="T34" fmla="*/ 331 w 3557"/>
                <a:gd name="T35" fmla="*/ 3282 h 3599"/>
                <a:gd name="T36" fmla="*/ 638 w 3557"/>
                <a:gd name="T37" fmla="*/ 3021 h 3599"/>
                <a:gd name="T38" fmla="*/ 699 w 3557"/>
                <a:gd name="T39" fmla="*/ 2945 h 3599"/>
                <a:gd name="T40" fmla="*/ 2623 w 3557"/>
                <a:gd name="T41" fmla="*/ 3011 h 3599"/>
                <a:gd name="T42" fmla="*/ 2969 w 3557"/>
                <a:gd name="T43" fmla="*/ 3338 h 3599"/>
                <a:gd name="T44" fmla="*/ 3444 w 3557"/>
                <a:gd name="T45" fmla="*/ 2863 h 3599"/>
                <a:gd name="T46" fmla="*/ 3133 w 3557"/>
                <a:gd name="T47" fmla="*/ 2525 h 3599"/>
                <a:gd name="T48" fmla="*/ 3378 w 3557"/>
                <a:gd name="T49" fmla="*/ 1304 h 3599"/>
                <a:gd name="T50" fmla="*/ 3378 w 3557"/>
                <a:gd name="T51" fmla="*/ 1304 h 3599"/>
                <a:gd name="T52" fmla="*/ 3378 w 3557"/>
                <a:gd name="T53" fmla="*/ 1304 h 3599"/>
                <a:gd name="T54" fmla="*/ 3378 w 3557"/>
                <a:gd name="T55" fmla="*/ 1304 h 3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7" h="3599">
                  <a:moveTo>
                    <a:pt x="3378" y="1304"/>
                  </a:moveTo>
                  <a:cubicBezTo>
                    <a:pt x="2988" y="0"/>
                    <a:pt x="1740" y="67"/>
                    <a:pt x="1740" y="67"/>
                  </a:cubicBezTo>
                  <a:cubicBezTo>
                    <a:pt x="3490" y="925"/>
                    <a:pt x="2704" y="2142"/>
                    <a:pt x="2704" y="2142"/>
                  </a:cubicBezTo>
                  <a:cubicBezTo>
                    <a:pt x="1689" y="1105"/>
                    <a:pt x="1689" y="1105"/>
                    <a:pt x="1689" y="1105"/>
                  </a:cubicBezTo>
                  <a:cubicBezTo>
                    <a:pt x="2077" y="680"/>
                    <a:pt x="2077" y="680"/>
                    <a:pt x="2077" y="680"/>
                  </a:cubicBezTo>
                  <a:cubicBezTo>
                    <a:pt x="1811" y="435"/>
                    <a:pt x="1811" y="435"/>
                    <a:pt x="1811" y="435"/>
                  </a:cubicBezTo>
                  <a:cubicBezTo>
                    <a:pt x="1602" y="624"/>
                    <a:pt x="1602" y="624"/>
                    <a:pt x="1602" y="624"/>
                  </a:cubicBezTo>
                  <a:cubicBezTo>
                    <a:pt x="1209" y="619"/>
                    <a:pt x="1209" y="619"/>
                    <a:pt x="1209" y="619"/>
                  </a:cubicBezTo>
                  <a:cubicBezTo>
                    <a:pt x="408" y="1432"/>
                    <a:pt x="408" y="1432"/>
                    <a:pt x="408" y="1432"/>
                  </a:cubicBezTo>
                  <a:cubicBezTo>
                    <a:pt x="893" y="1871"/>
                    <a:pt x="893" y="1871"/>
                    <a:pt x="893" y="1871"/>
                  </a:cubicBezTo>
                  <a:cubicBezTo>
                    <a:pt x="1194" y="1580"/>
                    <a:pt x="1194" y="1580"/>
                    <a:pt x="1194" y="1580"/>
                  </a:cubicBezTo>
                  <a:cubicBezTo>
                    <a:pt x="2230" y="2587"/>
                    <a:pt x="2230" y="2587"/>
                    <a:pt x="2230" y="2587"/>
                  </a:cubicBezTo>
                  <a:cubicBezTo>
                    <a:pt x="1352" y="3164"/>
                    <a:pt x="551" y="2214"/>
                    <a:pt x="551" y="2214"/>
                  </a:cubicBezTo>
                  <a:cubicBezTo>
                    <a:pt x="235" y="2490"/>
                    <a:pt x="235" y="2490"/>
                    <a:pt x="235" y="2490"/>
                  </a:cubicBezTo>
                  <a:cubicBezTo>
                    <a:pt x="475" y="2771"/>
                    <a:pt x="475" y="2771"/>
                    <a:pt x="475" y="2771"/>
                  </a:cubicBezTo>
                  <a:cubicBezTo>
                    <a:pt x="433" y="2827"/>
                    <a:pt x="433" y="2827"/>
                    <a:pt x="433" y="2827"/>
                  </a:cubicBezTo>
                  <a:cubicBezTo>
                    <a:pt x="321" y="2817"/>
                    <a:pt x="275" y="2868"/>
                    <a:pt x="275" y="2868"/>
                  </a:cubicBezTo>
                  <a:cubicBezTo>
                    <a:pt x="0" y="3134"/>
                    <a:pt x="331" y="3282"/>
                    <a:pt x="331" y="3282"/>
                  </a:cubicBezTo>
                  <a:cubicBezTo>
                    <a:pt x="653" y="3353"/>
                    <a:pt x="638" y="3021"/>
                    <a:pt x="638" y="3021"/>
                  </a:cubicBezTo>
                  <a:cubicBezTo>
                    <a:pt x="699" y="2945"/>
                    <a:pt x="699" y="2945"/>
                    <a:pt x="699" y="2945"/>
                  </a:cubicBezTo>
                  <a:cubicBezTo>
                    <a:pt x="1909" y="3599"/>
                    <a:pt x="2623" y="3011"/>
                    <a:pt x="2623" y="3011"/>
                  </a:cubicBezTo>
                  <a:cubicBezTo>
                    <a:pt x="2969" y="3338"/>
                    <a:pt x="2969" y="3338"/>
                    <a:pt x="2969" y="3338"/>
                  </a:cubicBezTo>
                  <a:cubicBezTo>
                    <a:pt x="3444" y="2863"/>
                    <a:pt x="3444" y="2863"/>
                    <a:pt x="3444" y="2863"/>
                  </a:cubicBezTo>
                  <a:cubicBezTo>
                    <a:pt x="3133" y="2525"/>
                    <a:pt x="3133" y="2525"/>
                    <a:pt x="3133" y="2525"/>
                  </a:cubicBezTo>
                  <a:cubicBezTo>
                    <a:pt x="3133" y="2525"/>
                    <a:pt x="3557" y="1903"/>
                    <a:pt x="3378" y="1304"/>
                  </a:cubicBezTo>
                  <a:cubicBezTo>
                    <a:pt x="3378" y="1304"/>
                    <a:pt x="3378" y="1304"/>
                    <a:pt x="3378" y="1304"/>
                  </a:cubicBezTo>
                  <a:moveTo>
                    <a:pt x="3378" y="1304"/>
                  </a:moveTo>
                  <a:cubicBezTo>
                    <a:pt x="3378" y="1304"/>
                    <a:pt x="3378" y="1304"/>
                    <a:pt x="3378" y="1304"/>
                  </a:cubicBez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76" tIns="60938" rIns="121876" bIns="60938" numCol="1" anchor="t" anchorCtr="0" compatLnSpc="1"/>
            <a:lstStyle/>
            <a:p>
              <a:endParaRPr lang="zh-CN" altLang="en-US" sz="2800"/>
            </a:p>
          </p:txBody>
        </p:sp>
      </p:grpSp>
      <p:grpSp>
        <p:nvGrpSpPr>
          <p:cNvPr id="13" name="组合 12"/>
          <p:cNvGrpSpPr/>
          <p:nvPr/>
        </p:nvGrpSpPr>
        <p:grpSpPr>
          <a:xfrm>
            <a:off x="56491" y="1668155"/>
            <a:ext cx="562791" cy="584775"/>
            <a:chOff x="539551" y="2067213"/>
            <a:chExt cx="629896" cy="654503"/>
          </a:xfrm>
        </p:grpSpPr>
        <p:grpSp>
          <p:nvGrpSpPr>
            <p:cNvPr id="14" name="组合 13"/>
            <p:cNvGrpSpPr/>
            <p:nvPr/>
          </p:nvGrpSpPr>
          <p:grpSpPr>
            <a:xfrm>
              <a:off x="539551" y="2101067"/>
              <a:ext cx="629896" cy="594900"/>
              <a:chOff x="2123728" y="1779662"/>
              <a:chExt cx="1296144" cy="1224136"/>
            </a:xfrm>
          </p:grpSpPr>
          <p:sp>
            <p:nvSpPr>
              <p:cNvPr id="16" name="矩形 15"/>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7" name="直接连接符 16"/>
              <p:cNvCxnSpPr>
                <a:stCxn id="16" idx="1"/>
                <a:endCxn id="16"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6" idx="0"/>
                <a:endCxn id="16"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653089" y="2067213"/>
              <a:ext cx="410878" cy="654503"/>
            </a:xfrm>
            <a:prstGeom prst="rect">
              <a:avLst/>
            </a:prstGeom>
          </p:spPr>
          <p:txBody>
            <a:bodyPr wrap="square">
              <a:spAutoFit/>
            </a:bodyPr>
            <a:lstStyle/>
            <a:p>
              <a:pPr algn="ctr"/>
              <a:r>
                <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指</a:t>
              </a:r>
              <a:endPar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19" name="组合 18"/>
          <p:cNvGrpSpPr/>
          <p:nvPr/>
        </p:nvGrpSpPr>
        <p:grpSpPr>
          <a:xfrm>
            <a:off x="751717" y="1649105"/>
            <a:ext cx="562789" cy="584775"/>
            <a:chOff x="1260991" y="2064902"/>
            <a:chExt cx="629896" cy="654502"/>
          </a:xfrm>
        </p:grpSpPr>
        <p:grpSp>
          <p:nvGrpSpPr>
            <p:cNvPr id="20" name="组合 19"/>
            <p:cNvGrpSpPr/>
            <p:nvPr/>
          </p:nvGrpSpPr>
          <p:grpSpPr>
            <a:xfrm>
              <a:off x="1260991" y="2101067"/>
              <a:ext cx="629896" cy="594900"/>
              <a:chOff x="2123728" y="1779662"/>
              <a:chExt cx="1296144" cy="1224136"/>
            </a:xfrm>
          </p:grpSpPr>
          <p:sp>
            <p:nvSpPr>
              <p:cNvPr id="22" name="矩形 21"/>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3" name="直接连接符 22"/>
              <p:cNvCxnSpPr>
                <a:stCxn id="22" idx="1"/>
                <a:endCxn id="22"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0"/>
                <a:endCxn id="22"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353592" y="2064902"/>
              <a:ext cx="410878" cy="654502"/>
            </a:xfrm>
            <a:prstGeom prst="rect">
              <a:avLst/>
            </a:prstGeom>
          </p:spPr>
          <p:txBody>
            <a:bodyPr wrap="square">
              <a:spAutoFit/>
            </a:bodyPr>
            <a:lstStyle/>
            <a:p>
              <a:pPr algn="ctr"/>
              <a:r>
                <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导</a:t>
              </a:r>
              <a:endPar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5" name="组合 24"/>
          <p:cNvGrpSpPr/>
          <p:nvPr/>
        </p:nvGrpSpPr>
        <p:grpSpPr>
          <a:xfrm>
            <a:off x="1451978" y="1654186"/>
            <a:ext cx="562791" cy="584775"/>
            <a:chOff x="3850407" y="2718117"/>
            <a:chExt cx="1296144" cy="1346780"/>
          </a:xfrm>
        </p:grpSpPr>
        <p:grpSp>
          <p:nvGrpSpPr>
            <p:cNvPr id="26" name="组合 25"/>
            <p:cNvGrpSpPr/>
            <p:nvPr/>
          </p:nvGrpSpPr>
          <p:grpSpPr>
            <a:xfrm>
              <a:off x="3850407" y="2787774"/>
              <a:ext cx="1296144" cy="1224136"/>
              <a:chOff x="2123728" y="1779662"/>
              <a:chExt cx="1296144" cy="1224136"/>
            </a:xfrm>
          </p:grpSpPr>
          <p:sp>
            <p:nvSpPr>
              <p:cNvPr id="28" name="矩形 27"/>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9" name="直接连接符 28"/>
              <p:cNvCxnSpPr>
                <a:stCxn id="28" idx="1"/>
                <a:endCxn id="28"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0"/>
                <a:endCxn id="28"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4109347" y="2718117"/>
              <a:ext cx="845469" cy="1346780"/>
            </a:xfrm>
            <a:prstGeom prst="rect">
              <a:avLst/>
            </a:prstGeom>
          </p:spPr>
          <p:txBody>
            <a:bodyPr wrap="square">
              <a:spAutoFit/>
            </a:bodyPr>
            <a:lstStyle/>
            <a:p>
              <a:pPr algn="ctr"/>
              <a:r>
                <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思</a:t>
              </a:r>
              <a:endPar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1" name="组合 30"/>
          <p:cNvGrpSpPr/>
          <p:nvPr/>
        </p:nvGrpSpPr>
        <p:grpSpPr>
          <a:xfrm>
            <a:off x="2215866" y="1645296"/>
            <a:ext cx="562791" cy="584775"/>
            <a:chOff x="3850407" y="2718117"/>
            <a:chExt cx="1296144" cy="1346780"/>
          </a:xfrm>
        </p:grpSpPr>
        <p:grpSp>
          <p:nvGrpSpPr>
            <p:cNvPr id="32" name="组合 31"/>
            <p:cNvGrpSpPr/>
            <p:nvPr/>
          </p:nvGrpSpPr>
          <p:grpSpPr>
            <a:xfrm>
              <a:off x="3850407" y="2787774"/>
              <a:ext cx="1296144" cy="1224136"/>
              <a:chOff x="2123728" y="1779662"/>
              <a:chExt cx="1296144" cy="1224136"/>
            </a:xfrm>
          </p:grpSpPr>
          <p:sp>
            <p:nvSpPr>
              <p:cNvPr id="34" name="矩形 33"/>
              <p:cNvSpPr/>
              <p:nvPr/>
            </p:nvSpPr>
            <p:spPr>
              <a:xfrm>
                <a:off x="2123728" y="1779662"/>
                <a:ext cx="1296144" cy="122413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5" name="直接连接符 34"/>
              <p:cNvCxnSpPr>
                <a:stCxn id="34" idx="1"/>
                <a:endCxn id="34" idx="3"/>
              </p:cNvCxnSpPr>
              <p:nvPr/>
            </p:nvCxnSpPr>
            <p:spPr>
              <a:xfrm>
                <a:off x="2123728" y="2391730"/>
                <a:ext cx="1296144"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4" idx="0"/>
                <a:endCxn id="34" idx="2"/>
              </p:cNvCxnSpPr>
              <p:nvPr/>
            </p:nvCxnSpPr>
            <p:spPr>
              <a:xfrm>
                <a:off x="2771800" y="1779662"/>
                <a:ext cx="0" cy="122413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4109347" y="2718117"/>
              <a:ext cx="845469" cy="1346780"/>
            </a:xfrm>
            <a:prstGeom prst="rect">
              <a:avLst/>
            </a:prstGeom>
          </p:spPr>
          <p:txBody>
            <a:bodyPr wrap="square">
              <a:spAutoFit/>
            </a:bodyPr>
            <a:lstStyle/>
            <a:p>
              <a:pPr algn="ctr"/>
              <a:r>
                <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想</a:t>
              </a:r>
              <a:endParaRPr lang="zh-CN" altLang="en-US" sz="3200" b="1"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7" name="矩形 36"/>
          <p:cNvSpPr/>
          <p:nvPr/>
        </p:nvSpPr>
        <p:spPr>
          <a:xfrm>
            <a:off x="2984500" y="1016000"/>
            <a:ext cx="9099550" cy="193802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38" name="矩形 37"/>
          <p:cNvSpPr/>
          <p:nvPr/>
        </p:nvSpPr>
        <p:spPr>
          <a:xfrm>
            <a:off x="2984500" y="1016000"/>
            <a:ext cx="8973185" cy="1938020"/>
          </a:xfrm>
          <a:prstGeom prst="rect">
            <a:avLst/>
          </a:prstGeom>
          <a:noFill/>
        </p:spPr>
        <p:txBody>
          <a:bodyPr wrap="square">
            <a:spAutoFit/>
          </a:bodyPr>
          <a:lstStyle/>
          <a:p>
            <a:pPr algn="just" fontAlgn="base">
              <a:lnSpc>
                <a:spcPct val="150000"/>
              </a:lnSpc>
              <a:spcBef>
                <a:spcPct val="0"/>
              </a:spcBef>
              <a:spcAft>
                <a:spcPct val="0"/>
              </a:spcAft>
              <a:defRPr/>
            </a:pPr>
            <a:r>
              <a:rPr lang="en-US" altLang="zh-CN"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必须坚持以马克思列宁主义、毛泽东思想、邓小平理论、“三个代表”重要思想、科学发展观</a:t>
            </a:r>
            <a:r>
              <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a:t>
            </a: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习近平新时代中国特色社会主义思想为指导，</a:t>
            </a: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增强“四个意识”，坚定“四个自信”，做到“两个维护”，坚持党的领导、人民当家作主、依法治国有机统一</a:t>
            </a:r>
            <a:endPar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9" name="矩形 38"/>
          <p:cNvSpPr/>
          <p:nvPr/>
        </p:nvSpPr>
        <p:spPr>
          <a:xfrm>
            <a:off x="2983230" y="3322955"/>
            <a:ext cx="9100820" cy="249428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0" name="矩形 39"/>
          <p:cNvSpPr/>
          <p:nvPr/>
        </p:nvSpPr>
        <p:spPr>
          <a:xfrm>
            <a:off x="2984500" y="3417570"/>
            <a:ext cx="9099550" cy="2399665"/>
          </a:xfrm>
          <a:prstGeom prst="rect">
            <a:avLst/>
          </a:prstGeom>
          <a:noFill/>
        </p:spPr>
        <p:txBody>
          <a:bodyPr wrap="square">
            <a:spAutoFit/>
          </a:bodyPr>
          <a:lstStyle/>
          <a:p>
            <a:pPr algn="just" fontAlgn="base">
              <a:lnSpc>
                <a:spcPct val="150000"/>
              </a:lnSpc>
              <a:spcBef>
                <a:spcPct val="0"/>
              </a:spcBef>
              <a:spcAft>
                <a:spcPct val="0"/>
              </a:spcAft>
              <a:defRPr/>
            </a:pPr>
            <a:r>
              <a:rPr lang="en-US" altLang="zh-CN"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持解放思想、实事求是，坚持改革创新，突出坚持和完善支撑中国特色社会主义制度的根本制度、基本制度、重要制度，着力固根基、扬优势、补短板、强弱项，构建系统完备、科学规范、运行有效的制度体系，加强系统治理、依法治理、综合治理、源头治理，把我国制度优势更好转化为国家治理效能，为实现“两个一百年”奋斗目标、实现中华民族伟大复兴的中国梦提供有力保证。</a:t>
            </a:r>
            <a:endParaRPr lang="zh-CN" altLang="en-US" sz="20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heel(1)">
                                      <p:cBhvr>
                                        <p:cTn id="37" dur="500"/>
                                        <p:tgtEl>
                                          <p:spTgt spid="37"/>
                                        </p:tgtEl>
                                      </p:cBhvr>
                                    </p:animEffect>
                                  </p:childTnLst>
                                </p:cTn>
                              </p:par>
                            </p:childTnLst>
                          </p:cTn>
                        </p:par>
                        <p:par>
                          <p:cTn id="38" fill="hold">
                            <p:stCondLst>
                              <p:cond delay="3500"/>
                            </p:stCondLst>
                            <p:childTnLst>
                              <p:par>
                                <p:cTn id="39" presetID="18" presetClass="entr" presetSubtype="1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trips(downLeft)">
                                      <p:cBhvr>
                                        <p:cTn id="41" dur="500"/>
                                        <p:tgtEl>
                                          <p:spTgt spid="38"/>
                                        </p:tgtEl>
                                      </p:cBhvr>
                                    </p:animEffect>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heel(1)">
                                      <p:cBhvr>
                                        <p:cTn id="45" dur="500"/>
                                        <p:tgtEl>
                                          <p:spTgt spid="39"/>
                                        </p:tgtEl>
                                      </p:cBhvr>
                                    </p:animEffect>
                                  </p:childTnLst>
                                </p:cTn>
                              </p:par>
                            </p:childTnLst>
                          </p:cTn>
                        </p:par>
                        <p:par>
                          <p:cTn id="46" fill="hold">
                            <p:stCondLst>
                              <p:cond delay="4500"/>
                            </p:stCondLst>
                            <p:childTnLst>
                              <p:par>
                                <p:cTn id="47" presetID="18" presetClass="entr" presetSubtype="12"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strips(downLeft)">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9" grpId="0" bldLvl="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06987" y="2608081"/>
            <a:ext cx="2585013" cy="3466858"/>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21717"/>
            <a:ext cx="4525618" cy="265763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pic>
        <p:nvPicPr>
          <p:cNvPr id="56" name="图片 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844" y="969098"/>
            <a:ext cx="1842312" cy="498346"/>
          </a:xfrm>
          <a:prstGeom prst="rect">
            <a:avLst/>
          </a:prstGeom>
        </p:spPr>
      </p:pic>
      <p:grpSp>
        <p:nvGrpSpPr>
          <p:cNvPr id="70" name="组合 69"/>
          <p:cNvGrpSpPr/>
          <p:nvPr/>
        </p:nvGrpSpPr>
        <p:grpSpPr>
          <a:xfrm>
            <a:off x="4525618" y="1827742"/>
            <a:ext cx="3140765" cy="646331"/>
            <a:chOff x="4525617" y="1663896"/>
            <a:chExt cx="3140765" cy="646331"/>
          </a:xfrm>
        </p:grpSpPr>
        <p:sp>
          <p:nvSpPr>
            <p:cNvPr id="83" name="矩形: 圆角 12"/>
            <p:cNvSpPr/>
            <p:nvPr/>
          </p:nvSpPr>
          <p:spPr>
            <a:xfrm>
              <a:off x="4525617" y="1663896"/>
              <a:ext cx="3140765" cy="646331"/>
            </a:xfrm>
            <a:prstGeom prst="roundRect">
              <a:avLst>
                <a:gd name="adj" fmla="val 50000"/>
              </a:avLst>
            </a:prstGeom>
            <a:solidFill>
              <a:srgbClr val="C0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FFFFFF"/>
                </a:solidFill>
                <a:latin typeface="汉仪尚巍手书W" panose="00020600040101010101" pitchFamily="18" charset="-122"/>
                <a:ea typeface="汉仪尚巍手书W" panose="00020600040101010101" pitchFamily="18" charset="-122"/>
              </a:endParaRPr>
            </a:p>
          </p:txBody>
        </p:sp>
        <p:sp>
          <p:nvSpPr>
            <p:cNvPr id="84" name="PA_文本框 15"/>
            <p:cNvSpPr txBox="1"/>
            <p:nvPr>
              <p:custDataLst>
                <p:tags r:id="rId7"/>
              </p:custDataLst>
            </p:nvPr>
          </p:nvSpPr>
          <p:spPr>
            <a:xfrm>
              <a:off x="4795189" y="1695539"/>
              <a:ext cx="2601621" cy="609398"/>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rPr>
                <a:t>第三部分</a:t>
              </a:r>
              <a:endPar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endParaRPr>
            </a:p>
          </p:txBody>
        </p:sp>
      </p:grpSp>
      <p:sp>
        <p:nvSpPr>
          <p:cNvPr id="85" name="PA-102214"/>
          <p:cNvSpPr txBox="1"/>
          <p:nvPr>
            <p:custDataLst>
              <p:tags r:id="rId8"/>
            </p:custDataLst>
          </p:nvPr>
        </p:nvSpPr>
        <p:spPr>
          <a:xfrm>
            <a:off x="1436496" y="2950348"/>
            <a:ext cx="9972261" cy="1200329"/>
          </a:xfrm>
          <a:prstGeom prst="rect">
            <a:avLst/>
          </a:prstGeom>
          <a:noFill/>
        </p:spPr>
        <p:txBody>
          <a:bodyPr wrap="square" rtlCol="0">
            <a:spAutoFit/>
          </a:bodyPr>
          <a:lstStyle/>
          <a:p>
            <a:pPr lvl="0" algn="ctr">
              <a:defRPr/>
            </a:pPr>
            <a:r>
              <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会议提出的总体目标</a:t>
            </a:r>
            <a:endPar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pic>
        <p:nvPicPr>
          <p:cNvPr id="86" name="图片 8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02812" y="1704957"/>
            <a:ext cx="1005945" cy="808259"/>
          </a:xfrm>
          <a:prstGeom prst="rect">
            <a:avLst/>
          </a:prstGeom>
        </p:spPr>
      </p:pic>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756865" y="2021704"/>
            <a:ext cx="1005945" cy="765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5"/>
                                        </p:tgtEl>
                                      </p:cBhvr>
                                    </p:animEffect>
                                  </p:childTnLst>
                                </p:cTn>
                              </p:par>
                            </p:childTnLst>
                          </p:cTn>
                        </p:par>
                        <p:par>
                          <p:cTn id="41" fill="hold">
                            <p:stCondLst>
                              <p:cond delay="4900"/>
                            </p:stCondLst>
                            <p:childTnLst>
                              <p:par>
                                <p:cTn id="42" presetID="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5400"/>
                            </p:stCondLst>
                            <p:childTnLst>
                              <p:par>
                                <p:cTn id="47" presetID="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1+#ppt_w/2"/>
                                          </p:val>
                                        </p:tav>
                                        <p:tav tm="100000">
                                          <p:val>
                                            <p:strVal val="#ppt_x"/>
                                          </p:val>
                                        </p:tav>
                                      </p:tavLst>
                                    </p:anim>
                                    <p:anim calcmode="lin" valueType="num">
                                      <p:cBhvr additive="base">
                                        <p:cTn id="5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custDataLst>
              <p:tags r:id="rId3"/>
            </p:custDataLst>
          </p:nvPr>
        </p:nvGrpSpPr>
        <p:grpSpPr>
          <a:xfrm>
            <a:off x="0" y="109027"/>
            <a:ext cx="1083122" cy="1109939"/>
            <a:chOff x="3473009" y="5254501"/>
            <a:chExt cx="952012" cy="952012"/>
          </a:xfrm>
          <a:blipFill dpi="0" rotWithShape="1">
            <a:blip r:embed="rId4">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会议提出的总体目标</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48" name="矩形 47"/>
          <p:cNvSpPr/>
          <p:nvPr/>
        </p:nvSpPr>
        <p:spPr>
          <a:xfrm>
            <a:off x="477520" y="1365885"/>
            <a:ext cx="5895975" cy="478853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9" name="矩形 48"/>
          <p:cNvSpPr/>
          <p:nvPr/>
        </p:nvSpPr>
        <p:spPr>
          <a:xfrm>
            <a:off x="751840" y="1630680"/>
            <a:ext cx="5621655" cy="4523105"/>
          </a:xfrm>
          <a:prstGeom prst="rect">
            <a:avLst/>
          </a:prstGeom>
        </p:spPr>
        <p:txBody>
          <a:bodyPr wrap="square">
            <a:spAutoFit/>
          </a:bodyPr>
          <a:lstStyle/>
          <a:p>
            <a:pPr fontAlgn="base">
              <a:lnSpc>
                <a:spcPct val="200000"/>
              </a:lnSpc>
              <a:spcBef>
                <a:spcPct val="0"/>
              </a:spcBef>
              <a:spcAft>
                <a:spcPct val="0"/>
              </a:spcAft>
              <a:defRPr/>
            </a:pPr>
            <a:r>
              <a:rPr lang="zh-CN" altLang="en-US" sz="3600" b="1" kern="0" dirty="0">
                <a:solidFill>
                  <a:srgbClr val="C00000"/>
                </a:solidFill>
                <a:latin typeface="禹卫书法行书简体" panose="02000603000000000000" pitchFamily="2" charset="-122"/>
                <a:ea typeface="禹卫书法行书简体" panose="02000603000000000000" pitchFamily="2" charset="-122"/>
                <a:cs typeface="+mn-ea"/>
                <a:sym typeface="思源黑体 CN Normal" panose="020B0400000000000000" pitchFamily="34" charset="-122"/>
              </a:rPr>
              <a:t>坚持和完善中国特色社会主义制度、推进国家治理体系和治理能力现代化的总体目标</a:t>
            </a:r>
            <a:endParaRPr lang="zh-CN" altLang="en-US" sz="3600" b="1" kern="0" dirty="0">
              <a:solidFill>
                <a:srgbClr val="C00000"/>
              </a:solidFill>
              <a:latin typeface="禹卫书法行书简体" panose="02000603000000000000" pitchFamily="2" charset="-122"/>
              <a:ea typeface="禹卫书法行书简体" panose="02000603000000000000" pitchFamily="2" charset="-122"/>
              <a:cs typeface="+mn-ea"/>
              <a:sym typeface="思源黑体 CN Normal" panose="020B0400000000000000" pitchFamily="34" charset="-122"/>
            </a:endParaRPr>
          </a:p>
        </p:txBody>
      </p:sp>
      <p:pic>
        <p:nvPicPr>
          <p:cNvPr id="8" name="图片 7"/>
          <p:cNvPicPr>
            <a:picLocks noChangeAspect="1"/>
          </p:cNvPicPr>
          <p:nvPr/>
        </p:nvPicPr>
        <p:blipFill>
          <a:blip r:embed="rId5"/>
          <a:stretch>
            <a:fillRect/>
          </a:stretch>
        </p:blipFill>
        <p:spPr>
          <a:xfrm>
            <a:off x="6372860" y="1365885"/>
            <a:ext cx="5818505" cy="47879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500"/>
                                        <p:tgtEl>
                                          <p:spTgt spid="48"/>
                                        </p:tgtEl>
                                      </p:cBhvr>
                                    </p:animEffect>
                                  </p:childTnLst>
                                </p:cTn>
                              </p:par>
                            </p:childTnLst>
                          </p:cTn>
                        </p:par>
                        <p:par>
                          <p:cTn id="8" fill="hold">
                            <p:stCondLst>
                              <p:cond delay="500"/>
                            </p:stCondLst>
                            <p:childTnLst>
                              <p:par>
                                <p:cTn id="9" presetID="2" presetClass="entr" presetSubtype="6" fill="hold" grpId="0" nodeType="afterEffect">
                                  <p:stCondLst>
                                    <p:cond delay="0"/>
                                  </p:stCondLst>
                                  <p:iterate type="lt">
                                    <p:tmPct val="10000"/>
                                  </p:iterate>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6" presetClass="emph" presetSubtype="0" fill="hold" grpId="1" nodeType="withEffect">
                                  <p:stCondLst>
                                    <p:cond delay="500"/>
                                  </p:stCondLst>
                                  <p:iterate type="lt">
                                    <p:tmPct val="10000"/>
                                  </p:iterate>
                                  <p:childTnLst>
                                    <p:animEffect transition="out" filter="fade">
                                      <p:cBhvr>
                                        <p:cTn id="14" dur="500" tmFilter="0, 0; .2, .5; .8, .5; 1, 0"/>
                                        <p:tgtEl>
                                          <p:spTgt spid="49"/>
                                        </p:tgtEl>
                                      </p:cBhvr>
                                    </p:animEffect>
                                    <p:animScale>
                                      <p:cBhvr>
                                        <p:cTn id="15" dur="250" autoRev="1" fill="hold"/>
                                        <p:tgtEl>
                                          <p:spTgt spid="49"/>
                                        </p:tgtEl>
                                      </p:cBhvr>
                                      <p:by x="105000" y="105000"/>
                                    </p:animScale>
                                  </p:childTnLst>
                                </p:cTn>
                              </p:par>
                              <p:par>
                                <p:cTn id="16" presetID="3" presetClass="entr" presetSubtype="10" fill="hold" nodeType="withEffect">
                                  <p:stCondLst>
                                    <p:cond delay="0"/>
                                  </p:stCondLst>
                                  <p:childTnLst>
                                    <p:set>
                                      <p:cBhvr>
                                        <p:cTn id="17" dur="2000" fill="hold">
                                          <p:stCondLst>
                                            <p:cond delay="0"/>
                                          </p:stCondLst>
                                        </p:cTn>
                                        <p:tgtEl>
                                          <p:spTgt spid="8"/>
                                        </p:tgtEl>
                                        <p:attrNameLst>
                                          <p:attrName>style.visibility</p:attrName>
                                        </p:attrNameLst>
                                      </p:cBhvr>
                                      <p:to>
                                        <p:strVal val="visible"/>
                                      </p:to>
                                    </p:set>
                                    <p:animEffect transition="in" filter="blinds(horizontal)">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p:bldP spid="4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764871"/>
            <a:ext cx="2773079" cy="1628472"/>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sp>
        <p:nvSpPr>
          <p:cNvPr id="70" name="TextBox 9"/>
          <p:cNvSpPr txBox="1"/>
          <p:nvPr/>
        </p:nvSpPr>
        <p:spPr>
          <a:xfrm>
            <a:off x="709295" y="2060575"/>
            <a:ext cx="11482705" cy="2861310"/>
          </a:xfrm>
          <a:prstGeom prst="rect">
            <a:avLst/>
          </a:prstGeom>
          <a:noFill/>
        </p:spPr>
        <p:txBody>
          <a:bodyPr wrap="square" lIns="91440" tIns="45720" rIns="91440" bIns="45720" rtlCol="0">
            <a:spAutoFit/>
          </a:bodyPr>
          <a:lstStyle/>
          <a:p>
            <a:pPr eaLnBrk="0" hangingPunct="0">
              <a:lnSpc>
                <a:spcPct val="150000"/>
              </a:lnSpc>
            </a:pPr>
            <a:r>
              <a:rPr lang="en-US" altLang="zh-CN"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        </a:t>
            </a: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中国共产党第十九届中央委员会第四次全体会议，于</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2019</a:t>
            </a:r>
            <a:r>
              <a:rPr lang="zh-CN" altLang="en-US"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年</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10</a:t>
            </a:r>
            <a:r>
              <a:rPr lang="zh-CN" altLang="en-US"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月</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28</a:t>
            </a:r>
            <a:r>
              <a:rPr lang="zh-CN" altLang="en-US"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日至</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31</a:t>
            </a:r>
            <a:r>
              <a:rPr lang="zh-CN" altLang="en-US"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日</a:t>
            </a: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在北京举行。</a:t>
            </a:r>
            <a:endParaRPr lang="en-US" altLang="zh-CN"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endParaRPr>
          </a:p>
          <a:p>
            <a:pPr eaLnBrk="0" hangingPunct="0">
              <a:lnSpc>
                <a:spcPct val="150000"/>
              </a:lnSpc>
            </a:pP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        全会听取和讨论了习近平受中央政治局委托作的工作报告，审议通过了</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中共中央关于坚持和完善中国特色社会主义制度、推进国家治理体系和治理能力现代化若干重大问题的决定</a:t>
            </a:r>
            <a:r>
              <a:rPr lang="en-US" altLang="zh-CN" sz="2400" b="1" kern="0" dirty="0">
                <a:solidFill>
                  <a:srgbClr val="C00000"/>
                </a:soli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。习近平就</a:t>
            </a:r>
            <a:r>
              <a:rPr lang="en-US" altLang="zh-CN"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决定（讨论稿）</a:t>
            </a:r>
            <a:r>
              <a:rPr lang="en-US" altLang="zh-CN"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a:t>
            </a:r>
            <a:r>
              <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rPr>
              <a:t>向全会作了说明。</a:t>
            </a:r>
            <a:endParaRPr lang="zh-CN" altLang="en-US" sz="2400" kern="0" dirty="0">
              <a:gradFill>
                <a:gsLst>
                  <a:gs pos="0">
                    <a:schemeClr val="tx1">
                      <a:lumMod val="75000"/>
                      <a:lumOff val="25000"/>
                    </a:schemeClr>
                  </a:gs>
                  <a:gs pos="100000">
                    <a:schemeClr val="tx1">
                      <a:lumMod val="85000"/>
                      <a:lumOff val="15000"/>
                    </a:schemeClr>
                  </a:gs>
                </a:gsLst>
                <a:lin ang="18900000" scaled="1"/>
              </a:gra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54" name="Group 9"/>
          <p:cNvGrpSpPr/>
          <p:nvPr/>
        </p:nvGrpSpPr>
        <p:grpSpPr>
          <a:xfrm>
            <a:off x="5438775" y="548005"/>
            <a:ext cx="2545080" cy="1703070"/>
            <a:chOff x="3473009" y="5254501"/>
            <a:chExt cx="952012" cy="952012"/>
          </a:xfrm>
          <a:blipFill dpi="0" rotWithShape="1">
            <a:blip r:embed="rId4">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55"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6"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0" name="组合 9"/>
          <p:cNvGrpSpPr/>
          <p:nvPr/>
        </p:nvGrpSpPr>
        <p:grpSpPr>
          <a:xfrm>
            <a:off x="3231316" y="5428016"/>
            <a:ext cx="5755116" cy="302884"/>
            <a:chOff x="3207657" y="4312713"/>
            <a:chExt cx="5755116" cy="302884"/>
          </a:xfrm>
        </p:grpSpPr>
        <p:grpSp>
          <p:nvGrpSpPr>
            <p:cNvPr id="11" name="组合 10"/>
            <p:cNvGrpSpPr/>
            <p:nvPr/>
          </p:nvGrpSpPr>
          <p:grpSpPr>
            <a:xfrm>
              <a:off x="5120943" y="4312713"/>
              <a:ext cx="1945832" cy="302884"/>
              <a:chOff x="5120943" y="4427470"/>
              <a:chExt cx="1945832" cy="302884"/>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312" y="4427470"/>
                <a:ext cx="333376" cy="302884"/>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0740" y="4512469"/>
                <a:ext cx="146264" cy="132886"/>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5124" y="4512469"/>
                <a:ext cx="146264" cy="132886"/>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841" y="4512469"/>
                <a:ext cx="146264" cy="132886"/>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0943" y="4512469"/>
                <a:ext cx="146264" cy="132886"/>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0511" y="4512469"/>
                <a:ext cx="146264" cy="132886"/>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0612" y="4512469"/>
                <a:ext cx="146264" cy="132886"/>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0714" y="4512469"/>
                <a:ext cx="146264" cy="132886"/>
              </a:xfrm>
              <a:prstGeom prst="rect">
                <a:avLst/>
              </a:prstGeom>
            </p:spPr>
          </p:pic>
        </p:grpSp>
        <p:cxnSp>
          <p:nvCxnSpPr>
            <p:cNvPr id="12" name="直接连接符 11"/>
            <p:cNvCxnSpPr/>
            <p:nvPr/>
          </p:nvCxnSpPr>
          <p:spPr>
            <a:xfrm>
              <a:off x="3207657" y="4449777"/>
              <a:ext cx="1719979" cy="0"/>
            </a:xfrm>
            <a:prstGeom prst="line">
              <a:avLst/>
            </a:prstGeom>
            <a:ln>
              <a:solidFill>
                <a:srgbClr val="FF2D3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42794" y="4449777"/>
              <a:ext cx="1719979" cy="0"/>
            </a:xfrm>
            <a:prstGeom prst="line">
              <a:avLst/>
            </a:prstGeom>
            <a:ln>
              <a:solidFill>
                <a:srgbClr val="FF2D37"/>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1000" fill="hold"/>
                                        <p:tgtEl>
                                          <p:spTgt spid="54"/>
                                        </p:tgtEl>
                                        <p:attrNameLst>
                                          <p:attrName>ppt_w</p:attrName>
                                        </p:attrNameLst>
                                      </p:cBhvr>
                                      <p:tavLst>
                                        <p:tav tm="0">
                                          <p:val>
                                            <p:fltVal val="0"/>
                                          </p:val>
                                        </p:tav>
                                        <p:tav tm="100000">
                                          <p:val>
                                            <p:strVal val="#ppt_w"/>
                                          </p:val>
                                        </p:tav>
                                      </p:tavLst>
                                    </p:anim>
                                    <p:anim calcmode="lin" valueType="num">
                                      <p:cBhvr>
                                        <p:cTn id="25" dur="1000" fill="hold"/>
                                        <p:tgtEl>
                                          <p:spTgt spid="54"/>
                                        </p:tgtEl>
                                        <p:attrNameLst>
                                          <p:attrName>ppt_h</p:attrName>
                                        </p:attrNameLst>
                                      </p:cBhvr>
                                      <p:tavLst>
                                        <p:tav tm="0">
                                          <p:val>
                                            <p:fltVal val="0"/>
                                          </p:val>
                                        </p:tav>
                                        <p:tav tm="100000">
                                          <p:val>
                                            <p:strVal val="#ppt_h"/>
                                          </p:val>
                                        </p:tav>
                                      </p:tavLst>
                                    </p:anim>
                                    <p:animEffect transition="in" filter="fade">
                                      <p:cBhvr>
                                        <p:cTn id="26" dur="1000"/>
                                        <p:tgtEl>
                                          <p:spTgt spid="54"/>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up)">
                                      <p:cBhvr>
                                        <p:cTn id="30" dur="500"/>
                                        <p:tgtEl>
                                          <p:spTgt spid="70"/>
                                        </p:tgtEl>
                                      </p:cBhvr>
                                    </p:animEffect>
                                  </p:childTnLst>
                                </p:cTn>
                              </p:par>
                            </p:childTnLst>
                          </p:cTn>
                        </p:par>
                        <p:par>
                          <p:cTn id="31" fill="hold">
                            <p:stCondLst>
                              <p:cond delay="1500"/>
                            </p:stCondLst>
                            <p:childTnLst>
                              <p:par>
                                <p:cTn id="32" presetID="55"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55108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会议提出的总体目标</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00112" y="1685043"/>
            <a:ext cx="2016224" cy="901071"/>
            <a:chOff x="4911765" y="2256579"/>
            <a:chExt cx="3188626" cy="504055"/>
          </a:xfrm>
          <a:solidFill>
            <a:srgbClr val="00B050"/>
          </a:solidFill>
        </p:grpSpPr>
        <p:sp>
          <p:nvSpPr>
            <p:cNvPr id="9" name="矩形 8"/>
            <p:cNvSpPr/>
            <p:nvPr/>
          </p:nvSpPr>
          <p:spPr>
            <a:xfrm>
              <a:off x="4911765" y="2256579"/>
              <a:ext cx="3188626" cy="504055"/>
            </a:xfrm>
            <a:prstGeom prst="rect">
              <a:avLst/>
            </a:prstGeom>
            <a:grpFill/>
            <a:ln w="25400" cap="flat" cmpd="sng" algn="ctr">
              <a:noFill/>
              <a:prstDash val="solid"/>
            </a:ln>
            <a:effectLst/>
          </p:spPr>
          <p:txBody>
            <a:bodyPr rtlCol="0" anchor="ctr"/>
            <a:lstStyle/>
            <a:p>
              <a:pPr algn="ctr">
                <a:defRPr/>
              </a:pPr>
              <a:endParaRPr lang="zh-CN" altLang="en-US" sz="2665" kern="0">
                <a:solidFill>
                  <a:sysClr val="window" lastClr="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Text Placeholder 59"/>
            <p:cNvSpPr txBox="1"/>
            <p:nvPr/>
          </p:nvSpPr>
          <p:spPr>
            <a:xfrm>
              <a:off x="4917337" y="2263413"/>
              <a:ext cx="3177479" cy="483876"/>
            </a:xfrm>
            <a:prstGeom prst="rect">
              <a:avLst/>
            </a:prstGeom>
            <a:grp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建党</a:t>
              </a:r>
              <a:r>
                <a:rPr lang="en-US" altLang="zh-CN"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100</a:t>
              </a:r>
              <a:r>
                <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周年</a:t>
              </a:r>
              <a:endPar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endParaRPr>
            </a:p>
          </p:txBody>
        </p:sp>
      </p:grpSp>
      <p:grpSp>
        <p:nvGrpSpPr>
          <p:cNvPr id="11" name="组合 10"/>
          <p:cNvGrpSpPr/>
          <p:nvPr/>
        </p:nvGrpSpPr>
        <p:grpSpPr>
          <a:xfrm>
            <a:off x="2466380" y="1673130"/>
            <a:ext cx="7980680" cy="889000"/>
            <a:chOff x="1030563" y="3373001"/>
            <a:chExt cx="9474392" cy="889000"/>
          </a:xfrm>
        </p:grpSpPr>
        <p:sp>
          <p:nvSpPr>
            <p:cNvPr id="13" name="PA-1022118"/>
            <p:cNvSpPr/>
            <p:nvPr>
              <p:custDataLst>
                <p:tags r:id="rId3"/>
              </p:custDataLst>
            </p:nvPr>
          </p:nvSpPr>
          <p:spPr>
            <a:xfrm>
              <a:off x="1030563" y="3373001"/>
              <a:ext cx="9428407" cy="889000"/>
            </a:xfrm>
            <a:prstGeom prst="rect">
              <a:avLst/>
            </a:prstGeom>
            <a:noFill/>
            <a:ln w="19050" cap="flat">
              <a:solidFill>
                <a:srgbClr val="C00000"/>
              </a:solidFill>
              <a:prstDash val="sysDot"/>
              <a:miter lim="800000"/>
            </a:ln>
            <a:effectLst/>
          </p:spPr>
          <p:txBody>
            <a:bodyPr vert="horz" wrap="square" lIns="121917" tIns="60958" rIns="121917" bIns="60958" numCol="1" anchor="ctr" anchorCtr="0" compatLnSpc="1"/>
            <a:lstStyle/>
            <a:p>
              <a:pPr defTabSz="914400"/>
              <a:endParaRPr lang="zh-CN" altLang="zh-CN" dirty="0">
                <a:solidFill>
                  <a:schemeClr val="tx1">
                    <a:lumMod val="65000"/>
                    <a:lumOff val="35000"/>
                  </a:schemeClr>
                </a:solidFill>
                <a:latin typeface="思源黑体 CN Light"/>
                <a:ea typeface="思源黑体 CN Light"/>
                <a:sym typeface="+mn-lt"/>
              </a:endParaRPr>
            </a:p>
          </p:txBody>
        </p:sp>
        <p:sp>
          <p:nvSpPr>
            <p:cNvPr id="14" name="矩形 13"/>
            <p:cNvSpPr/>
            <p:nvPr/>
          </p:nvSpPr>
          <p:spPr>
            <a:xfrm>
              <a:off x="1118010" y="3618746"/>
              <a:ext cx="9386945" cy="521970"/>
            </a:xfrm>
            <a:prstGeom prst="rect">
              <a:avLst/>
            </a:prstGeom>
          </p:spPr>
          <p:txBody>
            <a:bodyPr wrap="square">
              <a:spAutoFit/>
            </a:bodyPr>
            <a:lstStyle/>
            <a:p>
              <a:pPr algn="just" defTabSz="914400"/>
              <a:r>
                <a:rPr lang="zh-CN" altLang="en-US"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rPr>
                <a:t>在各方面制度更加成熟更加定型上取得明显成效</a:t>
              </a:r>
              <a:r>
                <a:rPr lang="en-US" altLang="zh-CN"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rPr>
                <a:t>;</a:t>
              </a:r>
              <a:endParaRPr lang="en-US" altLang="zh-CN"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endParaRPr>
            </a:p>
          </p:txBody>
        </p:sp>
      </p:grpSp>
      <p:grpSp>
        <p:nvGrpSpPr>
          <p:cNvPr id="15" name="组合 14"/>
          <p:cNvGrpSpPr/>
          <p:nvPr/>
        </p:nvGrpSpPr>
        <p:grpSpPr>
          <a:xfrm>
            <a:off x="296302" y="3240658"/>
            <a:ext cx="2016224" cy="901071"/>
            <a:chOff x="4911765" y="2256579"/>
            <a:chExt cx="3188626" cy="504055"/>
          </a:xfrm>
          <a:solidFill>
            <a:srgbClr val="00B050"/>
          </a:solidFill>
        </p:grpSpPr>
        <p:sp>
          <p:nvSpPr>
            <p:cNvPr id="16" name="矩形 15"/>
            <p:cNvSpPr/>
            <p:nvPr/>
          </p:nvSpPr>
          <p:spPr>
            <a:xfrm>
              <a:off x="4911765" y="2256579"/>
              <a:ext cx="3188626" cy="504055"/>
            </a:xfrm>
            <a:prstGeom prst="rect">
              <a:avLst/>
            </a:prstGeom>
            <a:grpFill/>
            <a:ln w="25400" cap="flat" cmpd="sng" algn="ctr">
              <a:noFill/>
              <a:prstDash val="solid"/>
            </a:ln>
            <a:effectLst/>
          </p:spPr>
          <p:txBody>
            <a:bodyPr rtlCol="0" anchor="ctr"/>
            <a:lstStyle/>
            <a:p>
              <a:pPr algn="ctr">
                <a:defRPr/>
              </a:pPr>
              <a:endParaRPr lang="zh-CN" altLang="en-US" sz="2665" kern="0">
                <a:solidFill>
                  <a:sysClr val="window" lastClr="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Text Placeholder 59"/>
            <p:cNvSpPr txBox="1"/>
            <p:nvPr/>
          </p:nvSpPr>
          <p:spPr>
            <a:xfrm>
              <a:off x="4917337" y="2263413"/>
              <a:ext cx="3177479" cy="483876"/>
            </a:xfrm>
            <a:prstGeom prst="rect">
              <a:avLst/>
            </a:prstGeom>
            <a:grp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到二〇三五年</a:t>
              </a:r>
              <a:endPar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endParaRPr>
            </a:p>
          </p:txBody>
        </p:sp>
      </p:grpSp>
      <p:grpSp>
        <p:nvGrpSpPr>
          <p:cNvPr id="18" name="组合 17"/>
          <p:cNvGrpSpPr/>
          <p:nvPr/>
        </p:nvGrpSpPr>
        <p:grpSpPr>
          <a:xfrm>
            <a:off x="2426335" y="3211830"/>
            <a:ext cx="8020685" cy="1017020"/>
            <a:chOff x="1030563" y="3373001"/>
            <a:chExt cx="9521884" cy="930030"/>
          </a:xfrm>
        </p:grpSpPr>
        <p:sp>
          <p:nvSpPr>
            <p:cNvPr id="19" name="PA-1022118"/>
            <p:cNvSpPr/>
            <p:nvPr>
              <p:custDataLst>
                <p:tags r:id="rId4"/>
              </p:custDataLst>
            </p:nvPr>
          </p:nvSpPr>
          <p:spPr>
            <a:xfrm>
              <a:off x="1030563" y="3373001"/>
              <a:ext cx="9428407" cy="889000"/>
            </a:xfrm>
            <a:prstGeom prst="rect">
              <a:avLst/>
            </a:prstGeom>
            <a:noFill/>
            <a:ln w="19050" cap="flat">
              <a:solidFill>
                <a:srgbClr val="C00000"/>
              </a:solidFill>
              <a:prstDash val="sysDot"/>
              <a:miter lim="800000"/>
            </a:ln>
            <a:effectLst/>
          </p:spPr>
          <p:txBody>
            <a:bodyPr vert="horz" wrap="square" lIns="121917" tIns="60958" rIns="121917" bIns="60958" numCol="1" anchor="ctr" anchorCtr="0" compatLnSpc="1"/>
            <a:lstStyle/>
            <a:p>
              <a:pPr defTabSz="914400"/>
              <a:endParaRPr lang="zh-CN" altLang="zh-CN" dirty="0">
                <a:solidFill>
                  <a:schemeClr val="tx1">
                    <a:lumMod val="65000"/>
                    <a:lumOff val="35000"/>
                  </a:schemeClr>
                </a:solidFill>
                <a:latin typeface="思源黑体 CN Light"/>
                <a:ea typeface="思源黑体 CN Light"/>
                <a:sym typeface="+mn-lt"/>
              </a:endParaRPr>
            </a:p>
          </p:txBody>
        </p:sp>
        <p:sp>
          <p:nvSpPr>
            <p:cNvPr id="20" name="矩形 19"/>
            <p:cNvSpPr/>
            <p:nvPr/>
          </p:nvSpPr>
          <p:spPr>
            <a:xfrm>
              <a:off x="1118009" y="3431421"/>
              <a:ext cx="9434438" cy="871610"/>
            </a:xfrm>
            <a:prstGeom prst="rect">
              <a:avLst/>
            </a:prstGeom>
          </p:spPr>
          <p:txBody>
            <a:bodyPr wrap="square">
              <a:spAutoFit/>
            </a:bodyPr>
            <a:lstStyle/>
            <a:p>
              <a:pPr algn="just" defTabSz="914400"/>
              <a:r>
                <a:rPr lang="zh-CN" altLang="en-US"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rPr>
                <a:t>各方面制度更加完善，基本实现国家治理体系和治理能力现代化；</a:t>
              </a:r>
              <a:endParaRPr lang="zh-CN" altLang="en-US"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endParaRPr>
            </a:p>
          </p:txBody>
        </p:sp>
      </p:grpSp>
      <p:grpSp>
        <p:nvGrpSpPr>
          <p:cNvPr id="21" name="组合 20"/>
          <p:cNvGrpSpPr/>
          <p:nvPr/>
        </p:nvGrpSpPr>
        <p:grpSpPr>
          <a:xfrm>
            <a:off x="303287" y="4650014"/>
            <a:ext cx="2016224" cy="901071"/>
            <a:chOff x="4911765" y="2256579"/>
            <a:chExt cx="3188626" cy="504055"/>
          </a:xfrm>
        </p:grpSpPr>
        <p:sp>
          <p:nvSpPr>
            <p:cNvPr id="22" name="矩形 21"/>
            <p:cNvSpPr/>
            <p:nvPr/>
          </p:nvSpPr>
          <p:spPr>
            <a:xfrm>
              <a:off x="4911765" y="2256579"/>
              <a:ext cx="3188626" cy="504055"/>
            </a:xfrm>
            <a:prstGeom prst="rect">
              <a:avLst/>
            </a:prstGeom>
            <a:solidFill>
              <a:srgbClr val="C00000"/>
            </a:solidFill>
            <a:ln w="25400" cap="flat" cmpd="sng" algn="ctr">
              <a:noFill/>
              <a:prstDash val="solid"/>
            </a:ln>
            <a:effectLst/>
          </p:spPr>
          <p:txBody>
            <a:bodyPr rtlCol="0" anchor="ctr"/>
            <a:lstStyle/>
            <a:p>
              <a:pPr algn="ctr">
                <a:defRPr/>
              </a:pPr>
              <a:endParaRPr lang="zh-CN" altLang="en-US" sz="2665" kern="0">
                <a:solidFill>
                  <a:sysClr val="window" lastClr="FFFFFF"/>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Text Placeholder 59"/>
            <p:cNvSpPr txBox="1"/>
            <p:nvPr/>
          </p:nvSpPr>
          <p:spPr>
            <a:xfrm>
              <a:off x="4917337" y="2263413"/>
              <a:ext cx="3177479" cy="483876"/>
            </a:xfrm>
            <a:prstGeom prst="rect">
              <a:avLst/>
            </a:prstGeom>
            <a:solidFill>
              <a:srgbClr val="00B050"/>
            </a:solid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新中国成立</a:t>
              </a:r>
              <a:endPar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endParaRPr>
            </a:p>
            <a:p>
              <a:pPr lvl="0">
                <a:defRPr/>
              </a:pPr>
              <a:r>
                <a:rPr lang="en-US" altLang="zh-CN"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100</a:t>
              </a:r>
              <a:r>
                <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rPr>
                <a:t>周年</a:t>
              </a:r>
              <a:endParaRPr lang="zh-CN" altLang="en-US" sz="2200" dirty="0">
                <a:gradFill>
                  <a:gsLst>
                    <a:gs pos="100000">
                      <a:schemeClr val="bg1"/>
                    </a:gs>
                    <a:gs pos="0">
                      <a:schemeClr val="bg1">
                        <a:lumMod val="95000"/>
                      </a:schemeClr>
                    </a:gs>
                  </a:gsLst>
                  <a:path path="circle">
                    <a:fillToRect l="100000" b="100000"/>
                  </a:path>
                </a:gradFill>
                <a:latin typeface="思源黑体 CN Heavy" panose="020B0A00000000000000" pitchFamily="34" charset="-122"/>
                <a:ea typeface="思源黑体 CN Heavy" panose="020B0A00000000000000" pitchFamily="34" charset="-122"/>
                <a:sym typeface="思源黑体 CN Normal" panose="020B0400000000000000" pitchFamily="34" charset="-122"/>
              </a:endParaRPr>
            </a:p>
          </p:txBody>
        </p:sp>
      </p:grpSp>
      <p:grpSp>
        <p:nvGrpSpPr>
          <p:cNvPr id="24" name="组合 23"/>
          <p:cNvGrpSpPr/>
          <p:nvPr/>
        </p:nvGrpSpPr>
        <p:grpSpPr>
          <a:xfrm>
            <a:off x="2466340" y="4662170"/>
            <a:ext cx="7941945" cy="1012079"/>
            <a:chOff x="1030563" y="3373001"/>
            <a:chExt cx="8208912" cy="1011913"/>
          </a:xfrm>
        </p:grpSpPr>
        <p:sp>
          <p:nvSpPr>
            <p:cNvPr id="25" name="PA-1022118"/>
            <p:cNvSpPr/>
            <p:nvPr>
              <p:custDataLst>
                <p:tags r:id="rId5"/>
              </p:custDataLst>
            </p:nvPr>
          </p:nvSpPr>
          <p:spPr>
            <a:xfrm>
              <a:off x="1030563" y="3373001"/>
              <a:ext cx="8208912" cy="888854"/>
            </a:xfrm>
            <a:prstGeom prst="rect">
              <a:avLst/>
            </a:prstGeom>
            <a:noFill/>
            <a:ln w="19050" cap="flat">
              <a:solidFill>
                <a:srgbClr val="C00000"/>
              </a:solidFill>
              <a:prstDash val="sysDot"/>
              <a:miter lim="800000"/>
            </a:ln>
            <a:effectLst/>
          </p:spPr>
          <p:txBody>
            <a:bodyPr vert="horz" wrap="square" lIns="121917" tIns="60958" rIns="121917" bIns="60958" numCol="1" anchor="ctr" anchorCtr="0" compatLnSpc="1"/>
            <a:lstStyle/>
            <a:p>
              <a:pPr defTabSz="914400"/>
              <a:endParaRPr lang="zh-CN" altLang="zh-CN" dirty="0">
                <a:solidFill>
                  <a:schemeClr val="tx1">
                    <a:lumMod val="65000"/>
                    <a:lumOff val="35000"/>
                  </a:schemeClr>
                </a:solidFill>
                <a:latin typeface="思源黑体 CN Light"/>
                <a:ea typeface="思源黑体 CN Light"/>
                <a:sym typeface="+mn-lt"/>
              </a:endParaRPr>
            </a:p>
          </p:txBody>
        </p:sp>
        <p:sp>
          <p:nvSpPr>
            <p:cNvPr id="26" name="矩形 25"/>
            <p:cNvSpPr/>
            <p:nvPr/>
          </p:nvSpPr>
          <p:spPr>
            <a:xfrm>
              <a:off x="1106875" y="3431936"/>
              <a:ext cx="7977427" cy="952978"/>
            </a:xfrm>
            <a:prstGeom prst="rect">
              <a:avLst/>
            </a:prstGeom>
          </p:spPr>
          <p:txBody>
            <a:bodyPr wrap="square">
              <a:spAutoFit/>
            </a:bodyPr>
            <a:lstStyle/>
            <a:p>
              <a:pPr algn="just" defTabSz="914400"/>
              <a:r>
                <a:rPr lang="zh-CN" altLang="en-US"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rPr>
                <a:t>全面实现国家治理体系和治理能力现代化，使中国特色社会主义制度更加巩固、优越性充分展现。</a:t>
              </a:r>
              <a:endParaRPr lang="zh-CN" altLang="zh-CN" sz="2800" dirty="0">
                <a:solidFill>
                  <a:schemeClr val="tx1">
                    <a:lumMod val="65000"/>
                    <a:lumOff val="35000"/>
                  </a:schemeClr>
                </a:solidFill>
                <a:latin typeface="思源黑体 CN Normal" panose="020B0400000000000000" pitchFamily="34" charset="-122"/>
                <a:ea typeface="思源黑体 CN Normal" panose="020B0400000000000000" pitchFamily="34" charset="-122"/>
                <a:sym typeface="+mn-lt"/>
              </a:endParaRPr>
            </a:p>
          </p:txBody>
        </p:sp>
      </p:grpSp>
      <p:pic>
        <p:nvPicPr>
          <p:cNvPr id="1150980" name="图片 1150979" descr="4B257553753[1]"/>
          <p:cNvPicPr>
            <a:picLocks noChangeAspect="1"/>
          </p:cNvPicPr>
          <p:nvPr/>
        </p:nvPicPr>
        <p:blipFill>
          <a:blip r:embed="rId6"/>
          <a:stretch>
            <a:fillRect/>
          </a:stretch>
        </p:blipFill>
        <p:spPr>
          <a:xfrm>
            <a:off x="0" y="5707380"/>
            <a:ext cx="12037060" cy="106489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06987" y="2608081"/>
            <a:ext cx="2585013" cy="3466858"/>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21717"/>
            <a:ext cx="4525618" cy="265763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pic>
        <p:nvPicPr>
          <p:cNvPr id="56" name="图片 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844" y="969098"/>
            <a:ext cx="1842312" cy="498346"/>
          </a:xfrm>
          <a:prstGeom prst="rect">
            <a:avLst/>
          </a:prstGeom>
        </p:spPr>
      </p:pic>
      <p:grpSp>
        <p:nvGrpSpPr>
          <p:cNvPr id="70" name="组合 69"/>
          <p:cNvGrpSpPr/>
          <p:nvPr/>
        </p:nvGrpSpPr>
        <p:grpSpPr>
          <a:xfrm>
            <a:off x="4525618" y="1827742"/>
            <a:ext cx="3140765" cy="646331"/>
            <a:chOff x="4525617" y="1663896"/>
            <a:chExt cx="3140765" cy="646331"/>
          </a:xfrm>
        </p:grpSpPr>
        <p:sp>
          <p:nvSpPr>
            <p:cNvPr id="83" name="矩形: 圆角 12"/>
            <p:cNvSpPr/>
            <p:nvPr/>
          </p:nvSpPr>
          <p:spPr>
            <a:xfrm>
              <a:off x="4525617" y="1663896"/>
              <a:ext cx="3140765" cy="646331"/>
            </a:xfrm>
            <a:prstGeom prst="roundRect">
              <a:avLst>
                <a:gd name="adj" fmla="val 50000"/>
              </a:avLst>
            </a:prstGeom>
            <a:solidFill>
              <a:srgbClr val="C0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FFFFFF"/>
                </a:solidFill>
                <a:latin typeface="汉仪尚巍手书W" panose="00020600040101010101" pitchFamily="18" charset="-122"/>
                <a:ea typeface="汉仪尚巍手书W" panose="00020600040101010101" pitchFamily="18" charset="-122"/>
              </a:endParaRPr>
            </a:p>
          </p:txBody>
        </p:sp>
        <p:sp>
          <p:nvSpPr>
            <p:cNvPr id="84" name="PA_文本框 15"/>
            <p:cNvSpPr txBox="1"/>
            <p:nvPr>
              <p:custDataLst>
                <p:tags r:id="rId7"/>
              </p:custDataLst>
            </p:nvPr>
          </p:nvSpPr>
          <p:spPr>
            <a:xfrm>
              <a:off x="4795189" y="1695539"/>
              <a:ext cx="2601621" cy="609398"/>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rPr>
                <a:t>第四部分</a:t>
              </a:r>
              <a:endPar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endParaRPr>
            </a:p>
          </p:txBody>
        </p:sp>
      </p:grpSp>
      <p:sp>
        <p:nvSpPr>
          <p:cNvPr id="85" name="PA-102214"/>
          <p:cNvSpPr txBox="1"/>
          <p:nvPr>
            <p:custDataLst>
              <p:tags r:id="rId8"/>
            </p:custDataLst>
          </p:nvPr>
        </p:nvSpPr>
        <p:spPr>
          <a:xfrm>
            <a:off x="1436496" y="2950348"/>
            <a:ext cx="9972261" cy="1200329"/>
          </a:xfrm>
          <a:prstGeom prst="rect">
            <a:avLst/>
          </a:prstGeom>
          <a:noFill/>
        </p:spPr>
        <p:txBody>
          <a:bodyPr wrap="square" rtlCol="0">
            <a:spAutoFit/>
          </a:bodyPr>
          <a:lstStyle/>
          <a:p>
            <a:pPr lvl="0" algn="ctr">
              <a:defRPr/>
            </a:pPr>
            <a:r>
              <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十三个“坚持和完善”</a:t>
            </a:r>
            <a:endPar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pic>
        <p:nvPicPr>
          <p:cNvPr id="86" name="图片 8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02812" y="1704957"/>
            <a:ext cx="1005945" cy="808259"/>
          </a:xfrm>
          <a:prstGeom prst="rect">
            <a:avLst/>
          </a:prstGeom>
        </p:spPr>
      </p:pic>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756865" y="2021704"/>
            <a:ext cx="1005945" cy="765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5"/>
                                        </p:tgtEl>
                                      </p:cBhvr>
                                    </p:animEffect>
                                  </p:childTnLst>
                                </p:cTn>
                              </p:par>
                            </p:childTnLst>
                          </p:cTn>
                        </p:par>
                        <p:par>
                          <p:cTn id="41" fill="hold">
                            <p:stCondLst>
                              <p:cond delay="4949"/>
                            </p:stCondLst>
                            <p:childTnLst>
                              <p:par>
                                <p:cTn id="42" presetID="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5449"/>
                            </p:stCondLst>
                            <p:childTnLst>
                              <p:par>
                                <p:cTn id="47" presetID="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1+#ppt_w/2"/>
                                          </p:val>
                                        </p:tav>
                                        <p:tav tm="100000">
                                          <p:val>
                                            <p:strVal val="#ppt_x"/>
                                          </p:val>
                                        </p:tav>
                                      </p:tavLst>
                                    </p:anim>
                                    <p:anim calcmode="lin" valueType="num">
                                      <p:cBhvr additive="base">
                                        <p:cTn id="5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1036320" y="1626235"/>
            <a:ext cx="10119995" cy="116268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9" name="矩形 28"/>
          <p:cNvSpPr/>
          <p:nvPr/>
        </p:nvSpPr>
        <p:spPr>
          <a:xfrm>
            <a:off x="1815388" y="1958840"/>
            <a:ext cx="8790730" cy="82994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1.</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坚持和完善党的领导制度体系，提高党科学执政、民主执政、依法执政水平</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sp>
        <p:nvSpPr>
          <p:cNvPr id="30" name="PA-102243"/>
          <p:cNvSpPr>
            <a:spLocks noChangeArrowheads="1"/>
          </p:cNvSpPr>
          <p:nvPr>
            <p:custDataLst>
              <p:tags r:id="rId3"/>
            </p:custDataLst>
          </p:nvPr>
        </p:nvSpPr>
        <p:spPr bwMode="auto">
          <a:xfrm>
            <a:off x="1725930" y="3146425"/>
            <a:ext cx="9796780" cy="133223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PA-102247"/>
          <p:cNvSpPr txBox="1"/>
          <p:nvPr>
            <p:custDataLst>
              <p:tags r:id="rId4"/>
            </p:custDataLst>
          </p:nvPr>
        </p:nvSpPr>
        <p:spPr>
          <a:xfrm>
            <a:off x="2326468" y="3279493"/>
            <a:ext cx="8279698" cy="119888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必须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坚持党政军民学、东西南北中，党是领导一切的，坚决维护党中央权威，健全总揽全局、协调各方的党的领导制度体系，把党的领导落实到国家治理各领域各方面各环节。</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18163" y="3146501"/>
            <a:ext cx="1115900" cy="1113132"/>
            <a:chOff x="4442208" y="1814072"/>
            <a:chExt cx="889763" cy="947638"/>
          </a:xfrm>
        </p:grpSpPr>
        <p:sp>
          <p:nvSpPr>
            <p:cNvPr id="33"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19"/>
            <p:cNvSpPr txBox="1"/>
            <p:nvPr/>
          </p:nvSpPr>
          <p:spPr>
            <a:xfrm>
              <a:off x="4456450" y="2122624"/>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5" name="PA-102243"/>
          <p:cNvSpPr>
            <a:spLocks noChangeArrowheads="1"/>
          </p:cNvSpPr>
          <p:nvPr>
            <p:custDataLst>
              <p:tags r:id="rId5"/>
            </p:custDataLst>
          </p:nvPr>
        </p:nvSpPr>
        <p:spPr bwMode="auto">
          <a:xfrm>
            <a:off x="1797050" y="4592320"/>
            <a:ext cx="9725660" cy="169418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PA-102247"/>
          <p:cNvSpPr txBox="1"/>
          <p:nvPr>
            <p:custDataLst>
              <p:tags r:id="rId6"/>
            </p:custDataLst>
          </p:nvPr>
        </p:nvSpPr>
        <p:spPr>
          <a:xfrm>
            <a:off x="2484755" y="4718685"/>
            <a:ext cx="8966835" cy="156845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建立不忘初心、牢记使命的制度，完善坚定维护党中央权威和集中统一领导的各项制度，健全党的全面领导制度，健全为人民执政、靠人民执政各项制度，健全提高党的执政能力和领导水平制度，完善全面从严治党制度。</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001018" y="4882409"/>
            <a:ext cx="1115900" cy="1113132"/>
            <a:chOff x="4442208" y="1814072"/>
            <a:chExt cx="889763" cy="947638"/>
          </a:xfrm>
        </p:grpSpPr>
        <p:sp>
          <p:nvSpPr>
            <p:cNvPr id="38"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TextBox 19"/>
            <p:cNvSpPr txBox="1"/>
            <p:nvPr/>
          </p:nvSpPr>
          <p:spPr>
            <a:xfrm>
              <a:off x="4456450" y="2122624"/>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666333" y="1116094"/>
            <a:ext cx="4464019" cy="650044"/>
            <a:chOff x="2591959" y="851325"/>
            <a:chExt cx="3348014" cy="487533"/>
          </a:xfrm>
          <a:effectLst>
            <a:outerShdw blurRad="50800" dist="38100" dir="8100000" algn="tr" rotWithShape="0">
              <a:prstClr val="black">
                <a:alpha val="40000"/>
              </a:prstClr>
            </a:outerShdw>
          </a:effectLst>
        </p:grpSpPr>
        <p:grpSp>
          <p:nvGrpSpPr>
            <p:cNvPr id="41" name="组合 40"/>
            <p:cNvGrpSpPr/>
            <p:nvPr/>
          </p:nvGrpSpPr>
          <p:grpSpPr>
            <a:xfrm>
              <a:off x="3095836" y="851325"/>
              <a:ext cx="2340260" cy="487533"/>
              <a:chOff x="2915816" y="923333"/>
              <a:chExt cx="2340260" cy="487533"/>
            </a:xfrm>
          </p:grpSpPr>
          <p:sp>
            <p:nvSpPr>
              <p:cNvPr id="49" name="圆角矩形 40"/>
              <p:cNvSpPr/>
              <p:nvPr/>
            </p:nvSpPr>
            <p:spPr>
              <a:xfrm>
                <a:off x="2915816" y="1050826"/>
                <a:ext cx="2340260" cy="360040"/>
              </a:xfrm>
              <a:prstGeom prst="roundRect">
                <a:avLst>
                  <a:gd name="adj" fmla="val 50000"/>
                </a:avLst>
              </a:prstGeom>
              <a:no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50" name="圆角矩形 41"/>
              <p:cNvSpPr/>
              <p:nvPr/>
            </p:nvSpPr>
            <p:spPr>
              <a:xfrm>
                <a:off x="2915816" y="923333"/>
                <a:ext cx="2340260" cy="432000"/>
              </a:xfrm>
              <a:prstGeom prst="roundRect">
                <a:avLst>
                  <a:gd name="adj" fmla="val 50000"/>
                </a:avLst>
              </a:prstGeom>
              <a:solidFill>
                <a:srgbClr val="C00000"/>
              </a:solid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400" dirty="0">
                    <a:latin typeface="微软雅黑" panose="020B0503020204020204" pitchFamily="34" charset="-122"/>
                    <a:ea typeface="微软雅黑" panose="020B0503020204020204" pitchFamily="34" charset="-122"/>
                  </a:rPr>
                  <a:t>会议提出</a:t>
                </a:r>
                <a:endParaRPr lang="zh-CN" altLang="en-US" sz="2400" b="1" spc="400"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591959" y="1013325"/>
              <a:ext cx="3348014" cy="108000"/>
              <a:chOff x="2393931" y="1085333"/>
              <a:chExt cx="3348014" cy="108000"/>
            </a:xfrm>
          </p:grpSpPr>
          <p:grpSp>
            <p:nvGrpSpPr>
              <p:cNvPr id="43" name="组合 42"/>
              <p:cNvGrpSpPr/>
              <p:nvPr/>
            </p:nvGrpSpPr>
            <p:grpSpPr>
              <a:xfrm>
                <a:off x="2393931" y="1085333"/>
                <a:ext cx="341853" cy="108000"/>
                <a:chOff x="2393931" y="1085333"/>
                <a:chExt cx="341853" cy="108000"/>
              </a:xfrm>
            </p:grpSpPr>
            <p:sp>
              <p:nvSpPr>
                <p:cNvPr id="47" name="椭圆 46"/>
                <p:cNvSpPr/>
                <p:nvPr/>
              </p:nvSpPr>
              <p:spPr>
                <a:xfrm>
                  <a:off x="2627784"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8" name="椭圆 47"/>
                <p:cNvSpPr/>
                <p:nvPr/>
              </p:nvSpPr>
              <p:spPr>
                <a:xfrm>
                  <a:off x="2393931"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400092" y="1085333"/>
                <a:ext cx="341853" cy="108000"/>
                <a:chOff x="1781863" y="1085333"/>
                <a:chExt cx="341853" cy="108000"/>
              </a:xfrm>
            </p:grpSpPr>
            <p:sp>
              <p:nvSpPr>
                <p:cNvPr id="45" name="椭圆 44"/>
                <p:cNvSpPr/>
                <p:nvPr/>
              </p:nvSpPr>
              <p:spPr>
                <a:xfrm>
                  <a:off x="2015716"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6" name="椭圆 45"/>
                <p:cNvSpPr/>
                <p:nvPr/>
              </p:nvSpPr>
              <p:spPr>
                <a:xfrm>
                  <a:off x="1781863"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strVal val="#ppt_w*0.70"/>
                                          </p:val>
                                        </p:tav>
                                        <p:tav tm="100000">
                                          <p:val>
                                            <p:strVal val="#ppt_w"/>
                                          </p:val>
                                        </p:tav>
                                      </p:tavLst>
                                    </p:anim>
                                    <p:anim calcmode="lin" valueType="num">
                                      <p:cBhvr>
                                        <p:cTn id="8" dur="1000" fill="hold"/>
                                        <p:tgtEl>
                                          <p:spTgt spid="40"/>
                                        </p:tgtEl>
                                        <p:attrNameLst>
                                          <p:attrName>ppt_h</p:attrName>
                                        </p:attrNameLst>
                                      </p:cBhvr>
                                      <p:tavLst>
                                        <p:tav tm="0">
                                          <p:val>
                                            <p:strVal val="#ppt_h"/>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500"/>
                                        <p:tgtEl>
                                          <p:spTgt spid="2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2000"/>
                            </p:stCondLst>
                            <p:childTnLst>
                              <p:par>
                                <p:cTn id="19" presetID="1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left)">
                                      <p:cBhvr>
                                        <p:cTn id="22" dur="500"/>
                                        <p:tgtEl>
                                          <p:spTgt spid="32"/>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p:bldP spid="30" grpId="0" bldLvl="0" animBg="1"/>
      <p:bldP spid="31" grpId="0"/>
      <p:bldP spid="35" grpId="0" bldLvl="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1036320" y="1692275"/>
            <a:ext cx="10119995" cy="82486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9" name="矩形 28"/>
          <p:cNvSpPr/>
          <p:nvPr/>
        </p:nvSpPr>
        <p:spPr>
          <a:xfrm>
            <a:off x="1815388" y="1958840"/>
            <a:ext cx="8790730" cy="460375"/>
          </a:xfrm>
          <a:prstGeom prst="rect">
            <a:avLst/>
          </a:prstGeom>
        </p:spPr>
        <p:txBody>
          <a:bodyPr wrap="square">
            <a:spAutoFit/>
          </a:bodyPr>
          <a:lstStyle/>
          <a:p>
            <a:r>
              <a:rPr lang="en-US" altLang="zh-CN" sz="2400" b="1">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2.</a:t>
            </a:r>
            <a:r>
              <a:rPr lang="zh-CN" altLang="en-US" sz="2400" b="1">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坚持和完善人民当家作主制度体系，发展社会主义民主政治</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sp>
        <p:nvSpPr>
          <p:cNvPr id="30" name="PA-102243"/>
          <p:cNvSpPr>
            <a:spLocks noChangeArrowheads="1"/>
          </p:cNvSpPr>
          <p:nvPr>
            <p:custDataLst>
              <p:tags r:id="rId3"/>
            </p:custDataLst>
          </p:nvPr>
        </p:nvSpPr>
        <p:spPr bwMode="auto">
          <a:xfrm>
            <a:off x="1797050" y="2772410"/>
            <a:ext cx="9654540" cy="131318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PA-102247"/>
          <p:cNvSpPr txBox="1"/>
          <p:nvPr>
            <p:custDataLst>
              <p:tags r:id="rId4"/>
            </p:custDataLst>
          </p:nvPr>
        </p:nvSpPr>
        <p:spPr>
          <a:xfrm>
            <a:off x="2484583" y="2829278"/>
            <a:ext cx="8279698" cy="119888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必须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坚持人民主体地位，坚定不移走中国特色社会主义政治发展道路，确保人民依法通过各种途径和形式管理国家事务，管理经济文化事业，管理社会事务。</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83568" y="2915361"/>
            <a:ext cx="1115900" cy="1113132"/>
            <a:chOff x="4442208" y="1814072"/>
            <a:chExt cx="889763" cy="947638"/>
          </a:xfrm>
        </p:grpSpPr>
        <p:sp>
          <p:nvSpPr>
            <p:cNvPr id="33"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4" name="TextBox 19"/>
            <p:cNvSpPr txBox="1"/>
            <p:nvPr/>
          </p:nvSpPr>
          <p:spPr>
            <a:xfrm>
              <a:off x="4456450" y="2122624"/>
              <a:ext cx="861278" cy="391929"/>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a:t>
              </a:r>
              <a:r>
                <a:rPr lang="en-US" sz="2400" b="1" dirty="0">
                  <a:solidFill>
                    <a:schemeClr val="bg1"/>
                  </a:solidFill>
                  <a:latin typeface="微软雅黑" panose="020B0503020204020204" pitchFamily="34" charset="-122"/>
                  <a:ea typeface="微软雅黑" panose="020B0503020204020204" pitchFamily="34" charset="-122"/>
                </a:rPr>
                <a:t>1</a:t>
              </a:r>
              <a:endParaRPr lang="en-US" sz="2400" b="1" dirty="0">
                <a:solidFill>
                  <a:schemeClr val="bg1"/>
                </a:solidFill>
                <a:latin typeface="微软雅黑" panose="020B0503020204020204" pitchFamily="34" charset="-122"/>
                <a:ea typeface="微软雅黑" panose="020B0503020204020204" pitchFamily="34" charset="-122"/>
              </a:endParaRPr>
            </a:p>
          </p:txBody>
        </p:sp>
      </p:grpSp>
      <p:sp>
        <p:nvSpPr>
          <p:cNvPr id="35" name="PA-102243"/>
          <p:cNvSpPr>
            <a:spLocks noChangeArrowheads="1"/>
          </p:cNvSpPr>
          <p:nvPr>
            <p:custDataLst>
              <p:tags r:id="rId5"/>
            </p:custDataLst>
          </p:nvPr>
        </p:nvSpPr>
        <p:spPr bwMode="auto">
          <a:xfrm>
            <a:off x="1797050" y="4363085"/>
            <a:ext cx="9654540" cy="156845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PA-102247"/>
          <p:cNvSpPr txBox="1"/>
          <p:nvPr>
            <p:custDataLst>
              <p:tags r:id="rId6"/>
            </p:custDataLst>
          </p:nvPr>
        </p:nvSpPr>
        <p:spPr>
          <a:xfrm>
            <a:off x="2289175" y="4399915"/>
            <a:ext cx="8671560" cy="156845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坚持和完善人民代表大会制度这一根本政治制度，坚持和完善中国共产党领导的多党合作和政治协商制度，巩固和发展最广泛的爱国统一战线，坚持和完善民族区域自治制度，健全充满活力的基层群众自治制度。</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018163" y="4590309"/>
            <a:ext cx="1115900" cy="1113132"/>
            <a:chOff x="4442208" y="1814072"/>
            <a:chExt cx="889763" cy="947638"/>
          </a:xfrm>
        </p:grpSpPr>
        <p:sp>
          <p:nvSpPr>
            <p:cNvPr id="38"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 name="TextBox 19"/>
            <p:cNvSpPr txBox="1"/>
            <p:nvPr/>
          </p:nvSpPr>
          <p:spPr>
            <a:xfrm>
              <a:off x="4456450" y="2122624"/>
              <a:ext cx="861278" cy="391929"/>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a:t>
              </a:r>
              <a:r>
                <a:rPr lang="en-US" sz="2400" b="1" dirty="0">
                  <a:solidFill>
                    <a:schemeClr val="bg1"/>
                  </a:solidFill>
                  <a:latin typeface="微软雅黑" panose="020B0503020204020204" pitchFamily="34" charset="-122"/>
                  <a:ea typeface="微软雅黑" panose="020B0503020204020204" pitchFamily="34" charset="-122"/>
                </a:rPr>
                <a:t>2</a:t>
              </a:r>
              <a:endParaRPr 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666333" y="1116094"/>
            <a:ext cx="4464019" cy="650044"/>
            <a:chOff x="2591959" y="851325"/>
            <a:chExt cx="3348014" cy="487533"/>
          </a:xfrm>
          <a:effectLst>
            <a:outerShdw blurRad="50800" dist="38100" dir="8100000" algn="tr" rotWithShape="0">
              <a:prstClr val="black">
                <a:alpha val="40000"/>
              </a:prstClr>
            </a:outerShdw>
          </a:effectLst>
        </p:grpSpPr>
        <p:grpSp>
          <p:nvGrpSpPr>
            <p:cNvPr id="41" name="组合 40"/>
            <p:cNvGrpSpPr/>
            <p:nvPr/>
          </p:nvGrpSpPr>
          <p:grpSpPr>
            <a:xfrm>
              <a:off x="3095836" y="851325"/>
              <a:ext cx="2340260" cy="487533"/>
              <a:chOff x="2915816" y="923333"/>
              <a:chExt cx="2340260" cy="487533"/>
            </a:xfrm>
          </p:grpSpPr>
          <p:sp>
            <p:nvSpPr>
              <p:cNvPr id="49" name="圆角矩形 40"/>
              <p:cNvSpPr/>
              <p:nvPr/>
            </p:nvSpPr>
            <p:spPr>
              <a:xfrm>
                <a:off x="2915816" y="1050826"/>
                <a:ext cx="2340260" cy="360040"/>
              </a:xfrm>
              <a:prstGeom prst="roundRect">
                <a:avLst>
                  <a:gd name="adj" fmla="val 50000"/>
                </a:avLst>
              </a:prstGeom>
              <a:no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50" name="圆角矩形 41"/>
              <p:cNvSpPr/>
              <p:nvPr/>
            </p:nvSpPr>
            <p:spPr>
              <a:xfrm>
                <a:off x="2915816" y="923333"/>
                <a:ext cx="2340260" cy="432000"/>
              </a:xfrm>
              <a:prstGeom prst="roundRect">
                <a:avLst>
                  <a:gd name="adj" fmla="val 50000"/>
                </a:avLst>
              </a:prstGeom>
              <a:solidFill>
                <a:srgbClr val="C00000"/>
              </a:solid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400" dirty="0">
                    <a:latin typeface="微软雅黑" panose="020B0503020204020204" pitchFamily="34" charset="-122"/>
                    <a:ea typeface="微软雅黑" panose="020B0503020204020204" pitchFamily="34" charset="-122"/>
                  </a:rPr>
                  <a:t>会议提出</a:t>
                </a:r>
                <a:endParaRPr lang="zh-CN" altLang="en-US" sz="2400" b="1" spc="400"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591959" y="1013325"/>
              <a:ext cx="3348014" cy="108000"/>
              <a:chOff x="2393931" y="1085333"/>
              <a:chExt cx="3348014" cy="108000"/>
            </a:xfrm>
          </p:grpSpPr>
          <p:grpSp>
            <p:nvGrpSpPr>
              <p:cNvPr id="43" name="组合 42"/>
              <p:cNvGrpSpPr/>
              <p:nvPr/>
            </p:nvGrpSpPr>
            <p:grpSpPr>
              <a:xfrm>
                <a:off x="2393931" y="1085333"/>
                <a:ext cx="341853" cy="108000"/>
                <a:chOff x="2393931" y="1085333"/>
                <a:chExt cx="341853" cy="108000"/>
              </a:xfrm>
            </p:grpSpPr>
            <p:sp>
              <p:nvSpPr>
                <p:cNvPr id="47" name="椭圆 46"/>
                <p:cNvSpPr/>
                <p:nvPr/>
              </p:nvSpPr>
              <p:spPr>
                <a:xfrm>
                  <a:off x="2627784"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8" name="椭圆 47"/>
                <p:cNvSpPr/>
                <p:nvPr/>
              </p:nvSpPr>
              <p:spPr>
                <a:xfrm>
                  <a:off x="2393931"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400092" y="1085333"/>
                <a:ext cx="341853" cy="108000"/>
                <a:chOff x="1781863" y="1085333"/>
                <a:chExt cx="341853" cy="108000"/>
              </a:xfrm>
            </p:grpSpPr>
            <p:sp>
              <p:nvSpPr>
                <p:cNvPr id="45" name="椭圆 44"/>
                <p:cNvSpPr/>
                <p:nvPr/>
              </p:nvSpPr>
              <p:spPr>
                <a:xfrm>
                  <a:off x="2015716"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6" name="椭圆 45"/>
                <p:cNvSpPr/>
                <p:nvPr/>
              </p:nvSpPr>
              <p:spPr>
                <a:xfrm>
                  <a:off x="1781863"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strVal val="#ppt_w*0.70"/>
                                          </p:val>
                                        </p:tav>
                                        <p:tav tm="100000">
                                          <p:val>
                                            <p:strVal val="#ppt_w"/>
                                          </p:val>
                                        </p:tav>
                                      </p:tavLst>
                                    </p:anim>
                                    <p:anim calcmode="lin" valueType="num">
                                      <p:cBhvr>
                                        <p:cTn id="8" dur="1000" fill="hold"/>
                                        <p:tgtEl>
                                          <p:spTgt spid="40"/>
                                        </p:tgtEl>
                                        <p:attrNameLst>
                                          <p:attrName>ppt_h</p:attrName>
                                        </p:attrNameLst>
                                      </p:cBhvr>
                                      <p:tavLst>
                                        <p:tav tm="0">
                                          <p:val>
                                            <p:strVal val="#ppt_h"/>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heel(1)">
                                      <p:cBhvr>
                                        <p:cTn id="13" dur="500"/>
                                        <p:tgtEl>
                                          <p:spTgt spid="2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2000"/>
                            </p:stCondLst>
                            <p:childTnLst>
                              <p:par>
                                <p:cTn id="19" presetID="1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left)">
                                      <p:cBhvr>
                                        <p:cTn id="22" dur="500"/>
                                        <p:tgtEl>
                                          <p:spTgt spid="32"/>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p:bldP spid="30" grpId="0" bldLvl="0" animBg="1"/>
      <p:bldP spid="31" grpId="0"/>
      <p:bldP spid="35" grpId="0" bldLvl="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1036320" y="1445895"/>
            <a:ext cx="10373995" cy="94551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33" name="矩形 32"/>
          <p:cNvSpPr/>
          <p:nvPr/>
        </p:nvSpPr>
        <p:spPr>
          <a:xfrm>
            <a:off x="1165860" y="1838960"/>
            <a:ext cx="10243820"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3.</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坚持和完善中国特色社会主义法治体系，提高党依法治国、依法执政能力</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34" name="组合 33"/>
          <p:cNvGrpSpPr/>
          <p:nvPr/>
        </p:nvGrpSpPr>
        <p:grpSpPr>
          <a:xfrm>
            <a:off x="330835" y="2391410"/>
            <a:ext cx="3077210" cy="3868420"/>
            <a:chOff x="1190768" y="4702532"/>
            <a:chExt cx="3333000" cy="4037391"/>
          </a:xfrm>
          <a:effectLst/>
        </p:grpSpPr>
        <p:grpSp>
          <p:nvGrpSpPr>
            <p:cNvPr id="35" name="组合 34"/>
            <p:cNvGrpSpPr/>
            <p:nvPr/>
          </p:nvGrpSpPr>
          <p:grpSpPr>
            <a:xfrm>
              <a:off x="1190768" y="4702532"/>
              <a:ext cx="3333000" cy="4037391"/>
              <a:chOff x="2045347" y="4753807"/>
              <a:chExt cx="3333000" cy="4037391"/>
            </a:xfrm>
          </p:grpSpPr>
          <p:sp>
            <p:nvSpPr>
              <p:cNvPr id="37" name="圆角矩形 52"/>
              <p:cNvSpPr/>
              <p:nvPr/>
            </p:nvSpPr>
            <p:spPr>
              <a:xfrm>
                <a:off x="2045347" y="4753807"/>
                <a:ext cx="2716058" cy="4037391"/>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36" name="矩形 35"/>
            <p:cNvSpPr/>
            <p:nvPr/>
          </p:nvSpPr>
          <p:spPr>
            <a:xfrm>
              <a:off x="1299519" y="5176389"/>
              <a:ext cx="2606614" cy="2793435"/>
            </a:xfrm>
            <a:prstGeom prst="rect">
              <a:avLst/>
            </a:prstGeom>
          </p:spPr>
          <p:txBody>
            <a:bodyPr wrap="square">
              <a:spAutoFit/>
            </a:bodyPr>
            <a:lstStyle/>
            <a:p>
              <a:pPr algn="l"/>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建设中国特色社会主义法治体系、建设社会主义法治国家是坚持和发展中国特色社会主义的内在要求。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66334" y="1085925"/>
            <a:ext cx="4464019" cy="650044"/>
            <a:chOff x="2591959" y="851325"/>
            <a:chExt cx="3348014" cy="487533"/>
          </a:xfrm>
          <a:effectLst>
            <a:outerShdw blurRad="50800" dist="38100" dir="8100000" algn="tr" rotWithShape="0">
              <a:prstClr val="black">
                <a:alpha val="40000"/>
              </a:prstClr>
            </a:outerShdw>
          </a:effectLst>
        </p:grpSpPr>
        <p:grpSp>
          <p:nvGrpSpPr>
            <p:cNvPr id="40" name="组合 39"/>
            <p:cNvGrpSpPr/>
            <p:nvPr/>
          </p:nvGrpSpPr>
          <p:grpSpPr>
            <a:xfrm>
              <a:off x="3095836" y="851325"/>
              <a:ext cx="2340260" cy="487533"/>
              <a:chOff x="2915816" y="923333"/>
              <a:chExt cx="2340260" cy="487533"/>
            </a:xfrm>
          </p:grpSpPr>
          <p:sp>
            <p:nvSpPr>
              <p:cNvPr id="48" name="圆角矩形 40"/>
              <p:cNvSpPr/>
              <p:nvPr/>
            </p:nvSpPr>
            <p:spPr>
              <a:xfrm>
                <a:off x="2915816" y="1050826"/>
                <a:ext cx="2340260" cy="360040"/>
              </a:xfrm>
              <a:prstGeom prst="roundRect">
                <a:avLst>
                  <a:gd name="adj" fmla="val 50000"/>
                </a:avLst>
              </a:prstGeom>
              <a:no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9" name="圆角矩形 41"/>
              <p:cNvSpPr/>
              <p:nvPr/>
            </p:nvSpPr>
            <p:spPr>
              <a:xfrm>
                <a:off x="2915816" y="923333"/>
                <a:ext cx="2340260" cy="432000"/>
              </a:xfrm>
              <a:prstGeom prst="roundRect">
                <a:avLst>
                  <a:gd name="adj" fmla="val 50000"/>
                </a:avLst>
              </a:prstGeom>
              <a:solidFill>
                <a:srgbClr val="C00000"/>
              </a:solidFill>
              <a:ln w="952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400" dirty="0">
                    <a:latin typeface="微软雅黑" panose="020B0503020204020204" pitchFamily="34" charset="-122"/>
                    <a:ea typeface="微软雅黑" panose="020B0503020204020204" pitchFamily="34" charset="-122"/>
                  </a:rPr>
                  <a:t>会议提出</a:t>
                </a:r>
                <a:endParaRPr lang="zh-CN" altLang="en-US" sz="2400" b="1" spc="400"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2591959" y="1013325"/>
              <a:ext cx="3348014" cy="108000"/>
              <a:chOff x="2393931" y="1085333"/>
              <a:chExt cx="3348014" cy="108000"/>
            </a:xfrm>
          </p:grpSpPr>
          <p:grpSp>
            <p:nvGrpSpPr>
              <p:cNvPr id="42" name="组合 41"/>
              <p:cNvGrpSpPr/>
              <p:nvPr/>
            </p:nvGrpSpPr>
            <p:grpSpPr>
              <a:xfrm>
                <a:off x="2393931" y="1085333"/>
                <a:ext cx="341853" cy="108000"/>
                <a:chOff x="2393931" y="1085333"/>
                <a:chExt cx="341853" cy="108000"/>
              </a:xfrm>
            </p:grpSpPr>
            <p:sp>
              <p:nvSpPr>
                <p:cNvPr id="46" name="椭圆 45"/>
                <p:cNvSpPr/>
                <p:nvPr/>
              </p:nvSpPr>
              <p:spPr>
                <a:xfrm>
                  <a:off x="2627784"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7" name="椭圆 46"/>
                <p:cNvSpPr/>
                <p:nvPr/>
              </p:nvSpPr>
              <p:spPr>
                <a:xfrm>
                  <a:off x="2393931"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400092" y="1085333"/>
                <a:ext cx="341853" cy="108000"/>
                <a:chOff x="1781863" y="1085333"/>
                <a:chExt cx="341853" cy="108000"/>
              </a:xfrm>
            </p:grpSpPr>
            <p:sp>
              <p:nvSpPr>
                <p:cNvPr id="44" name="椭圆 43"/>
                <p:cNvSpPr/>
                <p:nvPr/>
              </p:nvSpPr>
              <p:spPr>
                <a:xfrm>
                  <a:off x="2015716"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sp>
              <p:nvSpPr>
                <p:cNvPr id="45" name="椭圆 44"/>
                <p:cNvSpPr/>
                <p:nvPr/>
              </p:nvSpPr>
              <p:spPr>
                <a:xfrm>
                  <a:off x="1781863" y="1085333"/>
                  <a:ext cx="108000" cy="108000"/>
                </a:xfrm>
                <a:prstGeom prst="ellips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微软雅黑" panose="020B0503020204020204" pitchFamily="34" charset="-122"/>
                    <a:ea typeface="微软雅黑" panose="020B0503020204020204" pitchFamily="34" charset="-122"/>
                  </a:endParaRPr>
                </a:p>
              </p:txBody>
            </p:sp>
          </p:grpSp>
        </p:grpSp>
      </p:grpSp>
      <p:sp>
        <p:nvSpPr>
          <p:cNvPr id="50" name="矩形 49"/>
          <p:cNvSpPr/>
          <p:nvPr/>
        </p:nvSpPr>
        <p:spPr>
          <a:xfrm>
            <a:off x="3089275" y="2729865"/>
            <a:ext cx="8903970" cy="175577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1" name="矩形 50"/>
          <p:cNvSpPr/>
          <p:nvPr/>
        </p:nvSpPr>
        <p:spPr>
          <a:xfrm>
            <a:off x="3089275" y="2732405"/>
            <a:ext cx="8903970" cy="1753235"/>
          </a:xfrm>
          <a:prstGeom prst="rect">
            <a:avLst/>
          </a:prstGeom>
          <a:noFill/>
        </p:spPr>
        <p:txBody>
          <a:bodyPr wrap="square">
            <a:spAutoFit/>
          </a:bodyPr>
          <a:lstStyle/>
          <a:p>
            <a:pPr algn="just" fontAlgn="base">
              <a:lnSpc>
                <a:spcPct val="150000"/>
              </a:lnSpc>
              <a:spcBef>
                <a:spcPct val="0"/>
              </a:spcBef>
              <a:spcAft>
                <a:spcPct val="0"/>
              </a:spcAft>
              <a:defRPr/>
            </a:pPr>
            <a:r>
              <a:rPr lang="zh-CN" altLang="en-US" sz="24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坚定不移走中国特色社会主义法治道路，全面推进依法治国，坚持依法治国、依法执政、依法行政共同推进，坚持法治国家、法治政府、法治社会一体建设。</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2" name="矩形 51"/>
          <p:cNvSpPr/>
          <p:nvPr/>
        </p:nvSpPr>
        <p:spPr>
          <a:xfrm>
            <a:off x="3106420" y="4660900"/>
            <a:ext cx="8887460" cy="148336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53" name="矩形 52"/>
          <p:cNvSpPr/>
          <p:nvPr/>
        </p:nvSpPr>
        <p:spPr>
          <a:xfrm>
            <a:off x="3105785" y="4803140"/>
            <a:ext cx="8887460" cy="1198880"/>
          </a:xfrm>
          <a:prstGeom prst="rect">
            <a:avLst/>
          </a:prstGeom>
          <a:noFill/>
        </p:spPr>
        <p:txBody>
          <a:bodyPr wrap="square">
            <a:spAutoFit/>
          </a:bodyPr>
          <a:lstStyle/>
          <a:p>
            <a:pPr algn="just" fontAlgn="base">
              <a:lnSpc>
                <a:spcPct val="150000"/>
              </a:lnSpc>
              <a:spcBef>
                <a:spcPct val="0"/>
              </a:spcBef>
              <a:spcAft>
                <a:spcPct val="0"/>
              </a:spcAft>
              <a:defRPr/>
            </a:pPr>
            <a:r>
              <a:rPr lang="zh-CN" altLang="en-US" sz="24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健全保证宪法全面实施的体制机制，完善立法体制机制，健全社会公平正义法治保障制度，加强对法律实施的监督。</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8434" name="Picture 19" descr="j0300840"/>
          <p:cNvPicPr>
            <a:picLocks noChangeAspect="1"/>
          </p:cNvPicPr>
          <p:nvPr/>
        </p:nvPicPr>
        <p:blipFill>
          <a:blip r:embed="rId4"/>
          <a:stretch>
            <a:fillRect/>
          </a:stretch>
        </p:blipFill>
        <p:spPr>
          <a:xfrm>
            <a:off x="10179368" y="-317"/>
            <a:ext cx="1814512" cy="1528762"/>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500"/>
                                        <p:tgtEl>
                                          <p:spTgt spid="3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100" fill="hold"/>
                                        <p:tgtEl>
                                          <p:spTgt spid="34"/>
                                        </p:tgtEl>
                                        <p:attrNameLst>
                                          <p:attrName>ppt_w</p:attrName>
                                        </p:attrNameLst>
                                      </p:cBhvr>
                                      <p:tavLst>
                                        <p:tav tm="0">
                                          <p:val>
                                            <p:fltVal val="0"/>
                                          </p:val>
                                        </p:tav>
                                        <p:tav tm="100000">
                                          <p:val>
                                            <p:strVal val="#ppt_w"/>
                                          </p:val>
                                        </p:tav>
                                      </p:tavLst>
                                    </p:anim>
                                    <p:anim calcmode="lin" valueType="num">
                                      <p:cBhvr>
                                        <p:cTn id="22" dur="100" fill="hold"/>
                                        <p:tgtEl>
                                          <p:spTgt spid="34"/>
                                        </p:tgtEl>
                                        <p:attrNameLst>
                                          <p:attrName>ppt_h</p:attrName>
                                        </p:attrNameLst>
                                      </p:cBhvr>
                                      <p:tavLst>
                                        <p:tav tm="0">
                                          <p:val>
                                            <p:fltVal val="0"/>
                                          </p:val>
                                        </p:tav>
                                        <p:tav tm="100000">
                                          <p:val>
                                            <p:strVal val="#ppt_h"/>
                                          </p:val>
                                        </p:tav>
                                      </p:tavLst>
                                    </p:anim>
                                    <p:animEffect transition="in" filter="fade">
                                      <p:cBhvr>
                                        <p:cTn id="23" dur="100"/>
                                        <p:tgtEl>
                                          <p:spTgt spid="34"/>
                                        </p:tgtEl>
                                      </p:cBhvr>
                                    </p:animEffect>
                                  </p:childTnLst>
                                </p:cTn>
                              </p:par>
                              <p:par>
                                <p:cTn id="24" presetID="6" presetClass="emph" presetSubtype="0" fill="hold" nodeType="withEffect">
                                  <p:stCondLst>
                                    <p:cond delay="100"/>
                                  </p:stCondLst>
                                  <p:childTnLst>
                                    <p:animScale>
                                      <p:cBhvr>
                                        <p:cTn id="25" dur="100" fill="hold"/>
                                        <p:tgtEl>
                                          <p:spTgt spid="34"/>
                                        </p:tgtEl>
                                      </p:cBhvr>
                                      <p:by x="110000" y="110000"/>
                                    </p:animScale>
                                  </p:childTnLst>
                                </p:cTn>
                              </p:par>
                              <p:par>
                                <p:cTn id="26" presetID="6" presetClass="emph" presetSubtype="0" fill="hold" nodeType="withEffect">
                                  <p:stCondLst>
                                    <p:cond delay="200"/>
                                  </p:stCondLst>
                                  <p:childTnLst>
                                    <p:animScale>
                                      <p:cBhvr>
                                        <p:cTn id="27" dur="200" fill="hold"/>
                                        <p:tgtEl>
                                          <p:spTgt spid="34"/>
                                        </p:tgtEl>
                                      </p:cBhvr>
                                      <p:by x="90000" y="90000"/>
                                    </p:animScale>
                                  </p:childTnLst>
                                </p:cTn>
                              </p:par>
                              <p:par>
                                <p:cTn id="28" presetID="6" presetClass="emph" presetSubtype="0" fill="hold" nodeType="withEffect">
                                  <p:stCondLst>
                                    <p:cond delay="400"/>
                                  </p:stCondLst>
                                  <p:childTnLst>
                                    <p:animScale>
                                      <p:cBhvr>
                                        <p:cTn id="29" dur="100" fill="hold"/>
                                        <p:tgtEl>
                                          <p:spTgt spid="34"/>
                                        </p:tgtEl>
                                      </p:cBhvr>
                                      <p:by x="105000" y="105000"/>
                                    </p:animScale>
                                  </p:childTnLst>
                                </p:cTn>
                              </p:par>
                              <p:par>
                                <p:cTn id="30" presetID="6" presetClass="emph" presetSubtype="0" fill="hold" nodeType="withEffect">
                                  <p:stCondLst>
                                    <p:cond delay="500"/>
                                  </p:stCondLst>
                                  <p:childTnLst>
                                    <p:animScale>
                                      <p:cBhvr>
                                        <p:cTn id="31" dur="200" fill="hold"/>
                                        <p:tgtEl>
                                          <p:spTgt spid="34"/>
                                        </p:tgtEl>
                                      </p:cBhvr>
                                      <p:by x="95000" y="95000"/>
                                    </p:animScale>
                                  </p:childTnLst>
                                </p:cTn>
                              </p:par>
                            </p:childTnLst>
                          </p:cTn>
                        </p:par>
                        <p:par>
                          <p:cTn id="32" fill="hold">
                            <p:stCondLst>
                              <p:cond delay="2500"/>
                            </p:stCondLst>
                            <p:childTnLst>
                              <p:par>
                                <p:cTn id="33" presetID="21"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heel(1)">
                                      <p:cBhvr>
                                        <p:cTn id="35" dur="500"/>
                                        <p:tgtEl>
                                          <p:spTgt spid="50"/>
                                        </p:tgtEl>
                                      </p:cBhvr>
                                    </p:animEffect>
                                  </p:childTnLst>
                                </p:cTn>
                              </p:par>
                            </p:childTnLst>
                          </p:cTn>
                        </p:par>
                        <p:par>
                          <p:cTn id="36" fill="hold">
                            <p:stCondLst>
                              <p:cond delay="3000"/>
                            </p:stCondLst>
                            <p:childTnLst>
                              <p:par>
                                <p:cTn id="37" presetID="18" presetClass="entr" presetSubtype="12"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strips(downLeft)">
                                      <p:cBhvr>
                                        <p:cTn id="39" dur="500"/>
                                        <p:tgtEl>
                                          <p:spTgt spid="51"/>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heel(1)">
                                      <p:cBhvr>
                                        <p:cTn id="43" dur="500"/>
                                        <p:tgtEl>
                                          <p:spTgt spid="52"/>
                                        </p:tgtEl>
                                      </p:cBhvr>
                                    </p:animEffect>
                                  </p:childTnLst>
                                </p:cTn>
                              </p:par>
                            </p:childTnLst>
                          </p:cTn>
                        </p:par>
                        <p:par>
                          <p:cTn id="44" fill="hold">
                            <p:stCondLst>
                              <p:cond delay="4000"/>
                            </p:stCondLst>
                            <p:childTnLst>
                              <p:par>
                                <p:cTn id="45" presetID="18" presetClass="entr" presetSubtype="12"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strips(down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p:bldP spid="50" grpId="0" bldLvl="0" animBg="1"/>
      <p:bldP spid="51" grpId="0"/>
      <p:bldP spid="52" grpId="0" bldLvl="0" animBg="1"/>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36494" y="108980"/>
            <a:ext cx="6971054" cy="553772"/>
          </a:xfrm>
          <a:prstGeom prst="rect">
            <a:avLst/>
          </a:prstGeom>
          <a:noFill/>
        </p:spPr>
        <p:txBody>
          <a:bodyPr wrap="square" lIns="121698" tIns="60848" rIns="121698" bIns="60848" rtlCol="0">
            <a:spAutoFit/>
          </a:bodyPr>
          <a:lstStyle/>
          <a:p>
            <a:pPr defTabSz="1218565"/>
            <a:r>
              <a:rPr lang="zh-CN" altLang="en-US" sz="2800" b="1" dirty="0">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000218" y="1806109"/>
            <a:ext cx="1638770" cy="1638763"/>
            <a:chOff x="5613944" y="2348233"/>
            <a:chExt cx="920788" cy="920788"/>
          </a:xfrm>
        </p:grpSpPr>
        <p:sp>
          <p:nvSpPr>
            <p:cNvPr id="9" name="椭圆 8"/>
            <p:cNvSpPr/>
            <p:nvPr/>
          </p:nvSpPr>
          <p:spPr>
            <a:xfrm>
              <a:off x="5613944" y="2348233"/>
              <a:ext cx="920788" cy="920788"/>
            </a:xfrm>
            <a:prstGeom prst="ellipse">
              <a:avLst/>
            </a:prstGeom>
            <a:solidFill>
              <a:srgbClr val="C00000"/>
            </a:solidFill>
            <a:ln w="25400" cap="flat" cmpd="sng" algn="ctr">
              <a:noFill/>
              <a:prstDash val="solid"/>
            </a:ln>
            <a:effectLst>
              <a:innerShdw blurRad="63500" dist="50800" dir="13500000">
                <a:prstClr val="black">
                  <a:alpha val="50000"/>
                </a:prstClr>
              </a:innerShdw>
            </a:effectLst>
          </p:spPr>
          <p:txBody>
            <a:bodyPr rtlCol="0" anchor="ctr"/>
            <a:lstStyle/>
            <a:p>
              <a:pPr algn="ctr">
                <a:defRPr/>
              </a:pPr>
              <a:endParaRPr lang="zh-CN" altLang="en-US" sz="2665" b="1" kern="0">
                <a:gradFill>
                  <a:gsLst>
                    <a:gs pos="100000">
                      <a:schemeClr val="bg1"/>
                    </a:gs>
                    <a:gs pos="0">
                      <a:schemeClr val="bg1">
                        <a:lumMod val="95000"/>
                      </a:schemeClr>
                    </a:gs>
                  </a:gsLst>
                  <a:path path="circle">
                    <a:fillToRect l="100000" b="100000"/>
                  </a:path>
                </a:gra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TextBox 20"/>
            <p:cNvSpPr txBox="1"/>
            <p:nvPr/>
          </p:nvSpPr>
          <p:spPr>
            <a:xfrm>
              <a:off x="5739050" y="2571241"/>
              <a:ext cx="671417" cy="428673"/>
            </a:xfrm>
            <a:prstGeom prst="rect">
              <a:avLst/>
            </a:prstGeom>
            <a:noFill/>
          </p:spPr>
          <p:txBody>
            <a:bodyPr wrap="square" lIns="0" tIns="0" rIns="0" bIns="0" rtlCol="0">
              <a:spAutoFit/>
            </a:bodyPr>
            <a:lstStyle/>
            <a:p>
              <a:pPr lvl="0" algn="ctr">
                <a:defRPr/>
              </a:pPr>
              <a:r>
                <a:rPr lang="zh-CN" altLang="en-US" sz="2800" kern="0"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国家行政管理</a:t>
              </a:r>
              <a:endParaRPr lang="zh-CN" altLang="en-US" sz="2800" kern="0"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sp>
        <p:nvSpPr>
          <p:cNvPr id="11" name="右箭头 11"/>
          <p:cNvSpPr/>
          <p:nvPr/>
        </p:nvSpPr>
        <p:spPr>
          <a:xfrm>
            <a:off x="3035340" y="2650859"/>
            <a:ext cx="2197318" cy="10228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13" name="组合 12"/>
          <p:cNvGrpSpPr/>
          <p:nvPr/>
        </p:nvGrpSpPr>
        <p:grpSpPr>
          <a:xfrm>
            <a:off x="5605208" y="1937635"/>
            <a:ext cx="5423679" cy="1398126"/>
            <a:chOff x="1030563" y="3373001"/>
            <a:chExt cx="8208912" cy="1536926"/>
          </a:xfrm>
          <a:solidFill>
            <a:srgbClr val="C00000"/>
          </a:solidFill>
        </p:grpSpPr>
        <p:sp>
          <p:nvSpPr>
            <p:cNvPr id="14" name="PA-1022118"/>
            <p:cNvSpPr/>
            <p:nvPr>
              <p:custDataLst>
                <p:tags r:id="rId3"/>
              </p:custDataLst>
            </p:nvPr>
          </p:nvSpPr>
          <p:spPr>
            <a:xfrm>
              <a:off x="1030563" y="3373001"/>
              <a:ext cx="8208912" cy="1536926"/>
            </a:xfrm>
            <a:prstGeom prst="rect">
              <a:avLst/>
            </a:prstGeom>
            <a:grpFill/>
            <a:ln w="19050" cap="flat">
              <a:solidFill>
                <a:srgbClr val="C00000"/>
              </a:solidFill>
              <a:prstDash val="solid"/>
              <a:miter lim="800000"/>
            </a:ln>
            <a:effectLst/>
          </p:spPr>
          <p:txBody>
            <a:bodyPr vert="horz" wrap="square" lIns="121917" tIns="60958" rIns="121917" bIns="60958" numCol="1" anchor="ctr" anchorCtr="0" compatLnSpc="1"/>
            <a:lstStyle/>
            <a:p>
              <a:pPr defTabSz="914400"/>
              <a:endParaRPr lang="zh-CN" altLang="zh-CN" dirty="0">
                <a:solidFill>
                  <a:prstClr val="black">
                    <a:lumMod val="75000"/>
                    <a:lumOff val="25000"/>
                  </a:prstClr>
                </a:solidFill>
                <a:latin typeface="思源黑体 CN Light"/>
                <a:ea typeface="思源黑体 CN Light"/>
                <a:sym typeface="+mn-lt"/>
              </a:endParaRPr>
            </a:p>
          </p:txBody>
        </p:sp>
        <p:sp>
          <p:nvSpPr>
            <p:cNvPr id="15" name="矩形 14"/>
            <p:cNvSpPr/>
            <p:nvPr/>
          </p:nvSpPr>
          <p:spPr>
            <a:xfrm>
              <a:off x="1581041" y="3481812"/>
              <a:ext cx="6804748" cy="1285095"/>
            </a:xfrm>
            <a:prstGeom prst="rect">
              <a:avLst/>
            </a:prstGeom>
            <a:grpFill/>
          </p:spPr>
          <p:txBody>
            <a:bodyPr wrap="square">
              <a:spAutoFit/>
            </a:bodyPr>
            <a:lstStyle/>
            <a:p>
              <a:pPr algn="just" defTabSz="91440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mn-lt"/>
                </a:rPr>
                <a:t>按照党和国家决策部署推动经济社会发展、管理社会事务、服务人民群众的重大职责</a:t>
              </a:r>
              <a:endParaRPr lang="zh-CN" altLang="zh-CN" sz="2000" b="1" dirty="0">
                <a:solidFill>
                  <a:schemeClr val="bg1"/>
                </a:solidFill>
                <a:latin typeface="微软雅黑" panose="020B0503020204020204" pitchFamily="34" charset="-122"/>
                <a:ea typeface="微软雅黑" panose="020B0503020204020204" pitchFamily="34" charset="-122"/>
                <a:sym typeface="+mn-lt"/>
              </a:endParaRPr>
            </a:p>
          </p:txBody>
        </p:sp>
      </p:grpSp>
      <p:sp>
        <p:nvSpPr>
          <p:cNvPr id="16" name="矩形 15"/>
          <p:cNvSpPr/>
          <p:nvPr/>
        </p:nvSpPr>
        <p:spPr>
          <a:xfrm>
            <a:off x="3364672" y="2080400"/>
            <a:ext cx="1404156" cy="584775"/>
          </a:xfrm>
          <a:prstGeom prst="rect">
            <a:avLst/>
          </a:prstGeom>
          <a:noFill/>
        </p:spPr>
        <p:txBody>
          <a:bodyPr wrap="square" rtlCol="0">
            <a:spAutoFit/>
          </a:bodyPr>
          <a:lstStyle/>
          <a:p>
            <a:pPr algn="ctr"/>
            <a:r>
              <a:rPr lang="zh-CN" altLang="en-US" sz="3200"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rPr>
              <a:t>承担着</a:t>
            </a:r>
            <a:endParaRPr lang="zh-CN" altLang="en-US" sz="3200"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endParaRPr>
          </a:p>
        </p:txBody>
      </p:sp>
      <p:sp>
        <p:nvSpPr>
          <p:cNvPr id="17" name="PA-102243"/>
          <p:cNvSpPr>
            <a:spLocks noChangeArrowheads="1"/>
          </p:cNvSpPr>
          <p:nvPr>
            <p:custDataLst>
              <p:tags r:id="rId4"/>
            </p:custDataLst>
          </p:nvPr>
        </p:nvSpPr>
        <p:spPr bwMode="auto">
          <a:xfrm>
            <a:off x="1436370" y="3542030"/>
            <a:ext cx="9782810" cy="902335"/>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PA-102247"/>
          <p:cNvSpPr txBox="1"/>
          <p:nvPr>
            <p:custDataLst>
              <p:tags r:id="rId5"/>
            </p:custDataLst>
          </p:nvPr>
        </p:nvSpPr>
        <p:spPr>
          <a:xfrm>
            <a:off x="2031365" y="3613785"/>
            <a:ext cx="8997950"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必须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坚持一切行政机关为人民服务、对人民负责、受人民监督，创新行政方式，提高行政效能，建设人民满意的服务型政府。</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879318" y="3664402"/>
            <a:ext cx="1115900" cy="756684"/>
            <a:chOff x="4442208" y="1814072"/>
            <a:chExt cx="889763" cy="947638"/>
          </a:xfrm>
        </p:grpSpPr>
        <p:sp>
          <p:nvSpPr>
            <p:cNvPr id="20"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TextBox 19"/>
            <p:cNvSpPr txBox="1"/>
            <p:nvPr/>
          </p:nvSpPr>
          <p:spPr>
            <a:xfrm>
              <a:off x="4456450" y="2039178"/>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2" name="PA-102243"/>
          <p:cNvSpPr>
            <a:spLocks noChangeArrowheads="1"/>
          </p:cNvSpPr>
          <p:nvPr>
            <p:custDataLst>
              <p:tags r:id="rId6"/>
            </p:custDataLst>
          </p:nvPr>
        </p:nvSpPr>
        <p:spPr bwMode="auto">
          <a:xfrm>
            <a:off x="1436626" y="5090723"/>
            <a:ext cx="9654358" cy="756683"/>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PA-102247"/>
          <p:cNvSpPr txBox="1"/>
          <p:nvPr>
            <p:custDataLst>
              <p:tags r:id="rId7"/>
            </p:custDataLst>
          </p:nvPr>
        </p:nvSpPr>
        <p:spPr>
          <a:xfrm>
            <a:off x="2124075" y="5090160"/>
            <a:ext cx="8966835" cy="829945"/>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C00000"/>
                </a:solidFill>
                <a:latin typeface="微软雅黑" panose="020B0503020204020204" pitchFamily="34" charset="-122"/>
                <a:ea typeface="微软雅黑" panose="020B0503020204020204" pitchFamily="34" charset="-122"/>
              </a:rPr>
              <a:t>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完善国家行政体制，优化政府职责体系，优化政府组织结构，健全充分发挥中央和地方两个积极性体制机制。</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897124" y="5126917"/>
            <a:ext cx="1115900" cy="756684"/>
            <a:chOff x="4442208" y="1814072"/>
            <a:chExt cx="889763" cy="947638"/>
          </a:xfrm>
        </p:grpSpPr>
        <p:sp>
          <p:nvSpPr>
            <p:cNvPr id="25"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6" name="TextBox 19"/>
            <p:cNvSpPr txBox="1"/>
            <p:nvPr/>
          </p:nvSpPr>
          <p:spPr>
            <a:xfrm>
              <a:off x="4456450" y="2039178"/>
              <a:ext cx="861278" cy="578169"/>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1308735" y="904875"/>
            <a:ext cx="10464800" cy="829945"/>
          </a:xfrm>
          <a:prstGeom prst="rect">
            <a:avLst/>
          </a:prstGeom>
          <a:noFill/>
          <a:ln w="9525">
            <a:solidFill>
              <a:srgbClr val="FF0000"/>
            </a:solidFill>
          </a:ln>
        </p:spPr>
        <p:txBody>
          <a:bodyPr wrap="square">
            <a:spAutoFit/>
          </a:bodyPr>
          <a:p>
            <a:pPr indent="0"/>
            <a:r>
              <a:rPr lang="en-US" altLang="zh-CN" sz="2400" b="1" dirty="0">
                <a:solidFill>
                  <a:srgbClr val="C00000"/>
                </a:solidFill>
                <a:latin typeface="微软雅黑" panose="020B0503020204020204" pitchFamily="34" charset="-122"/>
                <a:ea typeface="微软雅黑" panose="020B0503020204020204" pitchFamily="34" charset="-122"/>
              </a:rPr>
              <a:t>4.</a:t>
            </a:r>
            <a:r>
              <a:rPr lang="zh-CN" altLang="en-US" sz="2400" b="1" dirty="0">
                <a:solidFill>
                  <a:srgbClr val="C00000"/>
                </a:solidFill>
                <a:latin typeface="微软雅黑" panose="020B0503020204020204" pitchFamily="34" charset="-122"/>
                <a:ea typeface="微软雅黑" panose="020B0503020204020204" pitchFamily="34" charset="-122"/>
              </a:rPr>
              <a:t>坚持和完善中国特色社会主义行政体制，构建职责明确、依法行政的政府治理体系。</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2000"/>
                            </p:stCondLst>
                            <p:childTnLst>
                              <p:par>
                                <p:cTn id="27" presetID="12" presetClass="entr" presetSubtype="2"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ppt_x</p:attrName>
                                        </p:attrNameLst>
                                      </p:cBhvr>
                                      <p:tavLst>
                                        <p:tav tm="0">
                                          <p:val>
                                            <p:strVal val="#ppt_x+#ppt_w*1.125000"/>
                                          </p:val>
                                        </p:tav>
                                        <p:tav tm="100000">
                                          <p:val>
                                            <p:strVal val="#ppt_x"/>
                                          </p:val>
                                        </p:tav>
                                      </p:tavLst>
                                    </p:anim>
                                    <p:animEffect transition="in" filter="wipe(left)">
                                      <p:cBhvr>
                                        <p:cTn id="30" dur="500"/>
                                        <p:tgtEl>
                                          <p:spTgt spid="1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3500"/>
                            </p:stCondLst>
                            <p:childTnLst>
                              <p:par>
                                <p:cTn id="40" presetID="1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ppt_x</p:attrName>
                                        </p:attrNameLst>
                                      </p:cBhvr>
                                      <p:tavLst>
                                        <p:tav tm="0">
                                          <p:val>
                                            <p:strVal val="#ppt_x+#ppt_w*1.125000"/>
                                          </p:val>
                                        </p:tav>
                                        <p:tav tm="100000">
                                          <p:val>
                                            <p:strVal val="#ppt_x"/>
                                          </p:val>
                                        </p:tav>
                                      </p:tavLst>
                                    </p:anim>
                                    <p:animEffect transition="in" filter="wipe(left)">
                                      <p:cBhvr>
                                        <p:cTn id="43" dur="500"/>
                                        <p:tgtEl>
                                          <p:spTgt spid="24"/>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bldLvl="0" animBg="1"/>
      <p:bldP spid="18" grpId="0"/>
      <p:bldP spid="22" grpId="0" bldLvl="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083310" y="1219200"/>
            <a:ext cx="10119995" cy="77279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846610" y="1429486"/>
            <a:ext cx="8790730"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5.</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坚持和完善社会主义基本经济制度，推动经济高质量发展</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0" y="2550160"/>
            <a:ext cx="3970655" cy="3601720"/>
            <a:chOff x="998754" y="4163708"/>
            <a:chExt cx="4765048" cy="3547185"/>
          </a:xfrm>
          <a:effectLst/>
        </p:grpSpPr>
        <p:grpSp>
          <p:nvGrpSpPr>
            <p:cNvPr id="11" name="组合 10"/>
            <p:cNvGrpSpPr/>
            <p:nvPr/>
          </p:nvGrpSpPr>
          <p:grpSpPr>
            <a:xfrm>
              <a:off x="999604" y="4163708"/>
              <a:ext cx="4764198" cy="3547185"/>
              <a:chOff x="1854183" y="4214983"/>
              <a:chExt cx="4764198" cy="3547185"/>
            </a:xfrm>
          </p:grpSpPr>
          <p:sp>
            <p:nvSpPr>
              <p:cNvPr id="14" name="圆角矩形 52"/>
              <p:cNvSpPr/>
              <p:nvPr/>
            </p:nvSpPr>
            <p:spPr>
              <a:xfrm>
                <a:off x="1854183" y="4214983"/>
                <a:ext cx="4378909" cy="3421708"/>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550" y="6902896"/>
                <a:ext cx="1914831" cy="859272"/>
              </a:xfrm>
              <a:prstGeom prst="rect">
                <a:avLst/>
              </a:prstGeom>
            </p:spPr>
          </p:pic>
        </p:grpSp>
        <p:sp>
          <p:nvSpPr>
            <p:cNvPr id="13" name="矩形 12"/>
            <p:cNvSpPr/>
            <p:nvPr/>
          </p:nvSpPr>
          <p:spPr>
            <a:xfrm>
              <a:off x="998754" y="4483810"/>
              <a:ext cx="4378908" cy="2817986"/>
            </a:xfrm>
            <a:prstGeom prst="rect">
              <a:avLst/>
            </a:prstGeom>
          </p:spPr>
          <p:txBody>
            <a:bodyPr wrap="square">
              <a:spAutoFit/>
            </a:bodyPr>
            <a:lstStyle/>
            <a:p>
              <a:pPr algn="l"/>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公有制为主体、多种所有制经济共同发展，按劳分配为主体、多种分配方式并存，社会主义市场经济体制等社会主义基本经济制度，既体现了社会主义制度优越性，又同我国社会主义初级阶段社会生产力发展水平相适应，是党和人民的伟大创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3783965" y="2153920"/>
            <a:ext cx="8238490" cy="161480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矩形 16"/>
          <p:cNvSpPr/>
          <p:nvPr/>
        </p:nvSpPr>
        <p:spPr>
          <a:xfrm>
            <a:off x="3895090" y="2153920"/>
            <a:ext cx="7875270" cy="1614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坚持社会主义基本经济制度，充分发挥市场在资源配置中的决定性作用，更好发挥政府作用，全面贯彻新发展理念，坚持以供给侧结构性改革为主线，加快建设现代化经济体系。</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矩形 17"/>
          <p:cNvSpPr/>
          <p:nvPr/>
        </p:nvSpPr>
        <p:spPr>
          <a:xfrm>
            <a:off x="3784600" y="3964940"/>
            <a:ext cx="8237220" cy="218694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9" name="矩形 18"/>
          <p:cNvSpPr/>
          <p:nvPr/>
        </p:nvSpPr>
        <p:spPr>
          <a:xfrm>
            <a:off x="3971290" y="4029075"/>
            <a:ext cx="8051165" cy="2122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毫不动摇巩固和发展公有制经济，毫不动摇鼓励、支持、引导非公有制经济发展，坚持按劳分配为主体、多种分配方式并存，加快完善社会主义市场经济体制，完善科技创新体制机制，建设更高水平开放型经济新体制。</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500"/>
                                        <p:tgtEl>
                                          <p:spTgt spid="18"/>
                                        </p:tgtEl>
                                      </p:cBhvr>
                                    </p:animEffect>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down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p:bldP spid="18" grpId="0" bldLvl="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61762" y="2498738"/>
            <a:ext cx="2491080" cy="2596773"/>
            <a:chOff x="1190768" y="4702532"/>
            <a:chExt cx="3333000" cy="2710199"/>
          </a:xfrm>
          <a:effectLst/>
        </p:grpSpPr>
        <p:grpSp>
          <p:nvGrpSpPr>
            <p:cNvPr id="9" name="组合 8"/>
            <p:cNvGrpSpPr/>
            <p:nvPr/>
          </p:nvGrpSpPr>
          <p:grpSpPr>
            <a:xfrm>
              <a:off x="1190768" y="4702532"/>
              <a:ext cx="3333000" cy="2710199"/>
              <a:chOff x="2045347" y="4753807"/>
              <a:chExt cx="3333000" cy="2710199"/>
            </a:xfrm>
          </p:grpSpPr>
          <p:sp>
            <p:nvSpPr>
              <p:cNvPr id="11" name="圆角矩形 52"/>
              <p:cNvSpPr/>
              <p:nvPr/>
            </p:nvSpPr>
            <p:spPr>
              <a:xfrm>
                <a:off x="2045347" y="4753807"/>
                <a:ext cx="3209971" cy="2710199"/>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10" name="矩形 9"/>
            <p:cNvSpPr/>
            <p:nvPr/>
          </p:nvSpPr>
          <p:spPr>
            <a:xfrm>
              <a:off x="1487597" y="5082943"/>
              <a:ext cx="2909926" cy="2022672"/>
            </a:xfrm>
            <a:prstGeom prst="rect">
              <a:avLst/>
            </a:prstGeom>
          </p:spPr>
          <p:txBody>
            <a:bodyPr wrap="square">
              <a:spAutoFit/>
            </a:bodyPr>
            <a:lstStyle/>
            <a:p>
              <a:pPr algn="l"/>
              <a:r>
                <a:rPr lang="zh-CN" altLang="en-US" sz="2000" b="1" dirty="0">
                  <a:solidFill>
                    <a:schemeClr val="bg1"/>
                  </a:solidFill>
                  <a:latin typeface="微软雅黑" panose="020B0503020204020204" pitchFamily="34" charset="-122"/>
                  <a:ea typeface="微软雅黑" panose="020B0503020204020204" pitchFamily="34" charset="-122"/>
                </a:rPr>
                <a:t>发展社会主义先进文化、广泛凝聚人民精神力量，是国家治理体系和治理能力现代化的深厚支撑。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3020695" y="2151380"/>
            <a:ext cx="9021445" cy="109664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5" name="矩形 14"/>
          <p:cNvSpPr/>
          <p:nvPr/>
        </p:nvSpPr>
        <p:spPr>
          <a:xfrm>
            <a:off x="3077845" y="2049145"/>
            <a:ext cx="8964930" cy="1198880"/>
          </a:xfrm>
          <a:prstGeom prst="rect">
            <a:avLst/>
          </a:prstGeom>
          <a:noFill/>
        </p:spPr>
        <p:txBody>
          <a:bodyPr wrap="square">
            <a:spAutoFit/>
          </a:bodyPr>
          <a:lstStyle/>
          <a:p>
            <a:pPr algn="just" fontAlgn="base">
              <a:lnSpc>
                <a:spcPct val="150000"/>
              </a:lnSpc>
              <a:spcBef>
                <a:spcPct val="0"/>
              </a:spcBef>
              <a:spcAft>
                <a:spcPct val="0"/>
              </a:spcAft>
              <a:defRPr/>
            </a:pPr>
            <a:r>
              <a:rPr lang="zh-CN" altLang="en-US" sz="24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坚定文化自信，牢牢把握社会主义先进文化前进方向，激发全民族文化创造活力，更好构筑中国精神、中国价值、中国力量。</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6" name="矩形 15"/>
          <p:cNvSpPr/>
          <p:nvPr/>
        </p:nvSpPr>
        <p:spPr>
          <a:xfrm>
            <a:off x="3020695" y="3415665"/>
            <a:ext cx="9020175" cy="297751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矩形 16"/>
          <p:cNvSpPr/>
          <p:nvPr/>
        </p:nvSpPr>
        <p:spPr>
          <a:xfrm>
            <a:off x="3020695" y="3415665"/>
            <a:ext cx="9018905" cy="2861310"/>
          </a:xfrm>
          <a:prstGeom prst="rect">
            <a:avLst/>
          </a:prstGeom>
          <a:noFill/>
        </p:spPr>
        <p:txBody>
          <a:bodyPr wrap="square">
            <a:spAutoFit/>
          </a:bodyPr>
          <a:lstStyle/>
          <a:p>
            <a:pPr algn="just" fontAlgn="base">
              <a:lnSpc>
                <a:spcPct val="150000"/>
              </a:lnSpc>
              <a:spcBef>
                <a:spcPct val="0"/>
              </a:spcBef>
              <a:spcAft>
                <a:spcPct val="0"/>
              </a:spcAft>
              <a:defRPr/>
            </a:pPr>
            <a:r>
              <a:rPr lang="zh-CN" altLang="en-US" sz="24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持马克思主义在意识形态领域指导地位的根本制度，坚持以社会主义核心价值观引领文化建设制度，健全人民文化权益保障制度，完善坚持正确导向的舆论引导工作机制，建立健全把社会效益放在首位、社会效益和经济效益相统一的文化创作生产体制机制。</a:t>
            </a:r>
            <a:endParaRPr lang="zh-CN" altLang="en-US" sz="24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3" name="矩形 32"/>
          <p:cNvSpPr/>
          <p:nvPr/>
        </p:nvSpPr>
        <p:spPr>
          <a:xfrm>
            <a:off x="1083310" y="1219200"/>
            <a:ext cx="10243820" cy="829945"/>
          </a:xfrm>
          <a:prstGeom prst="rect">
            <a:avLst/>
          </a:prstGeom>
          <a:ln>
            <a:solidFill>
              <a:srgbClr val="FF0000"/>
            </a:solidFill>
          </a:ln>
        </p:spPr>
        <p:txBody>
          <a:bodyPr wrap="square">
            <a:spAutoFit/>
          </a:bodyPr>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6.</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坚持和完善繁荣发展社会主义先进文化的制度，巩固全体人民团结奋斗的共同思想基础</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 fill="hold"/>
                                        <p:tgtEl>
                                          <p:spTgt spid="8"/>
                                        </p:tgtEl>
                                        <p:attrNameLst>
                                          <p:attrName>ppt_w</p:attrName>
                                        </p:attrNameLst>
                                      </p:cBhvr>
                                      <p:tavLst>
                                        <p:tav tm="0">
                                          <p:val>
                                            <p:fltVal val="0"/>
                                          </p:val>
                                        </p:tav>
                                        <p:tav tm="100000">
                                          <p:val>
                                            <p:strVal val="#ppt_w"/>
                                          </p:val>
                                        </p:tav>
                                      </p:tavLst>
                                    </p:anim>
                                    <p:anim calcmode="lin" valueType="num">
                                      <p:cBhvr>
                                        <p:cTn id="8" dur="100" fill="hold"/>
                                        <p:tgtEl>
                                          <p:spTgt spid="8"/>
                                        </p:tgtEl>
                                        <p:attrNameLst>
                                          <p:attrName>ppt_h</p:attrName>
                                        </p:attrNameLst>
                                      </p:cBhvr>
                                      <p:tavLst>
                                        <p:tav tm="0">
                                          <p:val>
                                            <p:fltVal val="0"/>
                                          </p:val>
                                        </p:tav>
                                        <p:tav tm="100000">
                                          <p:val>
                                            <p:strVal val="#ppt_h"/>
                                          </p:val>
                                        </p:tav>
                                      </p:tavLst>
                                    </p:anim>
                                    <p:animEffect transition="in" filter="fade">
                                      <p:cBhvr>
                                        <p:cTn id="9" dur="100"/>
                                        <p:tgtEl>
                                          <p:spTgt spid="8"/>
                                        </p:tgtEl>
                                      </p:cBhvr>
                                    </p:animEffect>
                                  </p:childTnLst>
                                </p:cTn>
                              </p:par>
                              <p:par>
                                <p:cTn id="10" presetID="6" presetClass="emph" presetSubtype="0" fill="hold" nodeType="withEffect">
                                  <p:stCondLst>
                                    <p:cond delay="100"/>
                                  </p:stCondLst>
                                  <p:childTnLst>
                                    <p:animScale>
                                      <p:cBhvr>
                                        <p:cTn id="11" dur="100" fill="hold"/>
                                        <p:tgtEl>
                                          <p:spTgt spid="8"/>
                                        </p:tgtEl>
                                      </p:cBhvr>
                                      <p:by x="110000" y="110000"/>
                                    </p:animScale>
                                  </p:childTnLst>
                                </p:cTn>
                              </p:par>
                              <p:par>
                                <p:cTn id="12" presetID="6" presetClass="emph" presetSubtype="0" fill="hold" nodeType="withEffect">
                                  <p:stCondLst>
                                    <p:cond delay="200"/>
                                  </p:stCondLst>
                                  <p:childTnLst>
                                    <p:animScale>
                                      <p:cBhvr>
                                        <p:cTn id="13" dur="200" fill="hold"/>
                                        <p:tgtEl>
                                          <p:spTgt spid="8"/>
                                        </p:tgtEl>
                                      </p:cBhvr>
                                      <p:by x="90000" y="90000"/>
                                    </p:animScale>
                                  </p:childTnLst>
                                </p:cTn>
                              </p:par>
                              <p:par>
                                <p:cTn id="14" presetID="6" presetClass="emph" presetSubtype="0" fill="hold" nodeType="withEffect">
                                  <p:stCondLst>
                                    <p:cond delay="400"/>
                                  </p:stCondLst>
                                  <p:childTnLst>
                                    <p:animScale>
                                      <p:cBhvr>
                                        <p:cTn id="15" dur="100" fill="hold"/>
                                        <p:tgtEl>
                                          <p:spTgt spid="8"/>
                                        </p:tgtEl>
                                      </p:cBhvr>
                                      <p:by x="105000" y="105000"/>
                                    </p:animScale>
                                  </p:childTnLst>
                                </p:cTn>
                              </p:par>
                              <p:par>
                                <p:cTn id="16" presetID="6" presetClass="emph" presetSubtype="0" fill="hold" nodeType="withEffect">
                                  <p:stCondLst>
                                    <p:cond delay="500"/>
                                  </p:stCondLst>
                                  <p:childTnLst>
                                    <p:animScale>
                                      <p:cBhvr>
                                        <p:cTn id="17" dur="200" fill="hold"/>
                                        <p:tgtEl>
                                          <p:spTgt spid="8"/>
                                        </p:tgtEl>
                                      </p:cBhvr>
                                      <p:by x="95000" y="95000"/>
                                    </p:animScale>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500"/>
                                        <p:tgtEl>
                                          <p:spTgt spid="14"/>
                                        </p:tgtEl>
                                      </p:cBhvr>
                                    </p:animEffect>
                                  </p:childTnLst>
                                </p:cTn>
                              </p:par>
                            </p:childTnLst>
                          </p:cTn>
                        </p:par>
                        <p:par>
                          <p:cTn id="22" fill="hold">
                            <p:stCondLst>
                              <p:cond delay="1000"/>
                            </p:stCondLst>
                            <p:childTnLst>
                              <p:par>
                                <p:cTn id="23" presetID="18"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P spid="3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634355"/>
            <a:ext cx="12192000" cy="1223010"/>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310005" y="1016000"/>
            <a:ext cx="10627995" cy="66421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310005" y="1219200"/>
            <a:ext cx="10483850"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7.</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坚持和完善统筹城乡的民生保障制度，满足人民日益增长的美好生活需要</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330835" y="2479675"/>
            <a:ext cx="2333625" cy="2565400"/>
            <a:chOff x="1190768" y="4702531"/>
            <a:chExt cx="3333000" cy="2710197"/>
          </a:xfrm>
          <a:effectLst/>
        </p:grpSpPr>
        <p:grpSp>
          <p:nvGrpSpPr>
            <p:cNvPr id="11" name="组合 10"/>
            <p:cNvGrpSpPr/>
            <p:nvPr/>
          </p:nvGrpSpPr>
          <p:grpSpPr>
            <a:xfrm>
              <a:off x="1190768" y="4702531"/>
              <a:ext cx="3333000" cy="2710197"/>
              <a:chOff x="2045347" y="4753806"/>
              <a:chExt cx="3333000" cy="2710197"/>
            </a:xfrm>
          </p:grpSpPr>
          <p:sp>
            <p:nvSpPr>
              <p:cNvPr id="14" name="圆角矩形 52"/>
              <p:cNvSpPr/>
              <p:nvPr/>
            </p:nvSpPr>
            <p:spPr>
              <a:xfrm>
                <a:off x="2045347" y="4753806"/>
                <a:ext cx="2977895" cy="2709930"/>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13" name="矩形 12"/>
            <p:cNvSpPr/>
            <p:nvPr/>
          </p:nvSpPr>
          <p:spPr>
            <a:xfrm>
              <a:off x="1484734" y="4982206"/>
              <a:ext cx="2473224" cy="2047406"/>
            </a:xfrm>
            <a:prstGeom prst="rect">
              <a:avLst/>
            </a:prstGeom>
          </p:spPr>
          <p:txBody>
            <a:bodyPr wrap="square">
              <a:spAutoFit/>
            </a:bodyPr>
            <a:lstStyle/>
            <a:p>
              <a:pPr algn="l"/>
              <a:r>
                <a:rPr lang="zh-CN" altLang="en-US" sz="2000" b="1" dirty="0">
                  <a:solidFill>
                    <a:schemeClr val="bg1"/>
                  </a:solidFill>
                  <a:latin typeface="微软雅黑" panose="020B0503020204020204" pitchFamily="34" charset="-122"/>
                  <a:ea typeface="微软雅黑" panose="020B0503020204020204" pitchFamily="34" charset="-122"/>
                </a:rPr>
                <a:t>增进人民福祉、促进人的全面发展是我们党立党为公、执政为民的本质要求。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6" name="PA_圆角矩形 12"/>
          <p:cNvSpPr>
            <a:spLocks noChangeAspect="1"/>
          </p:cNvSpPr>
          <p:nvPr>
            <p:custDataLst>
              <p:tags r:id="rId4"/>
            </p:custDataLst>
          </p:nvPr>
        </p:nvSpPr>
        <p:spPr>
          <a:xfrm>
            <a:off x="2827655" y="2158365"/>
            <a:ext cx="508000" cy="432435"/>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a:t>
            </a:r>
            <a:endParaRPr lang="zh-CN" altLang="en-US"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7" name="矩形 16"/>
          <p:cNvSpPr/>
          <p:nvPr/>
        </p:nvSpPr>
        <p:spPr>
          <a:xfrm>
            <a:off x="3456305" y="1866900"/>
            <a:ext cx="8481695" cy="1106805"/>
          </a:xfrm>
          <a:prstGeom prst="rect">
            <a:avLst/>
          </a:prstGeom>
          <a:noFill/>
          <a:ln>
            <a:solidFill>
              <a:srgbClr val="0070C0"/>
            </a:solidFill>
          </a:ln>
        </p:spPr>
        <p:txBody>
          <a:bodyPr wrap="square">
            <a:spAutoFit/>
          </a:bodyPr>
          <a:lstStyle/>
          <a:p>
            <a:pPr algn="just">
              <a:defRPr/>
            </a:pPr>
            <a:r>
              <a:rPr lang="zh-CN" altLang="en-US" sz="2200" b="1"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健全幼有所育、学有所教、劳有所得、病有所医、老有所养、住有所居、弱有所扶等方面国家基本公共服务制度体系，注重加强普惠性、基础性、兜底性民生建设，保障群众基本生活。</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PA_圆角矩形 12"/>
          <p:cNvSpPr>
            <a:spLocks noChangeAspect="1"/>
          </p:cNvSpPr>
          <p:nvPr>
            <p:custDataLst>
              <p:tags r:id="rId5"/>
            </p:custDataLst>
          </p:nvPr>
        </p:nvSpPr>
        <p:spPr>
          <a:xfrm>
            <a:off x="2827655" y="3545840"/>
            <a:ext cx="508000" cy="432435"/>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2</a:t>
            </a:r>
            <a:endParaRPr lang="zh-CN" altLang="en-US"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9" name="矩形 18"/>
          <p:cNvSpPr/>
          <p:nvPr/>
        </p:nvSpPr>
        <p:spPr>
          <a:xfrm>
            <a:off x="3456305" y="3378200"/>
            <a:ext cx="8481695" cy="768350"/>
          </a:xfrm>
          <a:prstGeom prst="rect">
            <a:avLst/>
          </a:prstGeom>
          <a:noFill/>
          <a:ln>
            <a:solidFill>
              <a:srgbClr val="0070C0"/>
            </a:solidFill>
          </a:ln>
        </p:spPr>
        <p:txBody>
          <a:bodyPr wrap="square">
            <a:spAutoFit/>
          </a:bodyPr>
          <a:lstStyle/>
          <a:p>
            <a:pPr algn="just"/>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创新公共服务提供方式,鼓励支持社会力量兴办公益事业,满足人民多层次多样化需求，使改革发展成果更多更公平惠及全体人民。</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0" name="PA_圆角矩形 12"/>
          <p:cNvSpPr>
            <a:spLocks noChangeAspect="1"/>
          </p:cNvSpPr>
          <p:nvPr>
            <p:custDataLst>
              <p:tags r:id="rId6"/>
            </p:custDataLst>
          </p:nvPr>
        </p:nvSpPr>
        <p:spPr>
          <a:xfrm flipV="1">
            <a:off x="2827655" y="5045075"/>
            <a:ext cx="508000" cy="508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3</a:t>
            </a:r>
            <a:endParaRPr lang="zh-CN" altLang="en-US" kern="0" dirty="0">
              <a:solidFill>
                <a:srgbClr val="FCFCFC"/>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1" name="矩形 20"/>
          <p:cNvSpPr/>
          <p:nvPr/>
        </p:nvSpPr>
        <p:spPr>
          <a:xfrm>
            <a:off x="3456305" y="4682490"/>
            <a:ext cx="8481695" cy="1106805"/>
          </a:xfrm>
          <a:prstGeom prst="rect">
            <a:avLst/>
          </a:prstGeom>
          <a:noFill/>
          <a:ln>
            <a:solidFill>
              <a:srgbClr val="0070C0"/>
            </a:solidFill>
          </a:ln>
        </p:spPr>
        <p:txBody>
          <a:bodyPr wrap="square">
            <a:spAutoFit/>
          </a:bodyPr>
          <a:lstStyle/>
          <a:p>
            <a:pPr algn="just"/>
            <a:r>
              <a:rPr lang="zh-CN" altLang="en-US" sz="2200" b="1"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健全有利于更充分更高质量就业的促进机制，构建服务全民终身学习的教育体系，完善覆盖全民的社会保障体系，强化提高人民健康水平的制度保障。</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par>
                                <p:cTn id="26" presetID="23" presetClass="entr" presetSubtype="52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ppt_x</p:attrName>
                                        </p:attrNameLst>
                                      </p:cBhvr>
                                      <p:tavLst>
                                        <p:tav tm="0">
                                          <p:val>
                                            <p:fltVal val="0.5"/>
                                          </p:val>
                                        </p:tav>
                                        <p:tav tm="100000">
                                          <p:val>
                                            <p:strVal val="#ppt_x"/>
                                          </p:val>
                                        </p:tav>
                                      </p:tavLst>
                                    </p:anim>
                                    <p:anim calcmode="lin" valueType="num">
                                      <p:cBhvr>
                                        <p:cTn id="31" dur="10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18" presetClass="entr" presetSubtype="1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trips(downLeft)">
                                      <p:cBhvr>
                                        <p:cTn id="35" dur="500"/>
                                        <p:tgtEl>
                                          <p:spTgt spid="17"/>
                                        </p:tgtEl>
                                      </p:cBhvr>
                                    </p:animEffect>
                                  </p:childTnLst>
                                </p:cTn>
                              </p:par>
                              <p:par>
                                <p:cTn id="36" presetID="23" presetClass="entr" presetSubtype="528"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ppt_x</p:attrName>
                                        </p:attrNameLst>
                                      </p:cBhvr>
                                      <p:tavLst>
                                        <p:tav tm="0">
                                          <p:val>
                                            <p:fltVal val="0.5"/>
                                          </p:val>
                                        </p:tav>
                                        <p:tav tm="100000">
                                          <p:val>
                                            <p:strVal val="#ppt_x"/>
                                          </p:val>
                                        </p:tav>
                                      </p:tavLst>
                                    </p:anim>
                                    <p:anim calcmode="lin" valueType="num">
                                      <p:cBhvr>
                                        <p:cTn id="41" dur="1000" fill="hold"/>
                                        <p:tgtEl>
                                          <p:spTgt spid="18"/>
                                        </p:tgtEl>
                                        <p:attrNameLst>
                                          <p:attrName>ppt_y</p:attrName>
                                        </p:attrNameLst>
                                      </p:cBhvr>
                                      <p:tavLst>
                                        <p:tav tm="0">
                                          <p:val>
                                            <p:fltVal val="0.5"/>
                                          </p:val>
                                        </p:tav>
                                        <p:tav tm="100000">
                                          <p:val>
                                            <p:strVal val="#ppt_y"/>
                                          </p:val>
                                        </p:tav>
                                      </p:tavLst>
                                    </p:anim>
                                  </p:childTnLst>
                                </p:cTn>
                              </p:par>
                            </p:childTnLst>
                          </p:cTn>
                        </p:par>
                        <p:par>
                          <p:cTn id="42" fill="hold">
                            <p:stCondLst>
                              <p:cond delay="2000"/>
                            </p:stCondLst>
                            <p:childTnLst>
                              <p:par>
                                <p:cTn id="43" presetID="18" presetClass="entr" presetSubtype="12"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downLeft)">
                                      <p:cBhvr>
                                        <p:cTn id="45" dur="500"/>
                                        <p:tgtEl>
                                          <p:spTgt spid="19"/>
                                        </p:tgtEl>
                                      </p:cBhvr>
                                    </p:animEffect>
                                  </p:childTnLst>
                                </p:cTn>
                              </p:par>
                              <p:par>
                                <p:cTn id="46" presetID="23" presetClass="entr" presetSubtype="52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ppt_x</p:attrName>
                                        </p:attrNameLst>
                                      </p:cBhvr>
                                      <p:tavLst>
                                        <p:tav tm="0">
                                          <p:val>
                                            <p:fltVal val="0.5"/>
                                          </p:val>
                                        </p:tav>
                                        <p:tav tm="100000">
                                          <p:val>
                                            <p:strVal val="#ppt_x"/>
                                          </p:val>
                                        </p:tav>
                                      </p:tavLst>
                                    </p:anim>
                                    <p:anim calcmode="lin" valueType="num">
                                      <p:cBhvr>
                                        <p:cTn id="51" dur="1000" fill="hold"/>
                                        <p:tgtEl>
                                          <p:spTgt spid="20"/>
                                        </p:tgtEl>
                                        <p:attrNameLst>
                                          <p:attrName>ppt_y</p:attrName>
                                        </p:attrNameLst>
                                      </p:cBhvr>
                                      <p:tavLst>
                                        <p:tav tm="0">
                                          <p:val>
                                            <p:fltVal val="0.5"/>
                                          </p:val>
                                        </p:tav>
                                        <p:tav tm="100000">
                                          <p:val>
                                            <p:strVal val="#ppt_y"/>
                                          </p:val>
                                        </p:tav>
                                      </p:tavLst>
                                    </p:anim>
                                  </p:childTnLst>
                                </p:cTn>
                              </p:par>
                            </p:childTnLst>
                          </p:cTn>
                        </p:par>
                        <p:par>
                          <p:cTn id="52" fill="hold">
                            <p:stCondLst>
                              <p:cond delay="2500"/>
                            </p:stCondLst>
                            <p:childTnLst>
                              <p:par>
                                <p:cTn id="53" presetID="18" presetClass="entr" presetSubtype="1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bldLvl="0" animBg="1"/>
      <p:bldP spid="18" grpId="0" bldLvl="0" animBg="1"/>
      <p:bldP spid="19" grpId="0" bldLvl="0" animBg="1"/>
      <p:bldP spid="20" grpId="0" bldLvl="0" animBg="1"/>
      <p:bldP spid="21"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083310" y="1219200"/>
            <a:ext cx="10721340" cy="46037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083310" y="1219200"/>
            <a:ext cx="10282555"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8.</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坚持和完善共建共治共享的社会治理制度，保持社会稳定、维护国家安全</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1083122" y="2733921"/>
            <a:ext cx="2491080" cy="2596773"/>
            <a:chOff x="1190768" y="4702532"/>
            <a:chExt cx="3333000" cy="2710199"/>
          </a:xfrm>
          <a:effectLst/>
        </p:grpSpPr>
        <p:grpSp>
          <p:nvGrpSpPr>
            <p:cNvPr id="11" name="组合 10"/>
            <p:cNvGrpSpPr/>
            <p:nvPr/>
          </p:nvGrpSpPr>
          <p:grpSpPr>
            <a:xfrm>
              <a:off x="1190768" y="4702532"/>
              <a:ext cx="3333000" cy="2710199"/>
              <a:chOff x="2045347" y="4753807"/>
              <a:chExt cx="3333000" cy="2710199"/>
            </a:xfrm>
          </p:grpSpPr>
          <p:sp>
            <p:nvSpPr>
              <p:cNvPr id="14" name="圆角矩形 52"/>
              <p:cNvSpPr/>
              <p:nvPr/>
            </p:nvSpPr>
            <p:spPr>
              <a:xfrm>
                <a:off x="2045347" y="4753807"/>
                <a:ext cx="3209971" cy="2710199"/>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13" name="矩形 12"/>
            <p:cNvSpPr/>
            <p:nvPr/>
          </p:nvSpPr>
          <p:spPr>
            <a:xfrm>
              <a:off x="1436823" y="5360355"/>
              <a:ext cx="2717860" cy="1606009"/>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社会治理</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是国家治理的</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重要方面</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3808095" y="2186305"/>
            <a:ext cx="8168640" cy="206819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矩形 16"/>
          <p:cNvSpPr/>
          <p:nvPr/>
        </p:nvSpPr>
        <p:spPr>
          <a:xfrm>
            <a:off x="3857625" y="2131695"/>
            <a:ext cx="8119110" cy="2122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加强和创新社会治理，完善党委领导、政府负责、民主协商、社会协同、公众参与、法治保障、科技支撑的社会治理体系，建设人人有责、人人尽责、人人享有的社会治理共同体，确保人民安居乐业、社会安定有序，建设更高水平的平安中国。</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矩形 17"/>
          <p:cNvSpPr/>
          <p:nvPr/>
        </p:nvSpPr>
        <p:spPr>
          <a:xfrm>
            <a:off x="3832860" y="4427855"/>
            <a:ext cx="8119110" cy="147701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9" name="矩形 18"/>
          <p:cNvSpPr/>
          <p:nvPr/>
        </p:nvSpPr>
        <p:spPr>
          <a:xfrm>
            <a:off x="3832860" y="4359275"/>
            <a:ext cx="7879080" cy="1614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完善正确处理新形势下人民内部矛盾有效机制，完善社会治安防控体系，健全公共安全体制机制，构建基层社会治理新格局，完善国家安全体系。</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500"/>
                                        <p:tgtEl>
                                          <p:spTgt spid="18"/>
                                        </p:tgtEl>
                                      </p:cBhvr>
                                    </p:animEffect>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down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p:bldP spid="18"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764871"/>
            <a:ext cx="2773079" cy="1628472"/>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cxnSp>
        <p:nvCxnSpPr>
          <p:cNvPr id="27" name="直接连接符 26"/>
          <p:cNvCxnSpPr/>
          <p:nvPr/>
        </p:nvCxnSpPr>
        <p:spPr>
          <a:xfrm flipH="1">
            <a:off x="3714115" y="1718310"/>
            <a:ext cx="31750" cy="349885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845970" y="1854235"/>
            <a:ext cx="1064956" cy="3077539"/>
          </a:xfrm>
          <a:prstGeom prst="rect">
            <a:avLst/>
          </a:prstGeom>
          <a:noFill/>
        </p:spPr>
        <p:txBody>
          <a:bodyPr wrap="square" lIns="121698" tIns="60848" rIns="121698" bIns="60848" rtlCol="0">
            <a:spAutoFit/>
          </a:bodyPr>
          <a:lstStyle/>
          <a:p>
            <a:pPr defTabSz="1218565"/>
            <a:r>
              <a:rPr lang="zh-CN" altLang="en-US" sz="9600" dirty="0">
                <a:ln w="12700">
                  <a:solidFill>
                    <a:schemeClr val="bg1"/>
                  </a:solidFill>
                </a:ln>
                <a:blipFill>
                  <a:blip r:embed="rId4"/>
                  <a:stretch>
                    <a:fillRect/>
                  </a:stretch>
                </a:blipFill>
                <a:latin typeface="汉仪尚巍手书W" panose="00020600040101010101" pitchFamily="18" charset="-122"/>
                <a:ea typeface="汉仪尚巍手书W" panose="00020600040101010101" pitchFamily="18" charset="-122"/>
              </a:rPr>
              <a:t>目   录</a:t>
            </a:r>
            <a:endParaRPr lang="zh-CN" altLang="en-US" sz="9600" dirty="0">
              <a:ln w="12700">
                <a:solidFill>
                  <a:schemeClr val="bg1"/>
                </a:solidFill>
              </a:ln>
              <a:blipFill>
                <a:blip r:embed="rId4"/>
                <a:stretch>
                  <a:fillRect/>
                </a:stretch>
              </a:blipFill>
              <a:latin typeface="汉仪尚巍手书W" panose="00020600040101010101" pitchFamily="18" charset="-122"/>
              <a:ea typeface="汉仪尚巍手书W" panose="00020600040101010101" pitchFamily="18" charset="-122"/>
            </a:endParaRPr>
          </a:p>
        </p:txBody>
      </p:sp>
      <p:grpSp>
        <p:nvGrpSpPr>
          <p:cNvPr id="29" name="组合 28"/>
          <p:cNvGrpSpPr/>
          <p:nvPr/>
        </p:nvGrpSpPr>
        <p:grpSpPr bwMode="auto">
          <a:xfrm>
            <a:off x="5381165" y="1591207"/>
            <a:ext cx="6136352" cy="626352"/>
            <a:chOff x="3395668" y="1416195"/>
            <a:chExt cx="7566605" cy="558761"/>
          </a:xfrm>
        </p:grpSpPr>
        <p:grpSp>
          <p:nvGrpSpPr>
            <p:cNvPr id="30" name="组合 32"/>
            <p:cNvGrpSpPr/>
            <p:nvPr/>
          </p:nvGrpSpPr>
          <p:grpSpPr bwMode="auto">
            <a:xfrm>
              <a:off x="3395668" y="1416195"/>
              <a:ext cx="667816" cy="558761"/>
              <a:chOff x="2647254" y="1086463"/>
              <a:chExt cx="500861" cy="419071"/>
            </a:xfrm>
          </p:grpSpPr>
          <p:grpSp>
            <p:nvGrpSpPr>
              <p:cNvPr id="34" name="组合 37"/>
              <p:cNvGrpSpPr/>
              <p:nvPr/>
            </p:nvGrpSpPr>
            <p:grpSpPr bwMode="auto">
              <a:xfrm>
                <a:off x="2647254" y="1086463"/>
                <a:ext cx="500861" cy="419071"/>
                <a:chOff x="2813325" y="1131630"/>
                <a:chExt cx="451903" cy="349226"/>
              </a:xfrm>
            </p:grpSpPr>
            <p:sp>
              <p:nvSpPr>
                <p:cNvPr id="36"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latin typeface="汉仪尚巍手书W" panose="00020600040101010101" pitchFamily="18" charset="-122"/>
                    <a:ea typeface="汉仪尚巍手书W" panose="00020600040101010101" pitchFamily="18" charset="-122"/>
                  </a:endParaRPr>
                </a:p>
              </p:txBody>
            </p:sp>
            <p:sp>
              <p:nvSpPr>
                <p:cNvPr id="37"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grpSp>
          <p:sp>
            <p:nvSpPr>
              <p:cNvPr id="35" name="标题层"/>
              <p:cNvSpPr txBox="1"/>
              <p:nvPr/>
            </p:nvSpPr>
            <p:spPr bwMode="auto">
              <a:xfrm>
                <a:off x="2657970" y="1145679"/>
                <a:ext cx="479811" cy="30888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rPr>
                  <a:t>01</a:t>
                </a:r>
                <a:endParaRPr lang="zh-CN" altLang="en-US"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nvGrpSpPr>
            <p:cNvPr id="31" name="组合 33"/>
            <p:cNvGrpSpPr/>
            <p:nvPr/>
          </p:nvGrpSpPr>
          <p:grpSpPr bwMode="auto">
            <a:xfrm>
              <a:off x="4387692" y="1476944"/>
              <a:ext cx="6574581" cy="421551"/>
              <a:chOff x="3391276" y="1132026"/>
              <a:chExt cx="4930934" cy="316164"/>
            </a:xfrm>
          </p:grpSpPr>
          <p:sp>
            <p:nvSpPr>
              <p:cNvPr id="32" name="椭圆 14"/>
              <p:cNvSpPr>
                <a:spLocks noChangeArrowheads="1"/>
              </p:cNvSpPr>
              <p:nvPr/>
            </p:nvSpPr>
            <p:spPr bwMode="auto">
              <a:xfrm>
                <a:off x="3401991" y="1132026"/>
                <a:ext cx="3122612" cy="285750"/>
              </a:xfrm>
              <a:custGeom>
                <a:avLst/>
                <a:gdLst>
                  <a:gd name="T0" fmla="*/ 59669 w 3024336"/>
                  <a:gd name="T1" fmla="*/ 0 h 288032"/>
                  <a:gd name="T2" fmla="*/ 3062943 w 3024336"/>
                  <a:gd name="T3" fmla="*/ 0 h 288032"/>
                  <a:gd name="T4" fmla="*/ 3122612 w 3024336"/>
                  <a:gd name="T5" fmla="*/ 57333 h 288032"/>
                  <a:gd name="T6" fmla="*/ 3122612 w 3024336"/>
                  <a:gd name="T7" fmla="*/ 140608 h 288032"/>
                  <a:gd name="T8" fmla="*/ 1561307 w 3024336"/>
                  <a:gd name="T9" fmla="*/ 285750 h 288032"/>
                  <a:gd name="T10" fmla="*/ 0 w 3024336"/>
                  <a:gd name="T11" fmla="*/ 140608 h 288032"/>
                  <a:gd name="T12" fmla="*/ 0 w 3024336"/>
                  <a:gd name="T13" fmla="*/ 57333 h 288032"/>
                  <a:gd name="T14" fmla="*/ 5966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1079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sp>
            <p:nvSpPr>
              <p:cNvPr id="33" name="标题层"/>
              <p:cNvSpPr txBox="1"/>
              <p:nvPr/>
            </p:nvSpPr>
            <p:spPr bwMode="auto">
              <a:xfrm>
                <a:off x="3391276" y="1139305"/>
                <a:ext cx="4930934" cy="308885"/>
              </a:xfrm>
              <a:prstGeom prst="rect">
                <a:avLst/>
              </a:prstGeom>
              <a:noFill/>
              <a:effectLst/>
            </p:spPr>
            <p:txBody>
              <a:bodyPr wrap="square">
                <a:spAutoFit/>
              </a:bodyPr>
              <a:lstStyle/>
              <a:p>
                <a:pPr defTabSz="1218565" fontAlgn="auto">
                  <a:defRPr/>
                </a:pPr>
                <a:r>
                  <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rPr>
                  <a:t>十九届四中全会会议的基本内容</a:t>
                </a:r>
                <a:endPar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grpSp>
        <p:nvGrpSpPr>
          <p:cNvPr id="38" name="组合 37"/>
          <p:cNvGrpSpPr/>
          <p:nvPr/>
        </p:nvGrpSpPr>
        <p:grpSpPr bwMode="auto">
          <a:xfrm>
            <a:off x="5359897" y="2350458"/>
            <a:ext cx="5186135" cy="627714"/>
            <a:chOff x="3369444" y="1416195"/>
            <a:chExt cx="6394913" cy="558761"/>
          </a:xfrm>
        </p:grpSpPr>
        <p:grpSp>
          <p:nvGrpSpPr>
            <p:cNvPr id="39" name="组合 16"/>
            <p:cNvGrpSpPr/>
            <p:nvPr/>
          </p:nvGrpSpPr>
          <p:grpSpPr bwMode="auto">
            <a:xfrm>
              <a:off x="3369444" y="1416195"/>
              <a:ext cx="742298" cy="558761"/>
              <a:chOff x="2627585" y="1086463"/>
              <a:chExt cx="556722" cy="419071"/>
            </a:xfrm>
          </p:grpSpPr>
          <p:grpSp>
            <p:nvGrpSpPr>
              <p:cNvPr id="43" name="组合 20"/>
              <p:cNvGrpSpPr/>
              <p:nvPr/>
            </p:nvGrpSpPr>
            <p:grpSpPr bwMode="auto">
              <a:xfrm>
                <a:off x="2647255" y="1086463"/>
                <a:ext cx="500861" cy="419071"/>
                <a:chOff x="2813326" y="1131630"/>
                <a:chExt cx="451903" cy="349226"/>
              </a:xfrm>
            </p:grpSpPr>
            <p:sp>
              <p:nvSpPr>
                <p:cNvPr id="45" name="圆角矩形 22"/>
                <p:cNvSpPr/>
                <p:nvPr/>
              </p:nvSpPr>
              <p:spPr bwMode="auto">
                <a:xfrm>
                  <a:off x="2813326" y="1146023"/>
                  <a:ext cx="452247" cy="309076"/>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latin typeface="汉仪尚巍手书W" panose="00020600040101010101" pitchFamily="18" charset="-122"/>
                    <a:ea typeface="汉仪尚巍手书W" panose="00020600040101010101" pitchFamily="18" charset="-122"/>
                  </a:endParaRPr>
                </a:p>
              </p:txBody>
            </p:sp>
            <p:sp>
              <p:nvSpPr>
                <p:cNvPr id="46"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grpSp>
          <p:sp>
            <p:nvSpPr>
              <p:cNvPr id="44" name="标题层"/>
              <p:cNvSpPr txBox="1"/>
              <p:nvPr/>
            </p:nvSpPr>
            <p:spPr bwMode="auto">
              <a:xfrm>
                <a:off x="2627585" y="1145405"/>
                <a:ext cx="556722" cy="308214"/>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defRPr/>
                </a:pPr>
                <a:r>
                  <a:rPr lang="en-US" altLang="zh-CN"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rPr>
                  <a:t>02</a:t>
                </a:r>
                <a:endParaRPr lang="zh-CN" altLang="en-US"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nvGrpSpPr>
            <p:cNvPr id="40" name="组合 17"/>
            <p:cNvGrpSpPr/>
            <p:nvPr/>
          </p:nvGrpSpPr>
          <p:grpSpPr bwMode="auto">
            <a:xfrm>
              <a:off x="4387691" y="1476942"/>
              <a:ext cx="5376666" cy="420505"/>
              <a:chOff x="3391275" y="1132026"/>
              <a:chExt cx="4032498" cy="315380"/>
            </a:xfrm>
          </p:grpSpPr>
          <p:sp>
            <p:nvSpPr>
              <p:cNvPr id="41" name="椭圆 14"/>
              <p:cNvSpPr>
                <a:spLocks noChangeArrowheads="1"/>
              </p:cNvSpPr>
              <p:nvPr/>
            </p:nvSpPr>
            <p:spPr bwMode="auto">
              <a:xfrm>
                <a:off x="3401991" y="1132026"/>
                <a:ext cx="3122612" cy="285750"/>
              </a:xfrm>
              <a:custGeom>
                <a:avLst/>
                <a:gdLst>
                  <a:gd name="T0" fmla="*/ 59669 w 3024336"/>
                  <a:gd name="T1" fmla="*/ 0 h 288032"/>
                  <a:gd name="T2" fmla="*/ 3062943 w 3024336"/>
                  <a:gd name="T3" fmla="*/ 0 h 288032"/>
                  <a:gd name="T4" fmla="*/ 3122612 w 3024336"/>
                  <a:gd name="T5" fmla="*/ 57333 h 288032"/>
                  <a:gd name="T6" fmla="*/ 3122612 w 3024336"/>
                  <a:gd name="T7" fmla="*/ 140608 h 288032"/>
                  <a:gd name="T8" fmla="*/ 1561307 w 3024336"/>
                  <a:gd name="T9" fmla="*/ 285750 h 288032"/>
                  <a:gd name="T10" fmla="*/ 0 w 3024336"/>
                  <a:gd name="T11" fmla="*/ 140608 h 288032"/>
                  <a:gd name="T12" fmla="*/ 0 w 3024336"/>
                  <a:gd name="T13" fmla="*/ 57333 h 288032"/>
                  <a:gd name="T14" fmla="*/ 5966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1079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sp>
            <p:nvSpPr>
              <p:cNvPr id="42" name="标题层"/>
              <p:cNvSpPr txBox="1"/>
              <p:nvPr/>
            </p:nvSpPr>
            <p:spPr bwMode="auto">
              <a:xfrm>
                <a:off x="3391275" y="1139191"/>
                <a:ext cx="4032498" cy="308215"/>
              </a:xfrm>
              <a:prstGeom prst="rect">
                <a:avLst/>
              </a:prstGeom>
              <a:noFill/>
              <a:effectLst/>
            </p:spPr>
            <p:txBody>
              <a:bodyPr wrap="square">
                <a:spAutoFit/>
              </a:bodyPr>
              <a:lstStyle/>
              <a:p>
                <a:pPr defTabSz="1218565" fontAlgn="auto">
                  <a:defRPr/>
                </a:pPr>
                <a:r>
                  <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rPr>
                  <a:t>十三方面“显著优势”</a:t>
                </a:r>
                <a:endPar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grpSp>
        <p:nvGrpSpPr>
          <p:cNvPr id="47" name="组合 46"/>
          <p:cNvGrpSpPr/>
          <p:nvPr/>
        </p:nvGrpSpPr>
        <p:grpSpPr bwMode="auto">
          <a:xfrm>
            <a:off x="5381165" y="3111071"/>
            <a:ext cx="5332015" cy="626352"/>
            <a:chOff x="3395668" y="1416195"/>
            <a:chExt cx="6574794" cy="558761"/>
          </a:xfrm>
        </p:grpSpPr>
        <p:grpSp>
          <p:nvGrpSpPr>
            <p:cNvPr id="48" name="组合 26"/>
            <p:cNvGrpSpPr/>
            <p:nvPr/>
          </p:nvGrpSpPr>
          <p:grpSpPr bwMode="auto">
            <a:xfrm>
              <a:off x="3395668" y="1416195"/>
              <a:ext cx="667816" cy="558761"/>
              <a:chOff x="2647254" y="1086463"/>
              <a:chExt cx="500861" cy="419071"/>
            </a:xfrm>
          </p:grpSpPr>
          <p:grpSp>
            <p:nvGrpSpPr>
              <p:cNvPr id="57" name="组合 42"/>
              <p:cNvGrpSpPr/>
              <p:nvPr/>
            </p:nvGrpSpPr>
            <p:grpSpPr bwMode="auto">
              <a:xfrm>
                <a:off x="2647254" y="1086463"/>
                <a:ext cx="500861" cy="419071"/>
                <a:chOff x="2813325" y="1131630"/>
                <a:chExt cx="451903" cy="349226"/>
              </a:xfrm>
            </p:grpSpPr>
            <p:sp>
              <p:nvSpPr>
                <p:cNvPr id="59" name="圆角矩形 44"/>
                <p:cNvSpPr/>
                <p:nvPr/>
              </p:nvSpPr>
              <p:spPr bwMode="auto">
                <a:xfrm>
                  <a:off x="2813325" y="1146055"/>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latin typeface="汉仪尚巍手书W" panose="00020600040101010101" pitchFamily="18" charset="-122"/>
                    <a:ea typeface="汉仪尚巍手书W" panose="00020600040101010101" pitchFamily="18" charset="-122"/>
                  </a:endParaRPr>
                </a:p>
              </p:txBody>
            </p:sp>
            <p:sp>
              <p:nvSpPr>
                <p:cNvPr id="60"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grpSp>
          <p:sp>
            <p:nvSpPr>
              <p:cNvPr id="58" name="标题层"/>
              <p:cNvSpPr txBox="1"/>
              <p:nvPr/>
            </p:nvSpPr>
            <p:spPr bwMode="auto">
              <a:xfrm>
                <a:off x="2657970" y="1145680"/>
                <a:ext cx="479811" cy="30888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rPr>
                  <a:t>03</a:t>
                </a:r>
                <a:endParaRPr lang="zh-CN" altLang="en-US"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nvGrpSpPr>
            <p:cNvPr id="49" name="组合 27"/>
            <p:cNvGrpSpPr/>
            <p:nvPr/>
          </p:nvGrpSpPr>
          <p:grpSpPr bwMode="auto">
            <a:xfrm>
              <a:off x="4401977" y="1476944"/>
              <a:ext cx="5568485" cy="421551"/>
              <a:chOff x="3401989" y="1132026"/>
              <a:chExt cx="4176362" cy="316164"/>
            </a:xfrm>
          </p:grpSpPr>
          <p:sp>
            <p:nvSpPr>
              <p:cNvPr id="50" name="椭圆 14"/>
              <p:cNvSpPr>
                <a:spLocks noChangeArrowheads="1"/>
              </p:cNvSpPr>
              <p:nvPr/>
            </p:nvSpPr>
            <p:spPr bwMode="auto">
              <a:xfrm>
                <a:off x="3401991" y="1132026"/>
                <a:ext cx="3122612" cy="285750"/>
              </a:xfrm>
              <a:custGeom>
                <a:avLst/>
                <a:gdLst>
                  <a:gd name="T0" fmla="*/ 59669 w 3024336"/>
                  <a:gd name="T1" fmla="*/ 0 h 288032"/>
                  <a:gd name="T2" fmla="*/ 3062943 w 3024336"/>
                  <a:gd name="T3" fmla="*/ 0 h 288032"/>
                  <a:gd name="T4" fmla="*/ 3122612 w 3024336"/>
                  <a:gd name="T5" fmla="*/ 57333 h 288032"/>
                  <a:gd name="T6" fmla="*/ 3122612 w 3024336"/>
                  <a:gd name="T7" fmla="*/ 140608 h 288032"/>
                  <a:gd name="T8" fmla="*/ 1561307 w 3024336"/>
                  <a:gd name="T9" fmla="*/ 285750 h 288032"/>
                  <a:gd name="T10" fmla="*/ 0 w 3024336"/>
                  <a:gd name="T11" fmla="*/ 140608 h 288032"/>
                  <a:gd name="T12" fmla="*/ 0 w 3024336"/>
                  <a:gd name="T13" fmla="*/ 57333 h 288032"/>
                  <a:gd name="T14" fmla="*/ 5966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1079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sp>
            <p:nvSpPr>
              <p:cNvPr id="51" name="标题层"/>
              <p:cNvSpPr txBox="1"/>
              <p:nvPr/>
            </p:nvSpPr>
            <p:spPr bwMode="auto">
              <a:xfrm>
                <a:off x="3401989" y="1139305"/>
                <a:ext cx="4176362" cy="308885"/>
              </a:xfrm>
              <a:prstGeom prst="rect">
                <a:avLst/>
              </a:prstGeom>
              <a:noFill/>
              <a:effectLst/>
            </p:spPr>
            <p:txBody>
              <a:bodyPr wrap="square">
                <a:spAutoFit/>
              </a:bodyPr>
              <a:lstStyle/>
              <a:p>
                <a:pPr defTabSz="1218565" fontAlgn="auto">
                  <a:defRPr/>
                </a:pPr>
                <a:r>
                  <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rPr>
                  <a:t>会议提出的总体目标</a:t>
                </a:r>
                <a:endPar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grpSp>
        <p:nvGrpSpPr>
          <p:cNvPr id="61" name="组合 60"/>
          <p:cNvGrpSpPr/>
          <p:nvPr/>
        </p:nvGrpSpPr>
        <p:grpSpPr bwMode="auto">
          <a:xfrm>
            <a:off x="5298000" y="3870322"/>
            <a:ext cx="5248031" cy="626352"/>
            <a:chOff x="3293120" y="1416195"/>
            <a:chExt cx="6471235" cy="558761"/>
          </a:xfrm>
        </p:grpSpPr>
        <p:grpSp>
          <p:nvGrpSpPr>
            <p:cNvPr id="62" name="组合 32"/>
            <p:cNvGrpSpPr/>
            <p:nvPr/>
          </p:nvGrpSpPr>
          <p:grpSpPr bwMode="auto">
            <a:xfrm>
              <a:off x="3293120" y="1416195"/>
              <a:ext cx="770366" cy="558761"/>
              <a:chOff x="2570342" y="1086463"/>
              <a:chExt cx="577773" cy="419071"/>
            </a:xfrm>
          </p:grpSpPr>
          <p:grpSp>
            <p:nvGrpSpPr>
              <p:cNvPr id="66" name="组合 37"/>
              <p:cNvGrpSpPr/>
              <p:nvPr/>
            </p:nvGrpSpPr>
            <p:grpSpPr bwMode="auto">
              <a:xfrm>
                <a:off x="2647254" y="1086463"/>
                <a:ext cx="500861" cy="419071"/>
                <a:chOff x="2813325" y="1131630"/>
                <a:chExt cx="451903" cy="349226"/>
              </a:xfrm>
            </p:grpSpPr>
            <p:sp>
              <p:nvSpPr>
                <p:cNvPr id="68" name="圆角矩形 39"/>
                <p:cNvSpPr/>
                <p:nvPr/>
              </p:nvSpPr>
              <p:spPr bwMode="auto">
                <a:xfrm>
                  <a:off x="2813325" y="1146054"/>
                  <a:ext cx="452247" cy="308989"/>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latin typeface="汉仪尚巍手书W" panose="00020600040101010101" pitchFamily="18" charset="-122"/>
                    <a:ea typeface="汉仪尚巍手书W" panose="00020600040101010101" pitchFamily="18" charset="-122"/>
                  </a:endParaRPr>
                </a:p>
              </p:txBody>
            </p:sp>
            <p:sp>
              <p:nvSpPr>
                <p:cNvPr id="69"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grpSp>
          <p:sp>
            <p:nvSpPr>
              <p:cNvPr id="67" name="标题层"/>
              <p:cNvSpPr txBox="1"/>
              <p:nvPr/>
            </p:nvSpPr>
            <p:spPr bwMode="auto">
              <a:xfrm>
                <a:off x="2570342" y="1146032"/>
                <a:ext cx="567438" cy="308884"/>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fontAlgn="auto">
                  <a:defRPr/>
                </a:pPr>
                <a:r>
                  <a:rPr lang="en-US" altLang="zh-CN"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rPr>
                  <a:t>04</a:t>
                </a:r>
                <a:endParaRPr lang="zh-CN" altLang="en-US"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nvGrpSpPr>
            <p:cNvPr id="63" name="组合 33"/>
            <p:cNvGrpSpPr/>
            <p:nvPr/>
          </p:nvGrpSpPr>
          <p:grpSpPr bwMode="auto">
            <a:xfrm>
              <a:off x="4387692" y="1476944"/>
              <a:ext cx="5376663" cy="421551"/>
              <a:chOff x="3391276" y="1132026"/>
              <a:chExt cx="4032496" cy="316164"/>
            </a:xfrm>
          </p:grpSpPr>
          <p:sp>
            <p:nvSpPr>
              <p:cNvPr id="64" name="椭圆 14"/>
              <p:cNvSpPr>
                <a:spLocks noChangeArrowheads="1"/>
              </p:cNvSpPr>
              <p:nvPr/>
            </p:nvSpPr>
            <p:spPr bwMode="auto">
              <a:xfrm>
                <a:off x="3401991" y="1132026"/>
                <a:ext cx="3122612" cy="285750"/>
              </a:xfrm>
              <a:custGeom>
                <a:avLst/>
                <a:gdLst>
                  <a:gd name="T0" fmla="*/ 59669 w 3024336"/>
                  <a:gd name="T1" fmla="*/ 0 h 288032"/>
                  <a:gd name="T2" fmla="*/ 3062943 w 3024336"/>
                  <a:gd name="T3" fmla="*/ 0 h 288032"/>
                  <a:gd name="T4" fmla="*/ 3122612 w 3024336"/>
                  <a:gd name="T5" fmla="*/ 57333 h 288032"/>
                  <a:gd name="T6" fmla="*/ 3122612 w 3024336"/>
                  <a:gd name="T7" fmla="*/ 140608 h 288032"/>
                  <a:gd name="T8" fmla="*/ 1561307 w 3024336"/>
                  <a:gd name="T9" fmla="*/ 285750 h 288032"/>
                  <a:gd name="T10" fmla="*/ 0 w 3024336"/>
                  <a:gd name="T11" fmla="*/ 140608 h 288032"/>
                  <a:gd name="T12" fmla="*/ 0 w 3024336"/>
                  <a:gd name="T13" fmla="*/ 57333 h 288032"/>
                  <a:gd name="T14" fmla="*/ 5966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1079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sp>
            <p:nvSpPr>
              <p:cNvPr id="65" name="标题层"/>
              <p:cNvSpPr txBox="1"/>
              <p:nvPr/>
            </p:nvSpPr>
            <p:spPr bwMode="auto">
              <a:xfrm>
                <a:off x="3391276" y="1139305"/>
                <a:ext cx="4032496" cy="308885"/>
              </a:xfrm>
              <a:prstGeom prst="rect">
                <a:avLst/>
              </a:prstGeom>
              <a:noFill/>
              <a:effectLst/>
            </p:spPr>
            <p:txBody>
              <a:bodyPr wrap="square">
                <a:spAutoFit/>
              </a:bodyPr>
              <a:lstStyle/>
              <a:p>
                <a:pPr defTabSz="1218565" fontAlgn="auto">
                  <a:defRPr/>
                </a:pPr>
                <a:r>
                  <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rPr>
                  <a:t>十三个“坚持和完善”</a:t>
                </a:r>
                <a:endPar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grpSp>
        <p:nvGrpSpPr>
          <p:cNvPr id="71" name="组合 70"/>
          <p:cNvGrpSpPr/>
          <p:nvPr/>
        </p:nvGrpSpPr>
        <p:grpSpPr bwMode="auto">
          <a:xfrm>
            <a:off x="5381165" y="4629574"/>
            <a:ext cx="5243525" cy="627714"/>
            <a:chOff x="3395669" y="1416195"/>
            <a:chExt cx="6465679" cy="558761"/>
          </a:xfrm>
        </p:grpSpPr>
        <p:grpSp>
          <p:nvGrpSpPr>
            <p:cNvPr id="72" name="组合 16"/>
            <p:cNvGrpSpPr/>
            <p:nvPr/>
          </p:nvGrpSpPr>
          <p:grpSpPr bwMode="auto">
            <a:xfrm>
              <a:off x="3395669" y="1416195"/>
              <a:ext cx="667816" cy="558761"/>
              <a:chOff x="2647255" y="1086463"/>
              <a:chExt cx="500861" cy="419071"/>
            </a:xfrm>
          </p:grpSpPr>
          <p:grpSp>
            <p:nvGrpSpPr>
              <p:cNvPr id="76" name="组合 20"/>
              <p:cNvGrpSpPr/>
              <p:nvPr/>
            </p:nvGrpSpPr>
            <p:grpSpPr bwMode="auto">
              <a:xfrm>
                <a:off x="2647255" y="1086463"/>
                <a:ext cx="500861" cy="419071"/>
                <a:chOff x="2813326" y="1131630"/>
                <a:chExt cx="451903" cy="349226"/>
              </a:xfrm>
            </p:grpSpPr>
            <p:sp>
              <p:nvSpPr>
                <p:cNvPr id="78" name="圆角矩形 22"/>
                <p:cNvSpPr/>
                <p:nvPr/>
              </p:nvSpPr>
              <p:spPr bwMode="auto">
                <a:xfrm>
                  <a:off x="2813326" y="1146023"/>
                  <a:ext cx="452247" cy="309076"/>
                </a:xfrm>
                <a:prstGeom prst="roundRect">
                  <a:avLst>
                    <a:gd name="adj" fmla="val 30079"/>
                  </a:avLst>
                </a:prstGeom>
                <a:solidFill>
                  <a:srgbClr val="E10314"/>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400" noProof="1">
                    <a:latin typeface="汉仪尚巍手书W" panose="00020600040101010101" pitchFamily="18" charset="-122"/>
                    <a:ea typeface="汉仪尚巍手书W" panose="00020600040101010101" pitchFamily="18" charset="-122"/>
                  </a:endParaRPr>
                </a:p>
              </p:txBody>
            </p:sp>
            <p:sp>
              <p:nvSpPr>
                <p:cNvPr id="79" name="圆角矩形 9"/>
                <p:cNvSpPr>
                  <a:spLocks noChangeArrowheads="1"/>
                </p:cNvSpPr>
                <p:nvPr/>
              </p:nvSpPr>
              <p:spPr bwMode="auto">
                <a:xfrm>
                  <a:off x="2843856" y="1131630"/>
                  <a:ext cx="342030" cy="349226"/>
                </a:xfrm>
                <a:custGeom>
                  <a:avLst/>
                  <a:gdLst>
                    <a:gd name="T0" fmla="*/ 108293 w 342030"/>
                    <a:gd name="T1" fmla="*/ 0 h 349226"/>
                    <a:gd name="T2" fmla="*/ 323743 w 342030"/>
                    <a:gd name="T3" fmla="*/ 0 h 349226"/>
                    <a:gd name="T4" fmla="*/ 342030 w 342030"/>
                    <a:gd name="T5" fmla="*/ 3692 h 349226"/>
                    <a:gd name="T6" fmla="*/ 62738 w 342030"/>
                    <a:gd name="T7" fmla="*/ 349226 h 349226"/>
                    <a:gd name="T8" fmla="*/ 0 w 342030"/>
                    <a:gd name="T9" fmla="*/ 251737 h 349226"/>
                    <a:gd name="T10" fmla="*/ 0 w 342030"/>
                    <a:gd name="T11" fmla="*/ 108293 h 349226"/>
                    <a:gd name="T12" fmla="*/ 108293 w 342030"/>
                    <a:gd name="T13" fmla="*/ 0 h 3492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30" h="349226">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rotWithShape="1">
                  <a:gsLst>
                    <a:gs pos="0">
                      <a:srgbClr val="FFFFFF">
                        <a:alpha val="51999"/>
                      </a:srgbClr>
                    </a:gs>
                    <a:gs pos="100000">
                      <a:srgbClr val="FFFFFF">
                        <a:alpha val="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grpSp>
          <p:sp>
            <p:nvSpPr>
              <p:cNvPr id="77" name="标题层"/>
              <p:cNvSpPr txBox="1"/>
              <p:nvPr/>
            </p:nvSpPr>
            <p:spPr bwMode="auto">
              <a:xfrm>
                <a:off x="2657971" y="1145551"/>
                <a:ext cx="479811" cy="308214"/>
              </a:xfrm>
              <a:prstGeom prst="rect">
                <a:avLst/>
              </a:prstGeom>
              <a:noFill/>
              <a:effectLst>
                <a:outerShdw blurRad="12700" dist="12700" dir="4380000" algn="tl" rotWithShape="0">
                  <a:prstClr val="black">
                    <a:alpha val="40000"/>
                  </a:prstClr>
                </a:outerShdw>
              </a:effectLst>
            </p:spPr>
            <p:txBody>
              <a:bodyPr>
                <a:spAutoFit/>
              </a:bodyPr>
              <a:lstStyle/>
              <a:p>
                <a:pPr algn="ctr" defTabSz="1218565" fontAlgn="auto">
                  <a:defRPr/>
                </a:pPr>
                <a:r>
                  <a:rPr lang="en-US" altLang="zh-CN"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rPr>
                  <a:t>05</a:t>
                </a:r>
                <a:endParaRPr lang="zh-CN" altLang="en-US" sz="2400" kern="0" noProof="1">
                  <a:solidFill>
                    <a:sysClr val="window" lastClr="FFFFFF"/>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nvGrpSpPr>
            <p:cNvPr id="73" name="组合 17"/>
            <p:cNvGrpSpPr/>
            <p:nvPr/>
          </p:nvGrpSpPr>
          <p:grpSpPr bwMode="auto">
            <a:xfrm>
              <a:off x="4387691" y="1476942"/>
              <a:ext cx="5473657" cy="419357"/>
              <a:chOff x="3391275" y="1132026"/>
              <a:chExt cx="4105241" cy="314519"/>
            </a:xfrm>
          </p:grpSpPr>
          <p:sp>
            <p:nvSpPr>
              <p:cNvPr id="74" name="椭圆 14"/>
              <p:cNvSpPr>
                <a:spLocks noChangeArrowheads="1"/>
              </p:cNvSpPr>
              <p:nvPr/>
            </p:nvSpPr>
            <p:spPr bwMode="auto">
              <a:xfrm>
                <a:off x="3401991" y="1132026"/>
                <a:ext cx="3122612" cy="285750"/>
              </a:xfrm>
              <a:custGeom>
                <a:avLst/>
                <a:gdLst>
                  <a:gd name="T0" fmla="*/ 59669 w 3024336"/>
                  <a:gd name="T1" fmla="*/ 0 h 288032"/>
                  <a:gd name="T2" fmla="*/ 3062943 w 3024336"/>
                  <a:gd name="T3" fmla="*/ 0 h 288032"/>
                  <a:gd name="T4" fmla="*/ 3122612 w 3024336"/>
                  <a:gd name="T5" fmla="*/ 57333 h 288032"/>
                  <a:gd name="T6" fmla="*/ 3122612 w 3024336"/>
                  <a:gd name="T7" fmla="*/ 140608 h 288032"/>
                  <a:gd name="T8" fmla="*/ 1561307 w 3024336"/>
                  <a:gd name="T9" fmla="*/ 285750 h 288032"/>
                  <a:gd name="T10" fmla="*/ 0 w 3024336"/>
                  <a:gd name="T11" fmla="*/ 140608 h 288032"/>
                  <a:gd name="T12" fmla="*/ 0 w 3024336"/>
                  <a:gd name="T13" fmla="*/ 57333 h 288032"/>
                  <a:gd name="T14" fmla="*/ 5966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10795">
                    <a:solidFill>
                      <a:srgbClr val="000000"/>
                    </a:solidFill>
                    <a:round/>
                  </a14:hiddenLine>
                </a:ext>
              </a:extLst>
            </p:spPr>
            <p:txBody>
              <a:bodyPr/>
              <a:lstStyle/>
              <a:p>
                <a:endParaRPr lang="zh-CN" altLang="en-US" sz="2400">
                  <a:latin typeface="汉仪尚巍手书W" panose="00020600040101010101" pitchFamily="18" charset="-122"/>
                  <a:ea typeface="汉仪尚巍手书W" panose="00020600040101010101" pitchFamily="18" charset="-122"/>
                </a:endParaRPr>
              </a:p>
            </p:txBody>
          </p:sp>
          <p:sp>
            <p:nvSpPr>
              <p:cNvPr id="75" name="标题层"/>
              <p:cNvSpPr txBox="1"/>
              <p:nvPr/>
            </p:nvSpPr>
            <p:spPr bwMode="auto">
              <a:xfrm>
                <a:off x="3391275" y="1139191"/>
                <a:ext cx="4105241" cy="307354"/>
              </a:xfrm>
              <a:prstGeom prst="rect">
                <a:avLst/>
              </a:prstGeom>
              <a:noFill/>
              <a:effectLst/>
            </p:spPr>
            <p:txBody>
              <a:bodyPr wrap="square">
                <a:spAutoFit/>
              </a:bodyPr>
              <a:lstStyle/>
              <a:p>
                <a:pPr defTabSz="1218565" fontAlgn="auto">
                  <a:defRPr/>
                </a:pPr>
                <a:r>
                  <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rPr>
                  <a:t>重大战略任务</a:t>
                </a:r>
                <a:endParaRPr lang="zh-CN" altLang="en-US" sz="2400" kern="0" noProof="1">
                  <a:solidFill>
                    <a:srgbClr val="C00000"/>
                  </a:solidFill>
                  <a:latin typeface="汉仪尚巍手书W" panose="00020600040101010101" pitchFamily="18" charset="-122"/>
                  <a:ea typeface="汉仪尚巍手书W" panose="00020600040101010101" pitchFamily="18" charset="-122"/>
                  <a:cs typeface="Arial" panose="020B0604020202020204" pitchFamily="34" charset="0"/>
                </a:endParaRPr>
              </a:p>
            </p:txBody>
          </p:sp>
        </p:grpSp>
      </p:grpSp>
      <p:pic>
        <p:nvPicPr>
          <p:cNvPr id="19458" name="Picture 5" descr="j0199661"/>
          <p:cNvPicPr>
            <a:picLocks noChangeAspect="1"/>
          </p:cNvPicPr>
          <p:nvPr/>
        </p:nvPicPr>
        <p:blipFill>
          <a:blip r:embed="rId5"/>
          <a:stretch>
            <a:fillRect/>
          </a:stretch>
        </p:blipFill>
        <p:spPr>
          <a:xfrm>
            <a:off x="10031413" y="4085908"/>
            <a:ext cx="2160587" cy="208915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083310" y="1219200"/>
            <a:ext cx="10119995" cy="61341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561495" y="1371850"/>
            <a:ext cx="8790730"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9.</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坚持和完善生态文明制度体系，促进人与自然和谐共生</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892622" y="2452262"/>
            <a:ext cx="2491080" cy="2596773"/>
            <a:chOff x="1190768" y="4702532"/>
            <a:chExt cx="3333000" cy="2710199"/>
          </a:xfrm>
          <a:effectLst/>
        </p:grpSpPr>
        <p:grpSp>
          <p:nvGrpSpPr>
            <p:cNvPr id="11" name="组合 10"/>
            <p:cNvGrpSpPr/>
            <p:nvPr/>
          </p:nvGrpSpPr>
          <p:grpSpPr>
            <a:xfrm>
              <a:off x="1190768" y="4702532"/>
              <a:ext cx="3333000" cy="2710199"/>
              <a:chOff x="2045347" y="4753807"/>
              <a:chExt cx="3333000" cy="2710199"/>
            </a:xfrm>
          </p:grpSpPr>
          <p:sp>
            <p:nvSpPr>
              <p:cNvPr id="14" name="圆角矩形 52"/>
              <p:cNvSpPr/>
              <p:nvPr/>
            </p:nvSpPr>
            <p:spPr>
              <a:xfrm>
                <a:off x="2045347" y="4753807"/>
                <a:ext cx="3209971" cy="2710199"/>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13" name="矩形 12"/>
            <p:cNvSpPr/>
            <p:nvPr/>
          </p:nvSpPr>
          <p:spPr>
            <a:xfrm>
              <a:off x="1445718" y="5114091"/>
              <a:ext cx="2813920" cy="1636959"/>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生态文明建设</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r>
                <a:rPr lang="zh-CN" altLang="en-US" sz="2400" b="1" dirty="0">
                  <a:solidFill>
                    <a:schemeClr val="bg1"/>
                  </a:solidFill>
                  <a:latin typeface="微软雅黑" panose="020B0503020204020204" pitchFamily="34" charset="-122"/>
                  <a:ea typeface="微软雅黑" panose="020B0503020204020204" pitchFamily="34" charset="-122"/>
                </a:rPr>
                <a:t>是关系中华民族永续发展的千年大计。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3574415" y="2117090"/>
            <a:ext cx="8105140" cy="210883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矩形 16"/>
          <p:cNvSpPr/>
          <p:nvPr/>
        </p:nvSpPr>
        <p:spPr>
          <a:xfrm>
            <a:off x="3575050" y="2117090"/>
            <a:ext cx="8105140" cy="2122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践行绿水青山就是金山银山的理念，坚持节约资源和保护环境的基本国策，坚持节约优先、保护优先、自然恢复为主的方针，坚定走生产发展、生活富裕、生态良好的文明发展道路，建设美丽中国。</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矩形 17"/>
          <p:cNvSpPr/>
          <p:nvPr/>
        </p:nvSpPr>
        <p:spPr>
          <a:xfrm>
            <a:off x="3575685" y="4582160"/>
            <a:ext cx="8103870" cy="126555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9" name="矩形 18"/>
          <p:cNvSpPr/>
          <p:nvPr/>
        </p:nvSpPr>
        <p:spPr>
          <a:xfrm>
            <a:off x="3685540" y="4707890"/>
            <a:ext cx="7744460" cy="1106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实行最严格的生态环境保护制度，全面建立资源高效利用制度，健全生态保护和修复制度，严明生态环境保护责任制度。</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500"/>
                                        <p:tgtEl>
                                          <p:spTgt spid="18"/>
                                        </p:tgtEl>
                                      </p:cBhvr>
                                    </p:animEffect>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down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p:bldP spid="18" grpId="0" bldLvl="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61894" y="10898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461770" y="728345"/>
            <a:ext cx="10580370" cy="89598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462405" y="794385"/>
            <a:ext cx="10454640" cy="82994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     10.</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坚持和完善党对人民军队的绝对领导制度，确保人民军队忠实履行新时代使命任务</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528955" y="2868295"/>
            <a:ext cx="2491105" cy="2611755"/>
            <a:chOff x="1190768" y="4702532"/>
            <a:chExt cx="3333000" cy="2710199"/>
          </a:xfrm>
          <a:effectLst/>
        </p:grpSpPr>
        <p:grpSp>
          <p:nvGrpSpPr>
            <p:cNvPr id="11" name="组合 10"/>
            <p:cNvGrpSpPr/>
            <p:nvPr/>
          </p:nvGrpSpPr>
          <p:grpSpPr>
            <a:xfrm>
              <a:off x="1190768" y="4702532"/>
              <a:ext cx="3333000" cy="2710199"/>
              <a:chOff x="2045347" y="4753807"/>
              <a:chExt cx="3333000" cy="2710199"/>
            </a:xfrm>
          </p:grpSpPr>
          <p:sp>
            <p:nvSpPr>
              <p:cNvPr id="14" name="圆角矩形 52"/>
              <p:cNvSpPr/>
              <p:nvPr/>
            </p:nvSpPr>
            <p:spPr>
              <a:xfrm>
                <a:off x="2045347" y="4753807"/>
                <a:ext cx="3209971" cy="2710199"/>
              </a:xfrm>
              <a:prstGeom prst="roundRect">
                <a:avLst/>
              </a:prstGeom>
              <a:solidFill>
                <a:srgbClr val="C00000"/>
              </a:solidFill>
              <a:ln w="25400" cap="flat" cmpd="sng" algn="ctr">
                <a:noFill/>
                <a:prstDash val="solid"/>
              </a:ln>
              <a:effectLst>
                <a:innerShdw blurRad="63500" dist="50800" dir="13500000">
                  <a:prstClr val="black">
                    <a:alpha val="50000"/>
                  </a:prstClr>
                </a:innerShdw>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endParaRPr lang="zh-CN" altLang="en-US" sz="3750" kern="0">
                  <a:solidFill>
                    <a:srgbClr val="FFF9EF"/>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516" y="6604731"/>
                <a:ext cx="1914831" cy="859272"/>
              </a:xfrm>
              <a:prstGeom prst="rect">
                <a:avLst/>
              </a:prstGeom>
            </p:spPr>
          </p:pic>
        </p:grpSp>
        <p:sp>
          <p:nvSpPr>
            <p:cNvPr id="13" name="矩形 12"/>
            <p:cNvSpPr/>
            <p:nvPr/>
          </p:nvSpPr>
          <p:spPr>
            <a:xfrm>
              <a:off x="1334417" y="5112103"/>
              <a:ext cx="2795228" cy="16914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党对人民军队的</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l"/>
              <a:r>
                <a:rPr lang="zh-CN" altLang="en-US" sz="2000" b="1" dirty="0">
                  <a:solidFill>
                    <a:schemeClr val="bg1"/>
                  </a:solidFill>
                  <a:latin typeface="微软雅黑" panose="020B0503020204020204" pitchFamily="34" charset="-122"/>
                  <a:ea typeface="微软雅黑" panose="020B0503020204020204" pitchFamily="34" charset="-122"/>
                </a:rPr>
                <a:t>绝对领导是人民军队的建军之本、强军之魂。</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3067685" y="1755140"/>
            <a:ext cx="9022715" cy="211455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7" name="矩形 16"/>
          <p:cNvSpPr/>
          <p:nvPr/>
        </p:nvSpPr>
        <p:spPr>
          <a:xfrm>
            <a:off x="3044190" y="1746885"/>
            <a:ext cx="9022080" cy="2122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必须</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牢固确立习近平强军思想在国防和军队建设中的指导地位，巩固和拓展深化国防和军队改革成果，构建中国特色社会主义军事政策制度体系，全面推进国防和军队现代化，确保实现党在新时代的强军目标，把人民军队全面建成世界一流军队，永葆人民军队的性质、宗旨、本色。</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8" name="矩形 17"/>
          <p:cNvSpPr/>
          <p:nvPr/>
        </p:nvSpPr>
        <p:spPr>
          <a:xfrm>
            <a:off x="3020060" y="4004945"/>
            <a:ext cx="9070340" cy="147510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9" name="矩形 18"/>
          <p:cNvSpPr/>
          <p:nvPr/>
        </p:nvSpPr>
        <p:spPr>
          <a:xfrm>
            <a:off x="3044190" y="4189095"/>
            <a:ext cx="9046845" cy="1106805"/>
          </a:xfrm>
          <a:prstGeom prst="rect">
            <a:avLst/>
          </a:prstGeom>
          <a:noFill/>
        </p:spPr>
        <p:txBody>
          <a:bodyPr wrap="square">
            <a:spAutoFit/>
          </a:bodyPr>
          <a:lstStyle/>
          <a:p>
            <a:pPr algn="just" fontAlgn="base">
              <a:lnSpc>
                <a:spcPct val="150000"/>
              </a:lnSpc>
              <a:spcBef>
                <a:spcPct val="0"/>
              </a:spcBef>
              <a:spcAft>
                <a:spcPct val="0"/>
              </a:spcAft>
              <a:defRPr/>
            </a:pPr>
            <a:r>
              <a:rPr lang="zh-CN" altLang="en-US" sz="22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要</a:t>
            </a:r>
            <a:r>
              <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坚持人民军队最高领导权和指挥权属于党中央，健全人民军队党的建设制度体系，把党对人民军队的绝对领导贯彻到军队建设各领域全过程。</a:t>
            </a:r>
            <a:endParaRPr lang="zh-CN" altLang="en-US" sz="2200"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 fill="hold"/>
                                        <p:tgtEl>
                                          <p:spTgt spid="10"/>
                                        </p:tgtEl>
                                        <p:attrNameLst>
                                          <p:attrName>ppt_w</p:attrName>
                                        </p:attrNameLst>
                                      </p:cBhvr>
                                      <p:tavLst>
                                        <p:tav tm="0">
                                          <p:val>
                                            <p:fltVal val="0"/>
                                          </p:val>
                                        </p:tav>
                                        <p:tav tm="100000">
                                          <p:val>
                                            <p:strVal val="#ppt_w"/>
                                          </p:val>
                                        </p:tav>
                                      </p:tavLst>
                                    </p:anim>
                                    <p:anim calcmode="lin" valueType="num">
                                      <p:cBhvr>
                                        <p:cTn id="16" dur="100" fill="hold"/>
                                        <p:tgtEl>
                                          <p:spTgt spid="10"/>
                                        </p:tgtEl>
                                        <p:attrNameLst>
                                          <p:attrName>ppt_h</p:attrName>
                                        </p:attrNameLst>
                                      </p:cBhvr>
                                      <p:tavLst>
                                        <p:tav tm="0">
                                          <p:val>
                                            <p:fltVal val="0"/>
                                          </p:val>
                                        </p:tav>
                                        <p:tav tm="100000">
                                          <p:val>
                                            <p:strVal val="#ppt_h"/>
                                          </p:val>
                                        </p:tav>
                                      </p:tavLst>
                                    </p:anim>
                                    <p:animEffect transition="in" filter="fade">
                                      <p:cBhvr>
                                        <p:cTn id="17" dur="100"/>
                                        <p:tgtEl>
                                          <p:spTgt spid="10"/>
                                        </p:tgtEl>
                                      </p:cBhvr>
                                    </p:animEffect>
                                  </p:childTnLst>
                                </p:cTn>
                              </p:par>
                              <p:par>
                                <p:cTn id="18" presetID="6" presetClass="emph" presetSubtype="0" fill="hold" nodeType="withEffect">
                                  <p:stCondLst>
                                    <p:cond delay="100"/>
                                  </p:stCondLst>
                                  <p:childTnLst>
                                    <p:animScale>
                                      <p:cBhvr>
                                        <p:cTn id="19" dur="100" fill="hold"/>
                                        <p:tgtEl>
                                          <p:spTgt spid="10"/>
                                        </p:tgtEl>
                                      </p:cBhvr>
                                      <p:by x="110000" y="110000"/>
                                    </p:animScale>
                                  </p:childTnLst>
                                </p:cTn>
                              </p:par>
                              <p:par>
                                <p:cTn id="20" presetID="6" presetClass="emph" presetSubtype="0" fill="hold" nodeType="withEffect">
                                  <p:stCondLst>
                                    <p:cond delay="200"/>
                                  </p:stCondLst>
                                  <p:childTnLst>
                                    <p:animScale>
                                      <p:cBhvr>
                                        <p:cTn id="21" dur="200" fill="hold"/>
                                        <p:tgtEl>
                                          <p:spTgt spid="10"/>
                                        </p:tgtEl>
                                      </p:cBhvr>
                                      <p:by x="90000" y="90000"/>
                                    </p:animScale>
                                  </p:childTnLst>
                                </p:cTn>
                              </p:par>
                              <p:par>
                                <p:cTn id="22" presetID="6" presetClass="emph" presetSubtype="0" fill="hold" nodeType="withEffect">
                                  <p:stCondLst>
                                    <p:cond delay="400"/>
                                  </p:stCondLst>
                                  <p:childTnLst>
                                    <p:animScale>
                                      <p:cBhvr>
                                        <p:cTn id="23" dur="100" fill="hold"/>
                                        <p:tgtEl>
                                          <p:spTgt spid="10"/>
                                        </p:tgtEl>
                                      </p:cBhvr>
                                      <p:by x="105000" y="105000"/>
                                    </p:animScale>
                                  </p:childTnLst>
                                </p:cTn>
                              </p:par>
                              <p:par>
                                <p:cTn id="24" presetID="6" presetClass="emph" presetSubtype="0" fill="hold" nodeType="withEffect">
                                  <p:stCondLst>
                                    <p:cond delay="500"/>
                                  </p:stCondLst>
                                  <p:childTnLst>
                                    <p:animScale>
                                      <p:cBhvr>
                                        <p:cTn id="25" dur="200" fill="hold"/>
                                        <p:tgtEl>
                                          <p:spTgt spid="10"/>
                                        </p:tgtEl>
                                      </p:cBhvr>
                                      <p:by x="95000" y="95000"/>
                                    </p:animScale>
                                  </p:childTnLst>
                                </p:cTn>
                              </p:par>
                            </p:childTnLst>
                          </p:cTn>
                        </p:par>
                        <p:par>
                          <p:cTn id="26" fill="hold">
                            <p:stCondLst>
                              <p:cond delay="1500"/>
                            </p:stCondLst>
                            <p:childTnLst>
                              <p:par>
                                <p:cTn id="27" presetID="21"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500"/>
                                        <p:tgtEl>
                                          <p:spTgt spid="16"/>
                                        </p:tgtEl>
                                      </p:cBhvr>
                                    </p:animEffect>
                                  </p:childTnLst>
                                </p:cTn>
                              </p:par>
                            </p:childTnLst>
                          </p:cTn>
                        </p:par>
                        <p:par>
                          <p:cTn id="30" fill="hold">
                            <p:stCondLst>
                              <p:cond delay="2000"/>
                            </p:stCondLst>
                            <p:childTnLst>
                              <p:par>
                                <p:cTn id="31" presetID="18" presetClass="entr" presetSubtype="12"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childTnLst>
                          </p:cTn>
                        </p:par>
                        <p:par>
                          <p:cTn id="34" fill="hold">
                            <p:stCondLst>
                              <p:cond delay="2500"/>
                            </p:stCondLst>
                            <p:childTnLst>
                              <p:par>
                                <p:cTn id="35" presetID="21"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500"/>
                                        <p:tgtEl>
                                          <p:spTgt spid="18"/>
                                        </p:tgtEl>
                                      </p:cBhvr>
                                    </p:animEffect>
                                  </p:childTnLst>
                                </p:cTn>
                              </p:par>
                            </p:childTnLst>
                          </p:cTn>
                        </p:par>
                        <p:par>
                          <p:cTn id="38" fill="hold">
                            <p:stCondLst>
                              <p:cond delay="3000"/>
                            </p:stCondLst>
                            <p:childTnLst>
                              <p:par>
                                <p:cTn id="39" presetID="18" presetClass="entr" presetSubtype="1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trips(down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p:bldP spid="18" grpId="0" bldLvl="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PA-102243"/>
          <p:cNvSpPr>
            <a:spLocks noChangeArrowheads="1"/>
          </p:cNvSpPr>
          <p:nvPr>
            <p:custDataLst>
              <p:tags r:id="rId3"/>
            </p:custDataLst>
          </p:nvPr>
        </p:nvSpPr>
        <p:spPr bwMode="auto">
          <a:xfrm>
            <a:off x="1604645" y="3719195"/>
            <a:ext cx="9912350" cy="110109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PA-102247"/>
          <p:cNvSpPr txBox="1"/>
          <p:nvPr>
            <p:custDataLst>
              <p:tags r:id="rId4"/>
            </p:custDataLst>
          </p:nvPr>
        </p:nvSpPr>
        <p:spPr>
          <a:xfrm>
            <a:off x="2138045" y="3805555"/>
            <a:ext cx="9088755" cy="1106805"/>
          </a:xfrm>
          <a:prstGeom prst="rect">
            <a:avLst/>
          </a:prstGeom>
          <a:noFill/>
        </p:spPr>
        <p:txBody>
          <a:bodyPr wrap="square" rtlCol="0">
            <a:spAutoFit/>
          </a:bodyPr>
          <a:lstStyle/>
          <a:p>
            <a:pPr fontAlgn="base">
              <a:spcBef>
                <a:spcPct val="0"/>
              </a:spcBef>
              <a:spcAft>
                <a:spcPct val="0"/>
              </a:spcAft>
              <a:buClr>
                <a:srgbClr val="C00000"/>
              </a:buClr>
              <a:defRPr/>
            </a:pPr>
            <a:r>
              <a:rPr lang="zh-CN" altLang="en-US" sz="2200" b="1" dirty="0">
                <a:solidFill>
                  <a:srgbClr val="C00000"/>
                </a:solidFill>
                <a:latin typeface="微软雅黑" panose="020B0503020204020204" pitchFamily="34" charset="-122"/>
                <a:ea typeface="微软雅黑" panose="020B0503020204020204" pitchFamily="34" charset="-122"/>
              </a:rPr>
              <a:t>必须</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严格依照宪法和基本法对香港特别行政区、澳门特别行政区实行管治，维护香港、澳门长期繁荣稳定。建立健全特别行政区维护国家安全的法律制度和执行机制。</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909132" y="3934766"/>
            <a:ext cx="1115900" cy="756684"/>
            <a:chOff x="4442208" y="1814072"/>
            <a:chExt cx="889763" cy="947638"/>
          </a:xfrm>
        </p:grpSpPr>
        <p:sp>
          <p:nvSpPr>
            <p:cNvPr id="11"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9"/>
            <p:cNvSpPr txBox="1"/>
            <p:nvPr/>
          </p:nvSpPr>
          <p:spPr>
            <a:xfrm>
              <a:off x="4456450" y="2039178"/>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PA-102243"/>
          <p:cNvSpPr>
            <a:spLocks noChangeArrowheads="1"/>
          </p:cNvSpPr>
          <p:nvPr>
            <p:custDataLst>
              <p:tags r:id="rId5"/>
            </p:custDataLst>
          </p:nvPr>
        </p:nvSpPr>
        <p:spPr bwMode="auto">
          <a:xfrm>
            <a:off x="1862455" y="5002530"/>
            <a:ext cx="9654540" cy="107061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PA-102247"/>
          <p:cNvSpPr txBox="1"/>
          <p:nvPr>
            <p:custDataLst>
              <p:tags r:id="rId6"/>
            </p:custDataLst>
          </p:nvPr>
        </p:nvSpPr>
        <p:spPr>
          <a:xfrm>
            <a:off x="2125980" y="5002530"/>
            <a:ext cx="9265920" cy="1106805"/>
          </a:xfrm>
          <a:prstGeom prst="rect">
            <a:avLst/>
          </a:prstGeom>
          <a:noFill/>
        </p:spPr>
        <p:txBody>
          <a:bodyPr wrap="square" rtlCol="0">
            <a:spAutoFit/>
          </a:bodyPr>
          <a:lstStyle/>
          <a:p>
            <a:pPr fontAlgn="base">
              <a:spcBef>
                <a:spcPct val="0"/>
              </a:spcBef>
              <a:spcAft>
                <a:spcPct val="0"/>
              </a:spcAft>
              <a:buClr>
                <a:srgbClr val="C00000"/>
              </a:buClr>
              <a:defRPr/>
            </a:pPr>
            <a:r>
              <a:rPr lang="zh-CN" altLang="en-US" sz="2200" b="1" dirty="0">
                <a:solidFill>
                  <a:srgbClr val="C00000"/>
                </a:solidFill>
                <a:latin typeface="微软雅黑" panose="020B0503020204020204" pitchFamily="34" charset="-122"/>
                <a:ea typeface="微软雅黑" panose="020B0503020204020204" pitchFamily="34" charset="-122"/>
              </a:rPr>
              <a:t>要</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全面准确贯彻“一国两制”、“港人治港”、“澳人治澳”、高度自治的方针，健全中央依照宪法和基本法对特别行政区行使全面管治权的制度，</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坚定推进祖国和平统一进程。</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926938" y="5159156"/>
            <a:ext cx="1115900" cy="756684"/>
            <a:chOff x="4442208" y="1814072"/>
            <a:chExt cx="889763" cy="947638"/>
          </a:xfrm>
        </p:grpSpPr>
        <p:sp>
          <p:nvSpPr>
            <p:cNvPr id="17"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9"/>
            <p:cNvSpPr txBox="1"/>
            <p:nvPr/>
          </p:nvSpPr>
          <p:spPr>
            <a:xfrm>
              <a:off x="4456450" y="2039178"/>
              <a:ext cx="861278" cy="578169"/>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279525" y="2004060"/>
            <a:ext cx="2914015" cy="1629410"/>
            <a:chOff x="1077252" y="2742843"/>
            <a:chExt cx="1858291" cy="1387673"/>
          </a:xfrm>
        </p:grpSpPr>
        <p:sp>
          <p:nvSpPr>
            <p:cNvPr id="20" name="任意多边形 86"/>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txBody>
            <a:bodyPr lIns="54426" tIns="27213" rIns="54426" bIns="27213"/>
            <a:ls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a:lstStyle>
            <a:p>
              <a:endParaRPr lang="zh-CN" altLang="en-US" sz="1425"/>
            </a:p>
          </p:txBody>
        </p:sp>
        <p:sp>
          <p:nvSpPr>
            <p:cNvPr id="21" name="椭圆 20"/>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54426" tIns="27213" rIns="54426" bIns="27213" anchor="ctr"/>
            <a:ls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endParaRPr lang="zh-CN" altLang="en-US" sz="1425" kern="0">
                <a:solidFill>
                  <a:prstClr val="white"/>
                </a:solidFill>
                <a:latin typeface="Calibri" panose="020F0502020204030204"/>
              </a:endParaRPr>
            </a:p>
          </p:txBody>
        </p:sp>
        <p:sp>
          <p:nvSpPr>
            <p:cNvPr id="22" name="文本框 19"/>
            <p:cNvSpPr txBox="1"/>
            <p:nvPr/>
          </p:nvSpPr>
          <p:spPr>
            <a:xfrm>
              <a:off x="1510572" y="3135039"/>
              <a:ext cx="552255" cy="674368"/>
            </a:xfrm>
            <a:prstGeom prst="rect">
              <a:avLst/>
            </a:prstGeom>
            <a:noFill/>
          </p:spPr>
          <p:txBody>
            <a:bodyPr wrap="square" lIns="54426" tIns="27213" rIns="54426" bIns="27213">
              <a:spAutoFit/>
            </a:bodyPr>
            <a:lstStyle>
              <a:defPPr>
                <a:defRPr lang="zh-CN"/>
              </a:defPPr>
              <a:lvl1pPr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82600" indent="-2540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67105" indent="-5270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50975" indent="-79375"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35480" indent="-106680" algn="l" defTabSz="967105"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a:lstStyle>
            <a:p>
              <a:pPr algn="ctr" fontAlgn="auto">
                <a:spcBef>
                  <a:spcPts val="0"/>
                </a:spcBef>
                <a:spcAft>
                  <a:spcPts val="0"/>
                </a:spcAft>
                <a:defRPr/>
              </a:pPr>
              <a:r>
                <a:rPr lang="zh-CN" altLang="en-US" sz="2400" b="1" dirty="0">
                  <a:solidFill>
                    <a:srgbClr val="C00000"/>
                  </a:solidFill>
                  <a:latin typeface="方正小标宋简体" panose="02010601030101010101" pitchFamily="2" charset="-122"/>
                  <a:ea typeface="方正小标宋简体" panose="02010601030101010101" pitchFamily="2" charset="-122"/>
                </a:rPr>
                <a:t>一国</a:t>
              </a:r>
              <a:endParaRPr lang="en-US" altLang="zh-CN" sz="2400" b="1" dirty="0">
                <a:solidFill>
                  <a:srgbClr val="C00000"/>
                </a:solidFill>
                <a:latin typeface="方正小标宋简体" panose="02010601030101010101" pitchFamily="2" charset="-122"/>
                <a:ea typeface="方正小标宋简体" panose="02010601030101010101" pitchFamily="2" charset="-122"/>
              </a:endParaRPr>
            </a:p>
            <a:p>
              <a:pPr algn="ctr" fontAlgn="auto">
                <a:spcBef>
                  <a:spcPts val="0"/>
                </a:spcBef>
                <a:spcAft>
                  <a:spcPts val="0"/>
                </a:spcAft>
                <a:defRPr/>
              </a:pPr>
              <a:r>
                <a:rPr lang="zh-CN" altLang="en-US" sz="2400" b="1" dirty="0">
                  <a:solidFill>
                    <a:srgbClr val="C00000"/>
                  </a:solidFill>
                  <a:latin typeface="方正小标宋简体" panose="02010601030101010101" pitchFamily="2" charset="-122"/>
                  <a:ea typeface="方正小标宋简体" panose="02010601030101010101" pitchFamily="2" charset="-122"/>
                </a:rPr>
                <a:t>两制</a:t>
              </a:r>
              <a:endParaRPr lang="zh-CN" altLang="en-US" sz="2400" b="1" dirty="0">
                <a:solidFill>
                  <a:srgbClr val="C00000"/>
                </a:solidFill>
                <a:latin typeface="方正小标宋简体" panose="02010601030101010101" pitchFamily="2" charset="-122"/>
                <a:ea typeface="方正小标宋简体" panose="02010601030101010101" pitchFamily="2" charset="-122"/>
              </a:endParaRPr>
            </a:p>
          </p:txBody>
        </p:sp>
      </p:grpSp>
      <p:grpSp>
        <p:nvGrpSpPr>
          <p:cNvPr id="23" name="组合 22"/>
          <p:cNvGrpSpPr/>
          <p:nvPr/>
        </p:nvGrpSpPr>
        <p:grpSpPr>
          <a:xfrm>
            <a:off x="4192766" y="2267852"/>
            <a:ext cx="7199551" cy="1165350"/>
            <a:chOff x="4319795" y="3705368"/>
            <a:chExt cx="7199551" cy="1165350"/>
          </a:xfrm>
        </p:grpSpPr>
        <p:grpSp>
          <p:nvGrpSpPr>
            <p:cNvPr id="24" name="组合 23"/>
            <p:cNvGrpSpPr/>
            <p:nvPr/>
          </p:nvGrpSpPr>
          <p:grpSpPr>
            <a:xfrm>
              <a:off x="4319795" y="3705368"/>
              <a:ext cx="7033836" cy="1056216"/>
              <a:chOff x="1030563" y="3373001"/>
              <a:chExt cx="8208912" cy="1536926"/>
            </a:xfrm>
            <a:solidFill>
              <a:srgbClr val="C00000"/>
            </a:solidFill>
          </p:grpSpPr>
          <p:sp>
            <p:nvSpPr>
              <p:cNvPr id="26" name="PA-1022118"/>
              <p:cNvSpPr/>
              <p:nvPr>
                <p:custDataLst>
                  <p:tags r:id="rId7"/>
                </p:custDataLst>
              </p:nvPr>
            </p:nvSpPr>
            <p:spPr>
              <a:xfrm>
                <a:off x="1030563" y="3373001"/>
                <a:ext cx="8208912" cy="1536926"/>
              </a:xfrm>
              <a:prstGeom prst="rect">
                <a:avLst/>
              </a:prstGeom>
              <a:grpFill/>
              <a:ln w="19050" cap="flat">
                <a:noFill/>
                <a:prstDash val="solid"/>
                <a:miter lim="800000"/>
              </a:ln>
              <a:effectLst>
                <a:innerShdw blurRad="63500" dist="50800" dir="13500000">
                  <a:prstClr val="black">
                    <a:alpha val="50000"/>
                  </a:prstClr>
                </a:innerShdw>
              </a:effectLst>
            </p:spPr>
            <p:txBody>
              <a:bodyPr vert="horz" wrap="square" lIns="121917" tIns="60958" rIns="121917" bIns="60958" numCol="1" anchor="ctr" anchorCtr="0" compatLnSpc="1"/>
              <a:lstStyle/>
              <a:p>
                <a:pPr defTabSz="914400"/>
                <a:endParaRPr lang="zh-CN" altLang="zh-CN" dirty="0">
                  <a:solidFill>
                    <a:prstClr val="black">
                      <a:lumMod val="75000"/>
                      <a:lumOff val="25000"/>
                    </a:prstClr>
                  </a:solidFill>
                  <a:latin typeface="思源黑体 CN Light"/>
                  <a:ea typeface="思源黑体 CN Light"/>
                  <a:sym typeface="+mn-lt"/>
                </a:endParaRPr>
              </a:p>
            </p:txBody>
          </p:sp>
          <p:sp>
            <p:nvSpPr>
              <p:cNvPr id="27" name="矩形 26"/>
              <p:cNvSpPr/>
              <p:nvPr/>
            </p:nvSpPr>
            <p:spPr>
              <a:xfrm>
                <a:off x="1581041" y="3481812"/>
                <a:ext cx="6804748" cy="879097"/>
              </a:xfrm>
              <a:prstGeom prst="rect">
                <a:avLst/>
              </a:prstGeom>
              <a:grpFill/>
            </p:spPr>
            <p:txBody>
              <a:bodyPr wrap="square">
                <a:spAutoFit/>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mn-lt"/>
                  </a:rPr>
                  <a:t>是党领导人民实现祖国和平统一的一项重要制度，是中国特色社会主义的一个伟大创举。</a:t>
                </a:r>
                <a:endParaRPr lang="zh-CN" altLang="zh-CN" sz="2000" b="1" dirty="0">
                  <a:solidFill>
                    <a:schemeClr val="bg1"/>
                  </a:solidFill>
                  <a:latin typeface="微软雅黑" panose="020B0503020204020204" pitchFamily="34" charset="-122"/>
                  <a:ea typeface="微软雅黑" panose="020B0503020204020204" pitchFamily="34" charset="-122"/>
                  <a:sym typeface="+mn-lt"/>
                </a:endParaRPr>
              </a:p>
            </p:txBody>
          </p:sp>
        </p:grpSp>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88204" y="4047408"/>
              <a:ext cx="1431142" cy="823310"/>
            </a:xfrm>
            <a:prstGeom prst="rect">
              <a:avLst/>
            </a:prstGeom>
          </p:spPr>
        </p:pic>
      </p:grpSp>
      <p:sp>
        <p:nvSpPr>
          <p:cNvPr id="2" name="矩形 1"/>
          <p:cNvSpPr/>
          <p:nvPr/>
        </p:nvSpPr>
        <p:spPr>
          <a:xfrm>
            <a:off x="1561495" y="1371850"/>
            <a:ext cx="8790730" cy="460375"/>
          </a:xfrm>
          <a:prstGeom prst="rect">
            <a:avLst/>
          </a:prstGeom>
          <a:ln>
            <a:solidFill>
              <a:srgbClr val="FF0000"/>
            </a:solidFill>
          </a:ln>
        </p:spPr>
        <p:txBody>
          <a:bodyPr wrap="square">
            <a:spAutoFit/>
          </a:bodyPr>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11.</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坚持和完善“一国两制”制度体系，推进祖国和平统一</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0-#ppt_w/2"/>
                                          </p:val>
                                        </p:tav>
                                        <p:tav tm="100000">
                                          <p:val>
                                            <p:strVal val="#ppt_x"/>
                                          </p:val>
                                        </p:tav>
                                      </p:tavLst>
                                    </p:anim>
                                    <p:anim calcmode="lin" valueType="num">
                                      <p:cBhvr additive="base">
                                        <p:cTn id="12" dur="1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3000"/>
                            </p:stCondLst>
                            <p:childTnLst>
                              <p:par>
                                <p:cTn id="27" presetID="1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left)">
                                      <p:cBhvr>
                                        <p:cTn id="30" dur="500"/>
                                        <p:tgtEl>
                                          <p:spTgt spid="16"/>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bldLvl="0" animBg="1"/>
      <p:bldP spid="15" grpId="0"/>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PA-102243"/>
          <p:cNvSpPr>
            <a:spLocks noChangeArrowheads="1"/>
          </p:cNvSpPr>
          <p:nvPr>
            <p:custDataLst>
              <p:tags r:id="rId3"/>
            </p:custDataLst>
          </p:nvPr>
        </p:nvSpPr>
        <p:spPr bwMode="auto">
          <a:xfrm>
            <a:off x="2003425" y="2851150"/>
            <a:ext cx="9654540" cy="131064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PA-102247"/>
          <p:cNvSpPr txBox="1"/>
          <p:nvPr>
            <p:custDataLst>
              <p:tags r:id="rId4"/>
            </p:custDataLst>
          </p:nvPr>
        </p:nvSpPr>
        <p:spPr>
          <a:xfrm>
            <a:off x="2479675" y="2952750"/>
            <a:ext cx="9018905" cy="1106805"/>
          </a:xfrm>
          <a:prstGeom prst="rect">
            <a:avLst/>
          </a:prstGeom>
          <a:noFill/>
        </p:spPr>
        <p:txBody>
          <a:bodyPr wrap="square" rtlCol="0">
            <a:spAutoFit/>
          </a:bodyPr>
          <a:lstStyle/>
          <a:p>
            <a:pPr fontAlgn="base">
              <a:spcBef>
                <a:spcPct val="0"/>
              </a:spcBef>
              <a:spcAft>
                <a:spcPct val="0"/>
              </a:spcAft>
              <a:buClr>
                <a:srgbClr val="C00000"/>
              </a:buClr>
              <a:defRPr/>
            </a:pPr>
            <a:r>
              <a:rPr lang="zh-CN" altLang="en-US" sz="2200" b="1" dirty="0">
                <a:solidFill>
                  <a:srgbClr val="C00000"/>
                </a:solidFill>
                <a:latin typeface="微软雅黑" panose="020B0503020204020204" pitchFamily="34" charset="-122"/>
                <a:ea typeface="微软雅黑" panose="020B0503020204020204" pitchFamily="34" charset="-122"/>
              </a:rPr>
              <a:t>必须</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统筹国内国际两个大局，高举和平、发展、合作、共赢旗帜，坚定不移维护国家主权、安全、发展利益，坚定不移维护世界和平、促进共同发展。</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083595" y="2872848"/>
            <a:ext cx="1115900" cy="1113132"/>
            <a:chOff x="4442208" y="1814072"/>
            <a:chExt cx="889763" cy="947638"/>
          </a:xfrm>
        </p:grpSpPr>
        <p:sp>
          <p:nvSpPr>
            <p:cNvPr id="11"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TextBox 19"/>
            <p:cNvSpPr txBox="1"/>
            <p:nvPr/>
          </p:nvSpPr>
          <p:spPr>
            <a:xfrm>
              <a:off x="4456450" y="2122624"/>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4" name="PA-102243"/>
          <p:cNvSpPr>
            <a:spLocks noChangeArrowheads="1"/>
          </p:cNvSpPr>
          <p:nvPr>
            <p:custDataLst>
              <p:tags r:id="rId5"/>
            </p:custDataLst>
          </p:nvPr>
        </p:nvSpPr>
        <p:spPr bwMode="auto">
          <a:xfrm>
            <a:off x="2003425" y="4721225"/>
            <a:ext cx="9654540" cy="123952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PA-102247"/>
          <p:cNvSpPr txBox="1"/>
          <p:nvPr>
            <p:custDataLst>
              <p:tags r:id="rId6"/>
            </p:custDataLst>
          </p:nvPr>
        </p:nvSpPr>
        <p:spPr>
          <a:xfrm>
            <a:off x="2319655" y="4919345"/>
            <a:ext cx="9338310" cy="768350"/>
          </a:xfrm>
          <a:prstGeom prst="rect">
            <a:avLst/>
          </a:prstGeom>
          <a:noFill/>
        </p:spPr>
        <p:txBody>
          <a:bodyPr wrap="square" rtlCol="0">
            <a:spAutoFit/>
          </a:bodyPr>
          <a:lstStyle/>
          <a:p>
            <a:pPr fontAlgn="base">
              <a:spcBef>
                <a:spcPct val="0"/>
              </a:spcBef>
              <a:spcAft>
                <a:spcPct val="0"/>
              </a:spcAft>
              <a:buClr>
                <a:srgbClr val="C00000"/>
              </a:buClr>
              <a:defRPr/>
            </a:pPr>
            <a:r>
              <a:rPr lang="zh-CN" altLang="en-US" sz="2200" b="1" dirty="0">
                <a:solidFill>
                  <a:srgbClr val="C00000"/>
                </a:solidFill>
                <a:latin typeface="微软雅黑" panose="020B0503020204020204" pitchFamily="34" charset="-122"/>
                <a:ea typeface="微软雅黑" panose="020B0503020204020204" pitchFamily="34" charset="-122"/>
              </a:rPr>
              <a:t>要</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健全党对外事工作领导体制机制，完善全方位外交布局，推进合作共赢的开放体系建设，积极参与全球治理体系改革和建设。</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204245" y="4721151"/>
            <a:ext cx="1115900" cy="1113132"/>
            <a:chOff x="4442208" y="1814072"/>
            <a:chExt cx="889763" cy="947638"/>
          </a:xfrm>
        </p:grpSpPr>
        <p:sp>
          <p:nvSpPr>
            <p:cNvPr id="17" name="圆角矩形 52"/>
            <p:cNvSpPr/>
            <p:nvPr/>
          </p:nvSpPr>
          <p:spPr bwMode="auto">
            <a:xfrm>
              <a:off x="4442208" y="1814072"/>
              <a:ext cx="889763" cy="94763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w="9525" cap="flat" cmpd="sng" algn="ctr">
              <a:solidFill>
                <a:srgbClr val="C00000"/>
              </a:solidFill>
              <a:prstDash val="solid"/>
              <a:round/>
              <a:headEnd type="none" w="med" len="med"/>
              <a:tailEnd type="none" w="med" len="med"/>
            </a:ln>
            <a:effectLst>
              <a:outerShdw blurRad="266700" dist="254000" dir="2700000" algn="tl" rotWithShape="0">
                <a:prstClr val="black">
                  <a:alpha val="40000"/>
                </a:prstClr>
              </a:outerShdw>
            </a:effectLst>
          </p:spPr>
          <p:txBody>
            <a:bodyPr vert="horz" wrap="square" lIns="68555" tIns="34277" rIns="68555" bIns="3427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35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TextBox 19"/>
            <p:cNvSpPr txBox="1"/>
            <p:nvPr/>
          </p:nvSpPr>
          <p:spPr>
            <a:xfrm>
              <a:off x="4456450" y="2122624"/>
              <a:ext cx="861278"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1222375" y="1599565"/>
            <a:ext cx="10119995" cy="65786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0" name="矩形 19"/>
          <p:cNvSpPr/>
          <p:nvPr/>
        </p:nvSpPr>
        <p:spPr>
          <a:xfrm>
            <a:off x="1414145" y="1797050"/>
            <a:ext cx="9487535"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12.</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坚持和完善独立自主的和平外交政策，推动构建人类命运共同体</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ppt_x</p:attrName>
                                        </p:attrNameLst>
                                      </p:cBhvr>
                                      <p:tavLst>
                                        <p:tav tm="0">
                                          <p:val>
                                            <p:strVal val="#ppt_x+#ppt_w*1.125000"/>
                                          </p:val>
                                        </p:tav>
                                        <p:tav tm="100000">
                                          <p:val>
                                            <p:strVal val="#ppt_x"/>
                                          </p:val>
                                        </p:tav>
                                      </p:tavLst>
                                    </p:anim>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ppt_x</p:attrName>
                                        </p:attrNameLst>
                                      </p:cBhvr>
                                      <p:tavLst>
                                        <p:tav tm="0">
                                          <p:val>
                                            <p:strVal val="#ppt_x+#ppt_w*1.125000"/>
                                          </p:val>
                                        </p:tav>
                                        <p:tav tm="100000">
                                          <p:val>
                                            <p:strVal val="#ppt_x"/>
                                          </p:val>
                                        </p:tav>
                                      </p:tavLst>
                                    </p:anim>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bldLvl="0" animBg="1"/>
      <p:bldP spid="15" grpId="0"/>
      <p:bldP spid="19" grpId="0" bldLvl="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十三个“坚持和完善”</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1163955" y="1016000"/>
            <a:ext cx="10119995" cy="664210"/>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 name="矩形 8"/>
          <p:cNvSpPr/>
          <p:nvPr/>
        </p:nvSpPr>
        <p:spPr>
          <a:xfrm>
            <a:off x="1609090" y="1118235"/>
            <a:ext cx="9076055" cy="460375"/>
          </a:xfrm>
          <a:prstGeom prst="rect">
            <a:avLst/>
          </a:prstGeom>
        </p:spPr>
        <p:txBody>
          <a:bodyPr wrap="square">
            <a:spAutoFit/>
          </a:bodyPr>
          <a:lstStyle/>
          <a:p>
            <a:r>
              <a:rPr lang="en-US" altLang="zh-CN"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13.</a:t>
            </a:r>
            <a:r>
              <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rPr>
              <a:t>坚持和完善党和国家监督体系，强化对权力运行的制约和监督</a:t>
            </a:r>
            <a:endParaRPr lang="zh-CN" altLang="en-US" sz="2400" b="1" dirty="0">
              <a:solidFill>
                <a:srgbClr val="C00000"/>
              </a:solidFill>
              <a:latin typeface="方正小标宋简体" panose="02010601030101010101" pitchFamily="2" charset="-122"/>
              <a:ea typeface="方正小标宋简体" panose="02010601030101010101" pitchFamily="2" charset="-122"/>
              <a:sym typeface="思源黑体 CN Normal" panose="020B0400000000000000" pitchFamily="34" charset="-122"/>
            </a:endParaRPr>
          </a:p>
        </p:txBody>
      </p:sp>
      <p:grpSp>
        <p:nvGrpSpPr>
          <p:cNvPr id="10" name="组合 9"/>
          <p:cNvGrpSpPr/>
          <p:nvPr/>
        </p:nvGrpSpPr>
        <p:grpSpPr>
          <a:xfrm>
            <a:off x="1083310" y="1884045"/>
            <a:ext cx="10693400" cy="1172845"/>
            <a:chOff x="4319795" y="3705368"/>
            <a:chExt cx="18896959" cy="2810700"/>
          </a:xfrm>
        </p:grpSpPr>
        <p:grpSp>
          <p:nvGrpSpPr>
            <p:cNvPr id="11" name="组合 10"/>
            <p:cNvGrpSpPr/>
            <p:nvPr/>
          </p:nvGrpSpPr>
          <p:grpSpPr>
            <a:xfrm>
              <a:off x="4319795" y="3705368"/>
              <a:ext cx="18626777" cy="2810700"/>
              <a:chOff x="1030563" y="3373001"/>
              <a:chExt cx="21738574" cy="4089919"/>
            </a:xfrm>
            <a:solidFill>
              <a:srgbClr val="C00000"/>
            </a:solidFill>
          </p:grpSpPr>
          <p:sp>
            <p:nvSpPr>
              <p:cNvPr id="14" name="PA-1022118"/>
              <p:cNvSpPr/>
              <p:nvPr>
                <p:custDataLst>
                  <p:tags r:id="rId3"/>
                </p:custDataLst>
              </p:nvPr>
            </p:nvSpPr>
            <p:spPr>
              <a:xfrm>
                <a:off x="1030563" y="3373001"/>
                <a:ext cx="21738574" cy="4089919"/>
              </a:xfrm>
              <a:prstGeom prst="rect">
                <a:avLst/>
              </a:prstGeom>
              <a:grpFill/>
              <a:ln w="19050" cap="flat">
                <a:noFill/>
                <a:prstDash val="solid"/>
                <a:miter lim="800000"/>
              </a:ln>
              <a:effectLst>
                <a:innerShdw blurRad="63500" dist="50800" dir="13500000">
                  <a:prstClr val="black">
                    <a:alpha val="50000"/>
                  </a:prstClr>
                </a:innerShdw>
              </a:effectLst>
            </p:spPr>
            <p:txBody>
              <a:bodyPr vert="horz" wrap="square" lIns="121917" tIns="60958" rIns="121917" bIns="60958" numCol="1" anchor="ctr" anchorCtr="0" compatLnSpc="1"/>
              <a:lstStyle/>
              <a:p>
                <a:pPr defTabSz="914400"/>
                <a:endParaRPr lang="zh-CN" altLang="zh-CN" dirty="0">
                  <a:solidFill>
                    <a:prstClr val="black">
                      <a:lumMod val="75000"/>
                      <a:lumOff val="25000"/>
                    </a:prstClr>
                  </a:solidFill>
                  <a:latin typeface="思源黑体 CN Light"/>
                  <a:ea typeface="思源黑体 CN Light"/>
                  <a:sym typeface="+mn-lt"/>
                </a:endParaRPr>
              </a:p>
            </p:txBody>
          </p:sp>
          <p:sp>
            <p:nvSpPr>
              <p:cNvPr id="15" name="矩形 14"/>
              <p:cNvSpPr/>
              <p:nvPr/>
            </p:nvSpPr>
            <p:spPr>
              <a:xfrm>
                <a:off x="1750341" y="3934492"/>
                <a:ext cx="19966201" cy="3148817"/>
              </a:xfrm>
              <a:prstGeom prst="rect">
                <a:avLst/>
              </a:prstGeom>
              <a:noFill/>
            </p:spPr>
            <p:txBody>
              <a:bodyPr wrap="square">
                <a:spAutoFit/>
              </a:bodyPr>
              <a:lstStyle/>
              <a:p>
                <a:pPr algn="just">
                  <a:lnSpc>
                    <a:spcPct val="120000"/>
                  </a:lnSpc>
                </a:pPr>
                <a:r>
                  <a:rPr lang="zh-CN" altLang="en-US" sz="2200" b="1" dirty="0">
                    <a:solidFill>
                      <a:schemeClr val="bg1"/>
                    </a:solidFill>
                    <a:latin typeface="微软雅黑" panose="020B0503020204020204" pitchFamily="34" charset="-122"/>
                    <a:ea typeface="微软雅黑" panose="020B0503020204020204" pitchFamily="34" charset="-122"/>
                    <a:sym typeface="+mn-lt"/>
                  </a:rPr>
                  <a:t>党和国家监督体系是党在长期执政条件下实现自我净化、自我完善、自我革新、自我提高的重要制度保障。</a:t>
                </a:r>
                <a:endParaRPr lang="zh-CN" altLang="en-US" sz="2200" b="1" dirty="0">
                  <a:solidFill>
                    <a:schemeClr val="bg1"/>
                  </a:solidFill>
                  <a:latin typeface="微软雅黑" panose="020B0503020204020204" pitchFamily="34" charset="-122"/>
                  <a:ea typeface="微软雅黑" panose="020B0503020204020204" pitchFamily="34" charset="-122"/>
                  <a:sym typeface="+mn-lt"/>
                </a:endParaRPr>
              </a:p>
            </p:txBody>
          </p:sp>
        </p:gr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38408" y="4822776"/>
              <a:ext cx="2478346" cy="1693292"/>
            </a:xfrm>
            <a:prstGeom prst="rect">
              <a:avLst/>
            </a:prstGeom>
          </p:spPr>
        </p:pic>
      </p:grpSp>
      <p:sp>
        <p:nvSpPr>
          <p:cNvPr id="16" name="PA-102243"/>
          <p:cNvSpPr>
            <a:spLocks noChangeArrowheads="1"/>
          </p:cNvSpPr>
          <p:nvPr>
            <p:custDataLst>
              <p:tags r:id="rId5"/>
            </p:custDataLst>
          </p:nvPr>
        </p:nvSpPr>
        <p:spPr bwMode="auto">
          <a:xfrm>
            <a:off x="1083310" y="3402965"/>
            <a:ext cx="10978515" cy="121666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PA-102247"/>
          <p:cNvSpPr txBox="1"/>
          <p:nvPr>
            <p:custDataLst>
              <p:tags r:id="rId6"/>
            </p:custDataLst>
          </p:nvPr>
        </p:nvSpPr>
        <p:spPr>
          <a:xfrm>
            <a:off x="1083945" y="3402965"/>
            <a:ext cx="10979150" cy="1198880"/>
          </a:xfrm>
          <a:prstGeom prst="rect">
            <a:avLst/>
          </a:prstGeom>
          <a:noFill/>
        </p:spPr>
        <p:txBody>
          <a:bodyPr wrap="square" rtlCol="0">
            <a:spAutoFit/>
          </a:bodyPr>
          <a:lstStyle/>
          <a:p>
            <a:pPr fontAlgn="base">
              <a:spcBef>
                <a:spcPct val="0"/>
              </a:spcBef>
              <a:spcAft>
                <a:spcPct val="0"/>
              </a:spcAft>
              <a:buClr>
                <a:srgbClr val="C00000"/>
              </a:buClr>
              <a:defRPr/>
            </a:pPr>
            <a:r>
              <a:rPr lang="zh-CN" altLang="en-US" sz="2400" b="1" dirty="0">
                <a:solidFill>
                  <a:srgbClr val="FF0000"/>
                </a:solidFill>
                <a:latin typeface="微软雅黑" panose="020B0503020204020204" pitchFamily="34" charset="-122"/>
                <a:ea typeface="微软雅黑" panose="020B0503020204020204" pitchFamily="34" charset="-122"/>
              </a:rPr>
              <a:t>必须</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健全党统一领导、全面覆盖、权威高效的监督体系,增强监督严肃性、协同性、有效性,形成决策科学、执行坚决、监督有力的权力运行机制,确保党和人民赋予的权力始终用来为人民谋幸福。</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PA-102243"/>
          <p:cNvSpPr>
            <a:spLocks noChangeArrowheads="1"/>
          </p:cNvSpPr>
          <p:nvPr>
            <p:custDataLst>
              <p:tags r:id="rId7"/>
            </p:custDataLst>
          </p:nvPr>
        </p:nvSpPr>
        <p:spPr bwMode="auto">
          <a:xfrm>
            <a:off x="1129665" y="4852670"/>
            <a:ext cx="10932160" cy="958850"/>
          </a:xfrm>
          <a:prstGeom prst="roundRect">
            <a:avLst/>
          </a:prstGeom>
          <a:solidFill>
            <a:schemeClr val="bg1"/>
          </a:solidFill>
          <a:ln w="3175">
            <a:noFill/>
            <a:miter lim="800000"/>
          </a:ln>
          <a:effectLst>
            <a:innerShdw blurRad="63500" dist="50800" dir="18900000">
              <a:prstClr val="black">
                <a:alpha val="50000"/>
              </a:prstClr>
            </a:innerShdw>
          </a:effectLst>
        </p:spPr>
        <p:txBody>
          <a:bodyPr anchor="ct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defTabSz="1219200">
              <a:lnSpc>
                <a:spcPct val="150000"/>
              </a:lnSpc>
              <a:defRPr/>
            </a:pPr>
            <a:endParaRPr lang="zh-CN" altLang="zh-CN" sz="20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PA-102247"/>
          <p:cNvSpPr txBox="1"/>
          <p:nvPr>
            <p:custDataLst>
              <p:tags r:id="rId8"/>
            </p:custDataLst>
          </p:nvPr>
        </p:nvSpPr>
        <p:spPr>
          <a:xfrm>
            <a:off x="1163955" y="4951095"/>
            <a:ext cx="10787380" cy="829945"/>
          </a:xfrm>
          <a:prstGeom prst="rect">
            <a:avLst/>
          </a:prstGeom>
          <a:noFill/>
        </p:spPr>
        <p:txBody>
          <a:bodyPr wrap="square" rtlCol="0">
            <a:spAutoFit/>
          </a:bodyPr>
          <a:p>
            <a:pPr fontAlgn="base">
              <a:spcBef>
                <a:spcPct val="0"/>
              </a:spcBef>
              <a:spcAft>
                <a:spcPct val="0"/>
              </a:spcAft>
              <a:buClr>
                <a:srgbClr val="C00000"/>
              </a:buClr>
              <a:defRPr/>
            </a:pPr>
            <a:r>
              <a:rPr lang="zh-CN" altLang="en-US" sz="2400" b="1" dirty="0">
                <a:solidFill>
                  <a:srgbClr val="FF0000"/>
                </a:solidFill>
                <a:latin typeface="微软雅黑" panose="020B0503020204020204" pitchFamily="34" charset="-122"/>
                <a:ea typeface="微软雅黑" panose="020B0503020204020204" pitchFamily="34" charset="-122"/>
              </a:rPr>
              <a:t>要</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健全党和国家监督制度，完善权力配置和运行制约机制，构建一体推进不敢腐、不能腐、不想腐体制机制。</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6" grpId="0" bldLvl="0" animBg="1"/>
      <p:bldP spid="17" grpId="0"/>
      <p:bldP spid="24" grpId="0" bldLvl="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06987" y="2608081"/>
            <a:ext cx="2585013" cy="3466858"/>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21717"/>
            <a:ext cx="4525618" cy="265763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pic>
        <p:nvPicPr>
          <p:cNvPr id="56" name="图片 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844" y="969098"/>
            <a:ext cx="1842312" cy="498346"/>
          </a:xfrm>
          <a:prstGeom prst="rect">
            <a:avLst/>
          </a:prstGeom>
        </p:spPr>
      </p:pic>
      <p:grpSp>
        <p:nvGrpSpPr>
          <p:cNvPr id="70" name="组合 69"/>
          <p:cNvGrpSpPr/>
          <p:nvPr/>
        </p:nvGrpSpPr>
        <p:grpSpPr>
          <a:xfrm>
            <a:off x="4525618" y="1827742"/>
            <a:ext cx="3140765" cy="646331"/>
            <a:chOff x="4525617" y="1663896"/>
            <a:chExt cx="3140765" cy="646331"/>
          </a:xfrm>
        </p:grpSpPr>
        <p:sp>
          <p:nvSpPr>
            <p:cNvPr id="83" name="矩形: 圆角 12"/>
            <p:cNvSpPr/>
            <p:nvPr/>
          </p:nvSpPr>
          <p:spPr>
            <a:xfrm>
              <a:off x="4525617" y="1663896"/>
              <a:ext cx="3140765" cy="646331"/>
            </a:xfrm>
            <a:prstGeom prst="roundRect">
              <a:avLst>
                <a:gd name="adj" fmla="val 50000"/>
              </a:avLst>
            </a:prstGeom>
            <a:solidFill>
              <a:srgbClr val="C0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FFFFFF"/>
                </a:solidFill>
                <a:latin typeface="汉仪尚巍手书W" panose="00020600040101010101" pitchFamily="18" charset="-122"/>
                <a:ea typeface="汉仪尚巍手书W" panose="00020600040101010101" pitchFamily="18" charset="-122"/>
              </a:endParaRPr>
            </a:p>
          </p:txBody>
        </p:sp>
        <p:sp>
          <p:nvSpPr>
            <p:cNvPr id="84" name="PA_文本框 15"/>
            <p:cNvSpPr txBox="1"/>
            <p:nvPr>
              <p:custDataLst>
                <p:tags r:id="rId7"/>
              </p:custDataLst>
            </p:nvPr>
          </p:nvSpPr>
          <p:spPr>
            <a:xfrm>
              <a:off x="4795189" y="1695539"/>
              <a:ext cx="2601621" cy="609398"/>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rPr>
                <a:t>第五部分</a:t>
              </a:r>
              <a:endPar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endParaRPr>
            </a:p>
          </p:txBody>
        </p:sp>
      </p:grpSp>
      <p:sp>
        <p:nvSpPr>
          <p:cNvPr id="85" name="PA-102214"/>
          <p:cNvSpPr txBox="1"/>
          <p:nvPr>
            <p:custDataLst>
              <p:tags r:id="rId8"/>
            </p:custDataLst>
          </p:nvPr>
        </p:nvSpPr>
        <p:spPr>
          <a:xfrm>
            <a:off x="1436496" y="2950348"/>
            <a:ext cx="9972261" cy="1106805"/>
          </a:xfrm>
          <a:prstGeom prst="rect">
            <a:avLst/>
          </a:prstGeom>
          <a:noFill/>
        </p:spPr>
        <p:txBody>
          <a:bodyPr wrap="square" rtlCol="0">
            <a:spAutoFit/>
          </a:bodyPr>
          <a:lstStyle/>
          <a:p>
            <a:pPr lvl="0" algn="ctr">
              <a:defRPr/>
            </a:pPr>
            <a:r>
              <a:rPr lang="zh-CN" altLang="en-US" sz="66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重大战略任务</a:t>
            </a:r>
            <a:endParaRPr lang="zh-CN" altLang="en-US" sz="66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pic>
        <p:nvPicPr>
          <p:cNvPr id="86" name="图片 8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02812" y="1704957"/>
            <a:ext cx="1005945" cy="808259"/>
          </a:xfrm>
          <a:prstGeom prst="rect">
            <a:avLst/>
          </a:prstGeom>
        </p:spPr>
      </p:pic>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756865" y="2021704"/>
            <a:ext cx="1005945" cy="765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5"/>
                                        </p:tgtEl>
                                      </p:cBhvr>
                                    </p:animEffect>
                                  </p:childTnLst>
                                </p:cTn>
                              </p:par>
                            </p:childTnLst>
                          </p:cTn>
                        </p:par>
                        <p:par>
                          <p:cTn id="41" fill="hold">
                            <p:stCondLst>
                              <p:cond delay="4750"/>
                            </p:stCondLst>
                            <p:childTnLst>
                              <p:par>
                                <p:cTn id="42" presetID="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5250"/>
                            </p:stCondLst>
                            <p:childTnLst>
                              <p:par>
                                <p:cTn id="47" presetID="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1+#ppt_w/2"/>
                                          </p:val>
                                        </p:tav>
                                        <p:tav tm="100000">
                                          <p:val>
                                            <p:strVal val="#ppt_x"/>
                                          </p:val>
                                        </p:tav>
                                      </p:tavLst>
                                    </p:anim>
                                    <p:anim calcmode="lin" valueType="num">
                                      <p:cBhvr additive="base">
                                        <p:cTn id="5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重大战略任务</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3375660" y="941070"/>
            <a:ext cx="8663305" cy="516953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9" name="组合 8"/>
          <p:cNvGrpSpPr/>
          <p:nvPr/>
        </p:nvGrpSpPr>
        <p:grpSpPr>
          <a:xfrm>
            <a:off x="274320" y="1122680"/>
            <a:ext cx="3101340" cy="4022090"/>
            <a:chOff x="3003775" y="1643006"/>
            <a:chExt cx="3311137" cy="3098236"/>
          </a:xfrm>
        </p:grpSpPr>
        <p:grpSp>
          <p:nvGrpSpPr>
            <p:cNvPr id="10" name="组合 9"/>
            <p:cNvGrpSpPr/>
            <p:nvPr/>
          </p:nvGrpSpPr>
          <p:grpSpPr>
            <a:xfrm>
              <a:off x="3003775" y="1643006"/>
              <a:ext cx="3311137" cy="3098236"/>
              <a:chOff x="3748193" y="2000673"/>
              <a:chExt cx="4030134" cy="3833285"/>
            </a:xfrm>
            <a:solidFill>
              <a:srgbClr val="C00000"/>
            </a:solidFill>
          </p:grpSpPr>
          <p:sp>
            <p:nvSpPr>
              <p:cNvPr id="13"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4"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5"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16"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11" name="文本框 3"/>
            <p:cNvSpPr txBox="1"/>
            <p:nvPr/>
          </p:nvSpPr>
          <p:spPr>
            <a:xfrm>
              <a:off x="4027349" y="2900707"/>
              <a:ext cx="1222630" cy="851599"/>
            </a:xfrm>
            <a:prstGeom prst="rect">
              <a:avLst/>
            </a:prstGeom>
            <a:noFill/>
          </p:spPr>
          <p:txBody>
            <a:bodyPr wrap="square" lIns="121698" tIns="60848" rIns="121698" bIns="60848" rtlCol="0">
              <a:spAutoFit/>
            </a:bodyPr>
            <a:lstStyle/>
            <a:p>
              <a:pPr algn="ctr" defTabSz="1218565"/>
              <a:r>
                <a:rPr lang="zh-CN" altLang="en-US" sz="3200" b="1" dirty="0">
                  <a:ln w="19050">
                    <a:noFill/>
                  </a:ln>
                  <a:solidFill>
                    <a:srgbClr val="C00000"/>
                  </a:solidFill>
                  <a:effectLst>
                    <a:outerShdw blurRad="406400" dist="292100" dir="8100000" algn="tr" rotWithShape="0">
                      <a:prstClr val="black">
                        <a:alpha val="40000"/>
                      </a:prstClr>
                    </a:outerShdw>
                  </a:effectLst>
                  <a:latin typeface="Arial Black" panose="020B0A04020102020204" pitchFamily="34" charset="0"/>
                  <a:ea typeface="微软雅黑" panose="020B0503020204020204" pitchFamily="34" charset="-122"/>
                </a:rPr>
                <a:t>会议</a:t>
              </a:r>
              <a:endParaRPr lang="en-US" altLang="zh-CN" sz="3200" b="1" dirty="0">
                <a:ln w="19050">
                  <a:noFill/>
                </a:ln>
                <a:solidFill>
                  <a:srgbClr val="C00000"/>
                </a:solidFill>
                <a:effectLst>
                  <a:outerShdw blurRad="406400" dist="292100" dir="8100000" algn="tr" rotWithShape="0">
                    <a:prstClr val="black">
                      <a:alpha val="40000"/>
                    </a:prstClr>
                  </a:outerShdw>
                </a:effectLst>
                <a:latin typeface="Arial Black" panose="020B0A04020102020204" pitchFamily="34" charset="0"/>
                <a:ea typeface="微软雅黑" panose="020B0503020204020204" pitchFamily="34" charset="-122"/>
              </a:endParaRPr>
            </a:p>
            <a:p>
              <a:pPr algn="ctr" defTabSz="1218565"/>
              <a:r>
                <a:rPr lang="zh-CN" altLang="en-US" sz="3200" b="1" dirty="0">
                  <a:ln w="19050">
                    <a:noFill/>
                  </a:ln>
                  <a:solidFill>
                    <a:srgbClr val="C00000"/>
                  </a:solidFill>
                  <a:effectLst>
                    <a:outerShdw blurRad="406400" dist="292100" dir="8100000" algn="tr" rotWithShape="0">
                      <a:prstClr val="black">
                        <a:alpha val="40000"/>
                      </a:prstClr>
                    </a:outerShdw>
                  </a:effectLst>
                  <a:latin typeface="Arial Black" panose="020B0A04020102020204" pitchFamily="34" charset="0"/>
                  <a:ea typeface="微软雅黑" panose="020B0503020204020204" pitchFamily="34" charset="-122"/>
                </a:rPr>
                <a:t>强调</a:t>
              </a:r>
              <a:endParaRPr lang="zh-CN" altLang="en-US" sz="3200" b="1" dirty="0">
                <a:ln w="19050">
                  <a:noFill/>
                </a:ln>
                <a:solidFill>
                  <a:srgbClr val="C00000"/>
                </a:solidFill>
                <a:effectLst>
                  <a:outerShdw blurRad="406400" dist="292100" dir="8100000" algn="tr" rotWithShape="0">
                    <a:prstClr val="black">
                      <a:alpha val="40000"/>
                    </a:prstClr>
                  </a:outerShdw>
                </a:effectLst>
                <a:latin typeface="Arial Black" panose="020B0A04020102020204" pitchFamily="34" charset="0"/>
                <a:ea typeface="微软雅黑" panose="020B0503020204020204" pitchFamily="34" charset="-122"/>
              </a:endParaRPr>
            </a:p>
          </p:txBody>
        </p: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9652" y="4246773"/>
            <a:ext cx="1554688" cy="1041539"/>
          </a:xfrm>
          <a:prstGeom prst="rect">
            <a:avLst/>
          </a:prstGeom>
        </p:spPr>
      </p:pic>
      <p:sp>
        <p:nvSpPr>
          <p:cNvPr id="18" name="矩形 17"/>
          <p:cNvSpPr/>
          <p:nvPr/>
        </p:nvSpPr>
        <p:spPr>
          <a:xfrm>
            <a:off x="3550285" y="941070"/>
            <a:ext cx="8489315" cy="5169535"/>
          </a:xfrm>
          <a:prstGeom prst="rect">
            <a:avLst/>
          </a:prstGeom>
          <a:noFill/>
        </p:spPr>
        <p:txBody>
          <a:bodyPr wrap="square">
            <a:spAutoFit/>
          </a:bodyPr>
          <a:lstStyle/>
          <a:p>
            <a:pPr marL="285750" indent="-285750" algn="just" fontAlgn="base">
              <a:lnSpc>
                <a:spcPct val="150000"/>
              </a:lnSpc>
              <a:spcBef>
                <a:spcPct val="0"/>
              </a:spcBef>
              <a:spcAft>
                <a:spcPct val="0"/>
              </a:spcAft>
              <a:buClr>
                <a:srgbClr val="C00000"/>
              </a:buClr>
              <a:buFont typeface="Wingdings" panose="05000000000000000000" pitchFamily="2" charset="2"/>
              <a:buChar char="l"/>
              <a:defRPr/>
            </a:pPr>
            <a:r>
              <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坚持和完善中国特色社会主义制度、推进国家治理体系和治理能力现代化，是全党的一项重大战略任务。</a:t>
            </a:r>
            <a:endPar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indent="-285750" algn="just" fontAlgn="base">
              <a:lnSpc>
                <a:spcPct val="150000"/>
              </a:lnSpc>
              <a:spcBef>
                <a:spcPct val="0"/>
              </a:spcBef>
              <a:spcAft>
                <a:spcPct val="0"/>
              </a:spcAft>
              <a:buClr>
                <a:srgbClr val="C00000"/>
              </a:buClr>
              <a:buFont typeface="Wingdings" panose="05000000000000000000" pitchFamily="2" charset="2"/>
              <a:buChar char="l"/>
              <a:defRPr/>
            </a:pPr>
            <a:r>
              <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各级党委和政府以及各级领导干部要切实强化制度意识，带头维护制度权威，做制度执行的表率，带动全党全社会自觉尊崇制度、严格执行制度、坚决维护制度。</a:t>
            </a:r>
            <a:endPar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indent="-285750" algn="just" fontAlgn="base">
              <a:lnSpc>
                <a:spcPct val="150000"/>
              </a:lnSpc>
              <a:spcBef>
                <a:spcPct val="0"/>
              </a:spcBef>
              <a:spcAft>
                <a:spcPct val="0"/>
              </a:spcAft>
              <a:buClr>
                <a:srgbClr val="C00000"/>
              </a:buClr>
              <a:buFont typeface="Wingdings" panose="05000000000000000000" pitchFamily="2" charset="2"/>
              <a:buChar char="l"/>
              <a:defRPr/>
            </a:pPr>
            <a:r>
              <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加强制度理论研究和宣传教育，引导全党全社会充分认识中国特色社会主义制度的本质特征和优越性，坚定制度自信。</a:t>
            </a:r>
            <a:endPar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a:p>
            <a:pPr marL="285750" indent="-285750" algn="just" fontAlgn="base">
              <a:lnSpc>
                <a:spcPct val="150000"/>
              </a:lnSpc>
              <a:spcBef>
                <a:spcPct val="0"/>
              </a:spcBef>
              <a:spcAft>
                <a:spcPct val="0"/>
              </a:spcAft>
              <a:buClr>
                <a:srgbClr val="C00000"/>
              </a:buClr>
              <a:buFont typeface="Wingdings" panose="05000000000000000000" pitchFamily="2" charset="2"/>
              <a:buChar char="l"/>
              <a:defRPr/>
            </a:pPr>
            <a:r>
              <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推动广大干部严格按照制度履行职责、行使权力、开展工作，提高推进“五位一体”总体布局和“四个全面”战略布局等各项工作能力和水平。</a:t>
            </a:r>
            <a:endParaRPr lang="zh-CN" altLang="en-US" sz="2200" b="1" kern="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 fill="hold"/>
                                        <p:tgtEl>
                                          <p:spTgt spid="9"/>
                                        </p:tgtEl>
                                        <p:attrNameLst>
                                          <p:attrName>ppt_w</p:attrName>
                                        </p:attrNameLst>
                                      </p:cBhvr>
                                      <p:tavLst>
                                        <p:tav tm="0">
                                          <p:val>
                                            <p:fltVal val="0"/>
                                          </p:val>
                                        </p:tav>
                                        <p:tav tm="100000">
                                          <p:val>
                                            <p:strVal val="#ppt_w"/>
                                          </p:val>
                                        </p:tav>
                                      </p:tavLst>
                                    </p:anim>
                                    <p:anim calcmode="lin" valueType="num">
                                      <p:cBhvr>
                                        <p:cTn id="8" dur="100" fill="hold"/>
                                        <p:tgtEl>
                                          <p:spTgt spid="9"/>
                                        </p:tgtEl>
                                        <p:attrNameLst>
                                          <p:attrName>ppt_h</p:attrName>
                                        </p:attrNameLst>
                                      </p:cBhvr>
                                      <p:tavLst>
                                        <p:tav tm="0">
                                          <p:val>
                                            <p:fltVal val="0"/>
                                          </p:val>
                                        </p:tav>
                                        <p:tav tm="100000">
                                          <p:val>
                                            <p:strVal val="#ppt_h"/>
                                          </p:val>
                                        </p:tav>
                                      </p:tavLst>
                                    </p:anim>
                                    <p:animEffect transition="in" filter="fade">
                                      <p:cBhvr>
                                        <p:cTn id="9" dur="100"/>
                                        <p:tgtEl>
                                          <p:spTgt spid="9"/>
                                        </p:tgtEl>
                                      </p:cBhvr>
                                    </p:animEffect>
                                  </p:childTnLst>
                                </p:cTn>
                              </p:par>
                              <p:par>
                                <p:cTn id="10" presetID="6" presetClass="emph" presetSubtype="0" fill="hold" nodeType="withEffect">
                                  <p:stCondLst>
                                    <p:cond delay="100"/>
                                  </p:stCondLst>
                                  <p:childTnLst>
                                    <p:animScale>
                                      <p:cBhvr>
                                        <p:cTn id="11" dur="100" fill="hold"/>
                                        <p:tgtEl>
                                          <p:spTgt spid="9"/>
                                        </p:tgtEl>
                                      </p:cBhvr>
                                      <p:by x="110000" y="110000"/>
                                    </p:animScale>
                                  </p:childTnLst>
                                </p:cTn>
                              </p:par>
                              <p:par>
                                <p:cTn id="12" presetID="6" presetClass="emph" presetSubtype="0" fill="hold" nodeType="withEffect">
                                  <p:stCondLst>
                                    <p:cond delay="200"/>
                                  </p:stCondLst>
                                  <p:childTnLst>
                                    <p:animScale>
                                      <p:cBhvr>
                                        <p:cTn id="13" dur="200" fill="hold"/>
                                        <p:tgtEl>
                                          <p:spTgt spid="9"/>
                                        </p:tgtEl>
                                      </p:cBhvr>
                                      <p:by x="90000" y="90000"/>
                                    </p:animScale>
                                  </p:childTnLst>
                                </p:cTn>
                              </p:par>
                              <p:par>
                                <p:cTn id="14" presetID="6" presetClass="emph" presetSubtype="0" fill="hold" nodeType="withEffect">
                                  <p:stCondLst>
                                    <p:cond delay="400"/>
                                  </p:stCondLst>
                                  <p:childTnLst>
                                    <p:animScale>
                                      <p:cBhvr>
                                        <p:cTn id="15" dur="100" fill="hold"/>
                                        <p:tgtEl>
                                          <p:spTgt spid="9"/>
                                        </p:tgtEl>
                                      </p:cBhvr>
                                      <p:by x="105000" y="105000"/>
                                    </p:animScale>
                                  </p:childTnLst>
                                </p:cTn>
                              </p:par>
                              <p:par>
                                <p:cTn id="16" presetID="6" presetClass="emph" presetSubtype="0" fill="hold" nodeType="withEffect">
                                  <p:stCondLst>
                                    <p:cond delay="500"/>
                                  </p:stCondLst>
                                  <p:childTnLst>
                                    <p:animScale>
                                      <p:cBhvr>
                                        <p:cTn id="17" dur="200" fill="hold"/>
                                        <p:tgtEl>
                                          <p:spTgt spid="9"/>
                                        </p:tgtEl>
                                      </p:cBhvr>
                                      <p:by x="95000" y="95000"/>
                                    </p:animScale>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000"/>
                            </p:stCondLst>
                            <p:childTnLst>
                              <p:par>
                                <p:cTn id="23" presetID="21"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500"/>
                                        <p:tgtEl>
                                          <p:spTgt spid="8"/>
                                        </p:tgtEl>
                                      </p:cBhvr>
                                    </p:animEffect>
                                  </p:childTnLst>
                                </p:cTn>
                              </p:par>
                            </p:childTnLst>
                          </p:cTn>
                        </p:par>
                        <p:par>
                          <p:cTn id="26" fill="hold">
                            <p:stCondLst>
                              <p:cond delay="15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3526155" y="771525"/>
            <a:ext cx="5866765" cy="1568450"/>
          </a:xfrm>
          <a:prstGeom prst="rect">
            <a:avLst/>
          </a:prstGeom>
          <a:noFill/>
          <a:ln>
            <a:noFill/>
          </a:ln>
        </p:spPr>
        <p:txBody>
          <a:bodyPr wrap="square" rtlCol="0">
            <a:spAutoFit/>
          </a:bodyPr>
          <a:p>
            <a:r>
              <a:rPr lang="zh-CN" altLang="zh-CN" sz="9600" dirty="0">
                <a:solidFill>
                  <a:srgbClr val="C00000"/>
                </a:solidFill>
                <a:latin typeface="汉仪尚巍手书W" panose="00020600040101010101" pitchFamily="18" charset="-122"/>
                <a:ea typeface="汉仪尚巍手书W" panose="00020600040101010101" pitchFamily="18" charset="-122"/>
              </a:rPr>
              <a:t>感谢聆听！</a:t>
            </a:r>
            <a:endParaRPr lang="zh-CN" altLang="zh-CN" sz="9600" dirty="0">
              <a:solidFill>
                <a:srgbClr val="C00000"/>
              </a:solidFill>
              <a:latin typeface="汉仪尚巍手书W" panose="00020600040101010101" pitchFamily="18" charset="-122"/>
              <a:ea typeface="汉仪尚巍手书W" panose="00020600040101010101" pitchFamily="18" charset="-122"/>
            </a:endParaRPr>
          </a:p>
        </p:txBody>
      </p:sp>
      <p:pic>
        <p:nvPicPr>
          <p:cNvPr id="10" name="图片 9"/>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894330" y="2227580"/>
            <a:ext cx="6797040" cy="3363595"/>
          </a:xfrm>
          <a:prstGeom prst="rect">
            <a:avLst/>
          </a:prstGeom>
        </p:spPr>
      </p:pic>
      <p:pic>
        <p:nvPicPr>
          <p:cNvPr id="1150980" name="图片 1150979" descr="4B257553753[1]"/>
          <p:cNvPicPr>
            <a:picLocks noChangeAspect="1"/>
          </p:cNvPicPr>
          <p:nvPr/>
        </p:nvPicPr>
        <p:blipFill>
          <a:blip r:embed="rId3"/>
          <a:stretch>
            <a:fillRect/>
          </a:stretch>
        </p:blipFill>
        <p:spPr>
          <a:xfrm>
            <a:off x="0" y="5707380"/>
            <a:ext cx="12037060" cy="10648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06987" y="2608081"/>
            <a:ext cx="2585013" cy="3466858"/>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021717"/>
            <a:ext cx="4525618" cy="265763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703190"/>
          </a:xfrm>
          <a:prstGeom prst="rect">
            <a:avLst/>
          </a:prstGeom>
        </p:spPr>
      </p:pic>
      <p:pic>
        <p:nvPicPr>
          <p:cNvPr id="56" name="图片 55"/>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174844" y="969098"/>
            <a:ext cx="1842312" cy="498346"/>
          </a:xfrm>
          <a:prstGeom prst="rect">
            <a:avLst/>
          </a:prstGeom>
        </p:spPr>
      </p:pic>
      <p:grpSp>
        <p:nvGrpSpPr>
          <p:cNvPr id="70" name="组合 69"/>
          <p:cNvGrpSpPr/>
          <p:nvPr/>
        </p:nvGrpSpPr>
        <p:grpSpPr>
          <a:xfrm>
            <a:off x="4525618" y="1827742"/>
            <a:ext cx="3140765" cy="646331"/>
            <a:chOff x="4525617" y="1663896"/>
            <a:chExt cx="3140765" cy="646331"/>
          </a:xfrm>
        </p:grpSpPr>
        <p:sp>
          <p:nvSpPr>
            <p:cNvPr id="83" name="矩形: 圆角 12"/>
            <p:cNvSpPr/>
            <p:nvPr/>
          </p:nvSpPr>
          <p:spPr>
            <a:xfrm>
              <a:off x="4525617" y="1663896"/>
              <a:ext cx="3140765" cy="646331"/>
            </a:xfrm>
            <a:prstGeom prst="roundRect">
              <a:avLst>
                <a:gd name="adj" fmla="val 50000"/>
              </a:avLst>
            </a:prstGeom>
            <a:solidFill>
              <a:srgbClr val="C00000"/>
            </a:solidFill>
            <a:ln w="38100">
              <a:noFill/>
            </a:ln>
            <a:effectLst>
              <a:glow rad="190500">
                <a:schemeClr val="bg1">
                  <a:alpha val="50000"/>
                </a:schemeClr>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FFFFFF"/>
                </a:solidFill>
                <a:latin typeface="汉仪尚巍手书W" panose="00020600040101010101" pitchFamily="18" charset="-122"/>
                <a:ea typeface="汉仪尚巍手书W" panose="00020600040101010101" pitchFamily="18" charset="-122"/>
              </a:endParaRPr>
            </a:p>
          </p:txBody>
        </p:sp>
        <p:sp>
          <p:nvSpPr>
            <p:cNvPr id="84" name="PA_文本框 15"/>
            <p:cNvSpPr txBox="1"/>
            <p:nvPr>
              <p:custDataLst>
                <p:tags r:id="rId7"/>
              </p:custDataLst>
            </p:nvPr>
          </p:nvSpPr>
          <p:spPr>
            <a:xfrm>
              <a:off x="4795189" y="1695539"/>
              <a:ext cx="2601621" cy="609398"/>
            </a:xfrm>
            <a:prstGeom prst="rect">
              <a:avLst/>
            </a:prstGeom>
            <a:noFill/>
            <a:effectLst/>
          </p:spPr>
          <p:txBody>
            <a:bodyPr wrap="square" rtlCol="0">
              <a:spAutoFit/>
            </a:bodyPr>
            <a:lstStyle>
              <a:defPPr>
                <a:defRPr lang="zh-CN"/>
              </a:defPPr>
              <a:lvl1pPr algn="ctr">
                <a:lnSpc>
                  <a:spcPct val="120000"/>
                </a:lnSpc>
                <a:defRPr sz="6000">
                  <a:ln>
                    <a:solidFill>
                      <a:schemeClr val="bg1"/>
                    </a:solidFill>
                  </a:ln>
                  <a:solidFill>
                    <a:srgbClr val="DE2800"/>
                  </a:solidFill>
                  <a:effectLst>
                    <a:outerShdw blurRad="76200" dist="50800" dir="5400000" algn="t" rotWithShape="0">
                      <a:schemeClr val="accent1">
                        <a:lumMod val="50000"/>
                        <a:alpha val="85000"/>
                      </a:schemeClr>
                    </a:outerShdw>
                  </a:effectLst>
                  <a:latin typeface="方正兰亭粗黑_GBK" panose="02000000000000000000" pitchFamily="2" charset="-122"/>
                  <a:ea typeface="方正兰亭粗黑_GBK" panose="02000000000000000000" pitchFamily="2" charset="-122"/>
                  <a:cs typeface="+mn-ea"/>
                </a:defRPr>
              </a:lvl1pPr>
            </a:lstStyle>
            <a:p>
              <a:r>
                <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rPr>
                <a:t>第一部分</a:t>
              </a:r>
              <a:endParaRPr lang="zh-CN" altLang="en-US" sz="2800" b="1" dirty="0">
                <a:ln w="15875">
                  <a:noFill/>
                </a:ln>
                <a:solidFill>
                  <a:schemeClr val="bg1"/>
                </a:solidFill>
                <a:effectLst/>
                <a:latin typeface="汉仪尚巍手书W" panose="00020600040101010101" pitchFamily="18" charset="-122"/>
                <a:ea typeface="汉仪尚巍手书W" panose="00020600040101010101" pitchFamily="18" charset="-122"/>
              </a:endParaRPr>
            </a:p>
          </p:txBody>
        </p:sp>
      </p:grpSp>
      <p:sp>
        <p:nvSpPr>
          <p:cNvPr id="85" name="PA-102214"/>
          <p:cNvSpPr txBox="1"/>
          <p:nvPr>
            <p:custDataLst>
              <p:tags r:id="rId8"/>
            </p:custDataLst>
          </p:nvPr>
        </p:nvSpPr>
        <p:spPr>
          <a:xfrm>
            <a:off x="1109869" y="2912784"/>
            <a:ext cx="9972261" cy="2308324"/>
          </a:xfrm>
          <a:prstGeom prst="rect">
            <a:avLst/>
          </a:prstGeom>
          <a:noFill/>
        </p:spPr>
        <p:txBody>
          <a:bodyPr wrap="square" rtlCol="0">
            <a:spAutoFit/>
          </a:bodyPr>
          <a:lstStyle/>
          <a:p>
            <a:pPr lvl="0" algn="ctr">
              <a:defRPr/>
            </a:pPr>
            <a:r>
              <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十九届四中全会会议</a:t>
            </a:r>
            <a:endPar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a:p>
            <a:pPr lvl="0" algn="ctr">
              <a:defRPr/>
            </a:pPr>
            <a:r>
              <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rPr>
              <a:t>的基本内容</a:t>
            </a:r>
            <a:endParaRPr lang="zh-CN" altLang="en-US" sz="7200" b="1" dirty="0">
              <a:ln w="12700">
                <a:solidFill>
                  <a:schemeClr val="bg1"/>
                </a:solidFill>
              </a:ln>
              <a:blipFill>
                <a:blip r:embed="rId9"/>
                <a:stretch>
                  <a:fillRect/>
                </a:stretch>
              </a:blipFill>
              <a:effectLst>
                <a:outerShdw blurRad="38100" dist="38100" dir="2700000" algn="tl">
                  <a:srgbClr val="000000">
                    <a:alpha val="43137"/>
                  </a:srgbClr>
                </a:outerShdw>
              </a:effectLst>
              <a:latin typeface="汉仪尚巍手书W" panose="00020600040101010101" pitchFamily="18" charset="-122"/>
              <a:ea typeface="汉仪尚巍手书W" panose="00020600040101010101" pitchFamily="18" charset="-122"/>
            </a:endParaRPr>
          </a:p>
        </p:txBody>
      </p:sp>
      <p:pic>
        <p:nvPicPr>
          <p:cNvPr id="86" name="图片 8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02812" y="1704957"/>
            <a:ext cx="1005945" cy="808259"/>
          </a:xfrm>
          <a:prstGeom prst="rect">
            <a:avLst/>
          </a:prstGeom>
        </p:spPr>
      </p:pic>
      <p:pic>
        <p:nvPicPr>
          <p:cNvPr id="87" name="图片 8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756865" y="2021704"/>
            <a:ext cx="1005945" cy="76528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par>
                          <p:cTn id="29" fill="hold">
                            <p:stCondLst>
                              <p:cond delay="3500"/>
                            </p:stCondLst>
                            <p:childTnLst>
                              <p:par>
                                <p:cTn id="30" presetID="16" presetClass="entr" presetSubtype="21"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par>
                          <p:cTn id="33" fill="hold">
                            <p:stCondLst>
                              <p:cond delay="4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5"/>
                                        </p:tgtEl>
                                      </p:cBhvr>
                                    </p:animEffect>
                                  </p:childTnLst>
                                </p:cTn>
                              </p:par>
                            </p:childTnLst>
                          </p:cTn>
                        </p:par>
                        <p:par>
                          <p:cTn id="41" fill="hold">
                            <p:stCondLst>
                              <p:cond delay="5150"/>
                            </p:stCondLst>
                            <p:childTnLst>
                              <p:par>
                                <p:cTn id="42" presetID="2" presetClass="entr" presetSubtype="8" fill="hold"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additive="base">
                                        <p:cTn id="44" dur="500" fill="hold"/>
                                        <p:tgtEl>
                                          <p:spTgt spid="87"/>
                                        </p:tgtEl>
                                        <p:attrNameLst>
                                          <p:attrName>ppt_x</p:attrName>
                                        </p:attrNameLst>
                                      </p:cBhvr>
                                      <p:tavLst>
                                        <p:tav tm="0">
                                          <p:val>
                                            <p:strVal val="0-#ppt_w/2"/>
                                          </p:val>
                                        </p:tav>
                                        <p:tav tm="100000">
                                          <p:val>
                                            <p:strVal val="#ppt_x"/>
                                          </p:val>
                                        </p:tav>
                                      </p:tavLst>
                                    </p:anim>
                                    <p:anim calcmode="lin" valueType="num">
                                      <p:cBhvr additive="base">
                                        <p:cTn id="45" dur="500" fill="hold"/>
                                        <p:tgtEl>
                                          <p:spTgt spid="87"/>
                                        </p:tgtEl>
                                        <p:attrNameLst>
                                          <p:attrName>ppt_y</p:attrName>
                                        </p:attrNameLst>
                                      </p:cBhvr>
                                      <p:tavLst>
                                        <p:tav tm="0">
                                          <p:val>
                                            <p:strVal val="#ppt_y"/>
                                          </p:val>
                                        </p:tav>
                                        <p:tav tm="100000">
                                          <p:val>
                                            <p:strVal val="#ppt_y"/>
                                          </p:val>
                                        </p:tav>
                                      </p:tavLst>
                                    </p:anim>
                                  </p:childTnLst>
                                </p:cTn>
                              </p:par>
                            </p:childTnLst>
                          </p:cTn>
                        </p:par>
                        <p:par>
                          <p:cTn id="46" fill="hold">
                            <p:stCondLst>
                              <p:cond delay="5650"/>
                            </p:stCondLst>
                            <p:childTnLst>
                              <p:par>
                                <p:cTn id="47" presetID="2" presetClass="entr" presetSubtype="2"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 calcmode="lin" valueType="num">
                                      <p:cBhvr additive="base">
                                        <p:cTn id="49" dur="500" fill="hold"/>
                                        <p:tgtEl>
                                          <p:spTgt spid="86"/>
                                        </p:tgtEl>
                                        <p:attrNameLst>
                                          <p:attrName>ppt_x</p:attrName>
                                        </p:attrNameLst>
                                      </p:cBhvr>
                                      <p:tavLst>
                                        <p:tav tm="0">
                                          <p:val>
                                            <p:strVal val="1+#ppt_w/2"/>
                                          </p:val>
                                        </p:tav>
                                        <p:tav tm="100000">
                                          <p:val>
                                            <p:strVal val="#ppt_x"/>
                                          </p:val>
                                        </p:tav>
                                      </p:tavLst>
                                    </p:anim>
                                    <p:anim calcmode="lin" valueType="num">
                                      <p:cBhvr additive="base">
                                        <p:cTn id="50"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32011" y="3048635"/>
            <a:ext cx="1826141" cy="584775"/>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dirty="0"/>
              <a:t>会议时间</a:t>
            </a:r>
            <a:endParaRPr lang="zh-CN" altLang="en-US" dirty="0"/>
          </a:p>
        </p:txBody>
      </p:sp>
      <p:sp>
        <p:nvSpPr>
          <p:cNvPr id="5" name="文本框 4"/>
          <p:cNvSpPr txBox="1"/>
          <p:nvPr/>
        </p:nvSpPr>
        <p:spPr>
          <a:xfrm>
            <a:off x="4972946" y="1606836"/>
            <a:ext cx="1608133" cy="584775"/>
          </a:xfrm>
          <a:prstGeom prst="rect">
            <a:avLst/>
          </a:prstGeom>
          <a:noFill/>
        </p:spPr>
        <p:txBody>
          <a:bodyPr wrap="none" rtlCol="0">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2019</a:t>
            </a:r>
            <a:r>
              <a:rPr lang="zh-CN" altLang="en-US" sz="3200" b="1" dirty="0">
                <a:solidFill>
                  <a:srgbClr val="C00000"/>
                </a:solidFill>
                <a:latin typeface="微软雅黑" panose="020B0503020204020204" pitchFamily="34" charset="-122"/>
                <a:ea typeface="微软雅黑" panose="020B0503020204020204" pitchFamily="34" charset="-122"/>
              </a:rPr>
              <a:t>年</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834005" y="2649855"/>
            <a:ext cx="893445" cy="398780"/>
          </a:xfrm>
          <a:prstGeom prst="rect">
            <a:avLst/>
          </a:prstGeom>
          <a:noFill/>
        </p:spPr>
        <p:txBody>
          <a:bodyPr wrap="squar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10.28</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480246" y="2648427"/>
            <a:ext cx="893193"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10.29</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188456" y="2648427"/>
            <a:ext cx="982961" cy="400110"/>
          </a:xfrm>
          <a:prstGeom prst="rect">
            <a:avLst/>
          </a:prstGeom>
          <a:noFill/>
        </p:spPr>
        <p:txBody>
          <a:bodyPr wrap="squar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10.30</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852851" y="2648427"/>
            <a:ext cx="893193" cy="400110"/>
          </a:xfrm>
          <a:prstGeom prst="rect">
            <a:avLst/>
          </a:prstGeom>
          <a:noFill/>
        </p:spPr>
        <p:txBody>
          <a:bodyPr wrap="none" rtlCol="0">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10.31</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380105" y="2362835"/>
            <a:ext cx="5182870" cy="203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9763727" y="1067484"/>
            <a:ext cx="1494672" cy="1494672"/>
            <a:chOff x="6030390" y="1413374"/>
            <a:chExt cx="2053479" cy="2053479"/>
          </a:xfrm>
          <a:effectLst>
            <a:outerShdw blurRad="254000" dist="127000" dir="2700000" algn="tl" rotWithShape="0">
              <a:schemeClr val="bg1">
                <a:lumMod val="50000"/>
                <a:alpha val="40000"/>
              </a:schemeClr>
            </a:outerShdw>
          </a:effectLst>
        </p:grpSpPr>
        <p:sp>
          <p:nvSpPr>
            <p:cNvPr id="12" name="椭圆 11"/>
            <p:cNvSpPr/>
            <p:nvPr/>
          </p:nvSpPr>
          <p:spPr>
            <a:xfrm>
              <a:off x="6030390" y="1413374"/>
              <a:ext cx="2053479" cy="2053479"/>
            </a:xfrm>
            <a:prstGeom prst="ellipse">
              <a:avLst/>
            </a:prstGeom>
            <a:gradFill>
              <a:gsLst>
                <a:gs pos="0">
                  <a:srgbClr val="FF3300"/>
                </a:gs>
                <a:gs pos="87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9"/>
            <p:cNvSpPr/>
            <p:nvPr/>
          </p:nvSpPr>
          <p:spPr bwMode="auto">
            <a:xfrm>
              <a:off x="6495257" y="1777565"/>
              <a:ext cx="1320234" cy="1179757"/>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t" anchorCtr="0" compatLnSpc="1"/>
            <a:lstStyle/>
            <a:p>
              <a:endParaRPr lang="zh-CN" altLang="en-US" dirty="0"/>
            </a:p>
          </p:txBody>
        </p:sp>
      </p:grpSp>
      <p:sp>
        <p:nvSpPr>
          <p:cNvPr id="14" name="文本框 13"/>
          <p:cNvSpPr txBox="1"/>
          <p:nvPr/>
        </p:nvSpPr>
        <p:spPr>
          <a:xfrm>
            <a:off x="1143446" y="3479801"/>
            <a:ext cx="2236510" cy="584775"/>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zh-CN" altLang="en-US" dirty="0"/>
              <a:t>地点：北京</a:t>
            </a:r>
            <a:endParaRPr lang="zh-CN" altLang="en-US" dirty="0"/>
          </a:p>
        </p:txBody>
      </p:sp>
      <p:grpSp>
        <p:nvGrpSpPr>
          <p:cNvPr id="15" name="组合 14"/>
          <p:cNvGrpSpPr/>
          <p:nvPr/>
        </p:nvGrpSpPr>
        <p:grpSpPr>
          <a:xfrm>
            <a:off x="1638762" y="990014"/>
            <a:ext cx="973954" cy="1530598"/>
            <a:chOff x="2997857" y="1807936"/>
            <a:chExt cx="973954" cy="1530598"/>
          </a:xfrm>
          <a:effectLst>
            <a:outerShdw blurRad="254000" dist="127000" dir="2700000" algn="tl" rotWithShape="0">
              <a:schemeClr val="bg1">
                <a:lumMod val="50000"/>
                <a:alpha val="40000"/>
              </a:schemeClr>
            </a:outerShdw>
          </a:effectLst>
        </p:grpSpPr>
        <p:sp>
          <p:nvSpPr>
            <p:cNvPr id="16" name="任意多边形: 形状 15"/>
            <p:cNvSpPr/>
            <p:nvPr/>
          </p:nvSpPr>
          <p:spPr>
            <a:xfrm rot="10800000">
              <a:off x="2997857" y="1807936"/>
              <a:ext cx="973954" cy="1530598"/>
            </a:xfrm>
            <a:custGeom>
              <a:avLst/>
              <a:gdLst>
                <a:gd name="connsiteX0" fmla="*/ 486977 w 973954"/>
                <a:gd name="connsiteY0" fmla="*/ 1530598 h 1530598"/>
                <a:gd name="connsiteX1" fmla="*/ 0 w 973954"/>
                <a:gd name="connsiteY1" fmla="*/ 1043621 h 1530598"/>
                <a:gd name="connsiteX2" fmla="*/ 83168 w 973954"/>
                <a:gd name="connsiteY2" fmla="*/ 771348 h 1530598"/>
                <a:gd name="connsiteX3" fmla="*/ 142615 w 973954"/>
                <a:gd name="connsiteY3" fmla="*/ 699297 h 1530598"/>
                <a:gd name="connsiteX4" fmla="*/ 133945 w 973954"/>
                <a:gd name="connsiteY4" fmla="*/ 699297 h 1530598"/>
                <a:gd name="connsiteX5" fmla="*/ 486976 w 973954"/>
                <a:gd name="connsiteY5" fmla="*/ 0 h 1530598"/>
                <a:gd name="connsiteX6" fmla="*/ 840007 w 973954"/>
                <a:gd name="connsiteY6" fmla="*/ 699297 h 1530598"/>
                <a:gd name="connsiteX7" fmla="*/ 831339 w 973954"/>
                <a:gd name="connsiteY7" fmla="*/ 699297 h 1530598"/>
                <a:gd name="connsiteX8" fmla="*/ 890786 w 973954"/>
                <a:gd name="connsiteY8" fmla="*/ 771348 h 1530598"/>
                <a:gd name="connsiteX9" fmla="*/ 973954 w 973954"/>
                <a:gd name="connsiteY9" fmla="*/ 1043621 h 1530598"/>
                <a:gd name="connsiteX10" fmla="*/ 486977 w 973954"/>
                <a:gd name="connsiteY10" fmla="*/ 1530598 h 1530598"/>
                <a:gd name="connsiteX0-1" fmla="*/ 486977 w 973954"/>
                <a:gd name="connsiteY0-2" fmla="*/ 1530598 h 1530598"/>
                <a:gd name="connsiteX1-3" fmla="*/ 0 w 973954"/>
                <a:gd name="connsiteY1-4" fmla="*/ 1043621 h 1530598"/>
                <a:gd name="connsiteX2-5" fmla="*/ 83168 w 973954"/>
                <a:gd name="connsiteY2-6" fmla="*/ 771348 h 1530598"/>
                <a:gd name="connsiteX3-7" fmla="*/ 142615 w 973954"/>
                <a:gd name="connsiteY3-8" fmla="*/ 699297 h 1530598"/>
                <a:gd name="connsiteX4-9" fmla="*/ 99439 w 973954"/>
                <a:gd name="connsiteY4-10" fmla="*/ 618784 h 1530598"/>
                <a:gd name="connsiteX5-11" fmla="*/ 486976 w 973954"/>
                <a:gd name="connsiteY5-12" fmla="*/ 0 h 1530598"/>
                <a:gd name="connsiteX6-13" fmla="*/ 840007 w 973954"/>
                <a:gd name="connsiteY6-14" fmla="*/ 699297 h 1530598"/>
                <a:gd name="connsiteX7-15" fmla="*/ 831339 w 973954"/>
                <a:gd name="connsiteY7-16" fmla="*/ 699297 h 1530598"/>
                <a:gd name="connsiteX8-17" fmla="*/ 890786 w 973954"/>
                <a:gd name="connsiteY8-18" fmla="*/ 771348 h 1530598"/>
                <a:gd name="connsiteX9-19" fmla="*/ 973954 w 973954"/>
                <a:gd name="connsiteY9-20" fmla="*/ 1043621 h 1530598"/>
                <a:gd name="connsiteX10-21" fmla="*/ 486977 w 973954"/>
                <a:gd name="connsiteY10-22" fmla="*/ 1530598 h 1530598"/>
                <a:gd name="connsiteX0-23" fmla="*/ 486977 w 973954"/>
                <a:gd name="connsiteY0-24" fmla="*/ 1530598 h 1530598"/>
                <a:gd name="connsiteX1-25" fmla="*/ 0 w 973954"/>
                <a:gd name="connsiteY1-26" fmla="*/ 1043621 h 1530598"/>
                <a:gd name="connsiteX2-27" fmla="*/ 83168 w 973954"/>
                <a:gd name="connsiteY2-28" fmla="*/ 771348 h 1530598"/>
                <a:gd name="connsiteX3-29" fmla="*/ 142615 w 973954"/>
                <a:gd name="connsiteY3-30" fmla="*/ 699297 h 1530598"/>
                <a:gd name="connsiteX4-31" fmla="*/ 214458 w 973954"/>
                <a:gd name="connsiteY4-32" fmla="*/ 578528 h 1530598"/>
                <a:gd name="connsiteX5-33" fmla="*/ 486976 w 973954"/>
                <a:gd name="connsiteY5-34" fmla="*/ 0 h 1530598"/>
                <a:gd name="connsiteX6-35" fmla="*/ 840007 w 973954"/>
                <a:gd name="connsiteY6-36" fmla="*/ 699297 h 1530598"/>
                <a:gd name="connsiteX7-37" fmla="*/ 831339 w 973954"/>
                <a:gd name="connsiteY7-38" fmla="*/ 699297 h 1530598"/>
                <a:gd name="connsiteX8-39" fmla="*/ 890786 w 973954"/>
                <a:gd name="connsiteY8-40" fmla="*/ 771348 h 1530598"/>
                <a:gd name="connsiteX9-41" fmla="*/ 973954 w 973954"/>
                <a:gd name="connsiteY9-42" fmla="*/ 1043621 h 1530598"/>
                <a:gd name="connsiteX10-43" fmla="*/ 486977 w 973954"/>
                <a:gd name="connsiteY10-44" fmla="*/ 1530598 h 1530598"/>
                <a:gd name="connsiteX0-45" fmla="*/ 486977 w 973954"/>
                <a:gd name="connsiteY0-46" fmla="*/ 1530598 h 1530598"/>
                <a:gd name="connsiteX1-47" fmla="*/ 0 w 973954"/>
                <a:gd name="connsiteY1-48" fmla="*/ 1043621 h 1530598"/>
                <a:gd name="connsiteX2-49" fmla="*/ 83168 w 973954"/>
                <a:gd name="connsiteY2-50" fmla="*/ 771348 h 1530598"/>
                <a:gd name="connsiteX3-51" fmla="*/ 142615 w 973954"/>
                <a:gd name="connsiteY3-52" fmla="*/ 699297 h 1530598"/>
                <a:gd name="connsiteX4-53" fmla="*/ 214458 w 973954"/>
                <a:gd name="connsiteY4-54" fmla="*/ 578528 h 1530598"/>
                <a:gd name="connsiteX5-55" fmla="*/ 486976 w 973954"/>
                <a:gd name="connsiteY5-56" fmla="*/ 0 h 1530598"/>
                <a:gd name="connsiteX6-57" fmla="*/ 840007 w 973954"/>
                <a:gd name="connsiteY6-58" fmla="*/ 699297 h 1530598"/>
                <a:gd name="connsiteX7-59" fmla="*/ 906101 w 973954"/>
                <a:gd name="connsiteY7-60" fmla="*/ 774059 h 1530598"/>
                <a:gd name="connsiteX8-61" fmla="*/ 890786 w 973954"/>
                <a:gd name="connsiteY8-62" fmla="*/ 771348 h 1530598"/>
                <a:gd name="connsiteX9-63" fmla="*/ 973954 w 973954"/>
                <a:gd name="connsiteY9-64" fmla="*/ 1043621 h 1530598"/>
                <a:gd name="connsiteX10-65" fmla="*/ 486977 w 973954"/>
                <a:gd name="connsiteY10-66" fmla="*/ 1530598 h 1530598"/>
                <a:gd name="connsiteX0-67" fmla="*/ 486977 w 973954"/>
                <a:gd name="connsiteY0-68" fmla="*/ 1530598 h 1530598"/>
                <a:gd name="connsiteX1-69" fmla="*/ 0 w 973954"/>
                <a:gd name="connsiteY1-70" fmla="*/ 1043621 h 1530598"/>
                <a:gd name="connsiteX2-71" fmla="*/ 83168 w 973954"/>
                <a:gd name="connsiteY2-72" fmla="*/ 771348 h 1530598"/>
                <a:gd name="connsiteX3-73" fmla="*/ 142615 w 973954"/>
                <a:gd name="connsiteY3-74" fmla="*/ 699297 h 1530598"/>
                <a:gd name="connsiteX4-75" fmla="*/ 214458 w 973954"/>
                <a:gd name="connsiteY4-76" fmla="*/ 578528 h 1530598"/>
                <a:gd name="connsiteX5-77" fmla="*/ 486976 w 973954"/>
                <a:gd name="connsiteY5-78" fmla="*/ 0 h 1530598"/>
                <a:gd name="connsiteX6-79" fmla="*/ 828505 w 973954"/>
                <a:gd name="connsiteY6-80" fmla="*/ 653289 h 1530598"/>
                <a:gd name="connsiteX7-81" fmla="*/ 906101 w 973954"/>
                <a:gd name="connsiteY7-82" fmla="*/ 774059 h 1530598"/>
                <a:gd name="connsiteX8-83" fmla="*/ 890786 w 973954"/>
                <a:gd name="connsiteY8-84" fmla="*/ 771348 h 1530598"/>
                <a:gd name="connsiteX9-85" fmla="*/ 973954 w 973954"/>
                <a:gd name="connsiteY9-86" fmla="*/ 1043621 h 1530598"/>
                <a:gd name="connsiteX10-87" fmla="*/ 486977 w 973954"/>
                <a:gd name="connsiteY10-88" fmla="*/ 1530598 h 1530598"/>
                <a:gd name="connsiteX0-89" fmla="*/ 486977 w 973954"/>
                <a:gd name="connsiteY0-90" fmla="*/ 1530598 h 1530598"/>
                <a:gd name="connsiteX1-91" fmla="*/ 0 w 973954"/>
                <a:gd name="connsiteY1-92" fmla="*/ 1043621 h 1530598"/>
                <a:gd name="connsiteX2-93" fmla="*/ 83168 w 973954"/>
                <a:gd name="connsiteY2-94" fmla="*/ 771348 h 1530598"/>
                <a:gd name="connsiteX3-95" fmla="*/ 142615 w 973954"/>
                <a:gd name="connsiteY3-96" fmla="*/ 699297 h 1530598"/>
                <a:gd name="connsiteX4-97" fmla="*/ 214458 w 973954"/>
                <a:gd name="connsiteY4-98" fmla="*/ 578528 h 1530598"/>
                <a:gd name="connsiteX5-99" fmla="*/ 486976 w 973954"/>
                <a:gd name="connsiteY5-100" fmla="*/ 0 h 1530598"/>
                <a:gd name="connsiteX6-101" fmla="*/ 828505 w 973954"/>
                <a:gd name="connsiteY6-102" fmla="*/ 653289 h 1530598"/>
                <a:gd name="connsiteX7-103" fmla="*/ 906101 w 973954"/>
                <a:gd name="connsiteY7-104" fmla="*/ 774059 h 1530598"/>
                <a:gd name="connsiteX8-105" fmla="*/ 919541 w 973954"/>
                <a:gd name="connsiteY8-106" fmla="*/ 817356 h 1530598"/>
                <a:gd name="connsiteX9-107" fmla="*/ 973954 w 973954"/>
                <a:gd name="connsiteY9-108" fmla="*/ 1043621 h 1530598"/>
                <a:gd name="connsiteX10-109" fmla="*/ 486977 w 973954"/>
                <a:gd name="connsiteY10-110" fmla="*/ 1530598 h 1530598"/>
                <a:gd name="connsiteX0-111" fmla="*/ 486977 w 1101634"/>
                <a:gd name="connsiteY0-112" fmla="*/ 1530598 h 1530598"/>
                <a:gd name="connsiteX1-113" fmla="*/ 0 w 1101634"/>
                <a:gd name="connsiteY1-114" fmla="*/ 1043621 h 1530598"/>
                <a:gd name="connsiteX2-115" fmla="*/ 83168 w 1101634"/>
                <a:gd name="connsiteY2-116" fmla="*/ 771348 h 1530598"/>
                <a:gd name="connsiteX3-117" fmla="*/ 142615 w 1101634"/>
                <a:gd name="connsiteY3-118" fmla="*/ 699297 h 1530598"/>
                <a:gd name="connsiteX4-119" fmla="*/ 214458 w 1101634"/>
                <a:gd name="connsiteY4-120" fmla="*/ 578528 h 1530598"/>
                <a:gd name="connsiteX5-121" fmla="*/ 486976 w 1101634"/>
                <a:gd name="connsiteY5-122" fmla="*/ 0 h 1530598"/>
                <a:gd name="connsiteX6-123" fmla="*/ 828505 w 1101634"/>
                <a:gd name="connsiteY6-124" fmla="*/ 653289 h 1530598"/>
                <a:gd name="connsiteX7-125" fmla="*/ 1101634 w 1101634"/>
                <a:gd name="connsiteY7-126" fmla="*/ 676293 h 1530598"/>
                <a:gd name="connsiteX8-127" fmla="*/ 919541 w 1101634"/>
                <a:gd name="connsiteY8-128" fmla="*/ 817356 h 1530598"/>
                <a:gd name="connsiteX9-129" fmla="*/ 973954 w 1101634"/>
                <a:gd name="connsiteY9-130" fmla="*/ 1043621 h 1530598"/>
                <a:gd name="connsiteX10-131" fmla="*/ 486977 w 1101634"/>
                <a:gd name="connsiteY10-132" fmla="*/ 1530598 h 1530598"/>
                <a:gd name="connsiteX0-133" fmla="*/ 486977 w 973954"/>
                <a:gd name="connsiteY0-134" fmla="*/ 1530598 h 1530598"/>
                <a:gd name="connsiteX1-135" fmla="*/ 0 w 973954"/>
                <a:gd name="connsiteY1-136" fmla="*/ 1043621 h 1530598"/>
                <a:gd name="connsiteX2-137" fmla="*/ 83168 w 973954"/>
                <a:gd name="connsiteY2-138" fmla="*/ 771348 h 1530598"/>
                <a:gd name="connsiteX3-139" fmla="*/ 142615 w 973954"/>
                <a:gd name="connsiteY3-140" fmla="*/ 699297 h 1530598"/>
                <a:gd name="connsiteX4-141" fmla="*/ 214458 w 973954"/>
                <a:gd name="connsiteY4-142" fmla="*/ 578528 h 1530598"/>
                <a:gd name="connsiteX5-143" fmla="*/ 486976 w 973954"/>
                <a:gd name="connsiteY5-144" fmla="*/ 0 h 1530598"/>
                <a:gd name="connsiteX6-145" fmla="*/ 828505 w 973954"/>
                <a:gd name="connsiteY6-146" fmla="*/ 653289 h 1530598"/>
                <a:gd name="connsiteX7-147" fmla="*/ 900351 w 973954"/>
                <a:gd name="connsiteY7-148" fmla="*/ 762558 h 1530598"/>
                <a:gd name="connsiteX8-149" fmla="*/ 919541 w 973954"/>
                <a:gd name="connsiteY8-150" fmla="*/ 817356 h 1530598"/>
                <a:gd name="connsiteX9-151" fmla="*/ 973954 w 973954"/>
                <a:gd name="connsiteY9-152" fmla="*/ 1043621 h 1530598"/>
                <a:gd name="connsiteX10-153" fmla="*/ 486977 w 973954"/>
                <a:gd name="connsiteY10-154" fmla="*/ 1530598 h 1530598"/>
                <a:gd name="connsiteX0-155" fmla="*/ 486977 w 973954"/>
                <a:gd name="connsiteY0-156" fmla="*/ 1530598 h 1530598"/>
                <a:gd name="connsiteX1-157" fmla="*/ 0 w 973954"/>
                <a:gd name="connsiteY1-158" fmla="*/ 1043621 h 1530598"/>
                <a:gd name="connsiteX2-159" fmla="*/ 83168 w 973954"/>
                <a:gd name="connsiteY2-160" fmla="*/ 771348 h 1530598"/>
                <a:gd name="connsiteX3-161" fmla="*/ 142615 w 973954"/>
                <a:gd name="connsiteY3-162" fmla="*/ 699297 h 1530598"/>
                <a:gd name="connsiteX4-163" fmla="*/ 214458 w 973954"/>
                <a:gd name="connsiteY4-164" fmla="*/ 578528 h 1530598"/>
                <a:gd name="connsiteX5-165" fmla="*/ 486976 w 973954"/>
                <a:gd name="connsiteY5-166" fmla="*/ 0 h 1530598"/>
                <a:gd name="connsiteX6-167" fmla="*/ 828505 w 973954"/>
                <a:gd name="connsiteY6-168" fmla="*/ 653289 h 1530598"/>
                <a:gd name="connsiteX7-169" fmla="*/ 877347 w 973954"/>
                <a:gd name="connsiteY7-170" fmla="*/ 739555 h 1530598"/>
                <a:gd name="connsiteX8-171" fmla="*/ 919541 w 973954"/>
                <a:gd name="connsiteY8-172" fmla="*/ 817356 h 1530598"/>
                <a:gd name="connsiteX9-173" fmla="*/ 973954 w 973954"/>
                <a:gd name="connsiteY9-174" fmla="*/ 1043621 h 1530598"/>
                <a:gd name="connsiteX10-175" fmla="*/ 486977 w 973954"/>
                <a:gd name="connsiteY10-176" fmla="*/ 1530598 h 1530598"/>
                <a:gd name="connsiteX0-177" fmla="*/ 486977 w 973954"/>
                <a:gd name="connsiteY0-178" fmla="*/ 1530598 h 1530598"/>
                <a:gd name="connsiteX1-179" fmla="*/ 0 w 973954"/>
                <a:gd name="connsiteY1-180" fmla="*/ 1043621 h 1530598"/>
                <a:gd name="connsiteX2-181" fmla="*/ 83168 w 973954"/>
                <a:gd name="connsiteY2-182" fmla="*/ 771348 h 1530598"/>
                <a:gd name="connsiteX3-183" fmla="*/ 159868 w 973954"/>
                <a:gd name="connsiteY3-184" fmla="*/ 682044 h 1530598"/>
                <a:gd name="connsiteX4-185" fmla="*/ 214458 w 973954"/>
                <a:gd name="connsiteY4-186" fmla="*/ 578528 h 1530598"/>
                <a:gd name="connsiteX5-187" fmla="*/ 486976 w 973954"/>
                <a:gd name="connsiteY5-188" fmla="*/ 0 h 1530598"/>
                <a:gd name="connsiteX6-189" fmla="*/ 828505 w 973954"/>
                <a:gd name="connsiteY6-190" fmla="*/ 653289 h 1530598"/>
                <a:gd name="connsiteX7-191" fmla="*/ 877347 w 973954"/>
                <a:gd name="connsiteY7-192" fmla="*/ 739555 h 1530598"/>
                <a:gd name="connsiteX8-193" fmla="*/ 919541 w 973954"/>
                <a:gd name="connsiteY8-194" fmla="*/ 817356 h 1530598"/>
                <a:gd name="connsiteX9-195" fmla="*/ 973954 w 973954"/>
                <a:gd name="connsiteY9-196" fmla="*/ 1043621 h 1530598"/>
                <a:gd name="connsiteX10-197" fmla="*/ 486977 w 973954"/>
                <a:gd name="connsiteY10-198" fmla="*/ 1530598 h 1530598"/>
                <a:gd name="connsiteX0-199" fmla="*/ 486977 w 973954"/>
                <a:gd name="connsiteY0-200" fmla="*/ 1530598 h 1530598"/>
                <a:gd name="connsiteX1-201" fmla="*/ 0 w 973954"/>
                <a:gd name="connsiteY1-202" fmla="*/ 1043621 h 1530598"/>
                <a:gd name="connsiteX2-203" fmla="*/ 83168 w 973954"/>
                <a:gd name="connsiteY2-204" fmla="*/ 771348 h 1530598"/>
                <a:gd name="connsiteX3-205" fmla="*/ 142615 w 973954"/>
                <a:gd name="connsiteY3-206" fmla="*/ 687795 h 1530598"/>
                <a:gd name="connsiteX4-207" fmla="*/ 214458 w 973954"/>
                <a:gd name="connsiteY4-208" fmla="*/ 578528 h 1530598"/>
                <a:gd name="connsiteX5-209" fmla="*/ 486976 w 973954"/>
                <a:gd name="connsiteY5-210" fmla="*/ 0 h 1530598"/>
                <a:gd name="connsiteX6-211" fmla="*/ 828505 w 973954"/>
                <a:gd name="connsiteY6-212" fmla="*/ 653289 h 1530598"/>
                <a:gd name="connsiteX7-213" fmla="*/ 877347 w 973954"/>
                <a:gd name="connsiteY7-214" fmla="*/ 739555 h 1530598"/>
                <a:gd name="connsiteX8-215" fmla="*/ 919541 w 973954"/>
                <a:gd name="connsiteY8-216" fmla="*/ 817356 h 1530598"/>
                <a:gd name="connsiteX9-217" fmla="*/ 973954 w 973954"/>
                <a:gd name="connsiteY9-218" fmla="*/ 1043621 h 1530598"/>
                <a:gd name="connsiteX10-219" fmla="*/ 486977 w 973954"/>
                <a:gd name="connsiteY10-220" fmla="*/ 1530598 h 15305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73954" h="1530598">
                  <a:moveTo>
                    <a:pt x="486977" y="1530598"/>
                  </a:moveTo>
                  <a:cubicBezTo>
                    <a:pt x="218027" y="1530598"/>
                    <a:pt x="0" y="1312571"/>
                    <a:pt x="0" y="1043621"/>
                  </a:cubicBezTo>
                  <a:cubicBezTo>
                    <a:pt x="0" y="942765"/>
                    <a:pt x="30660" y="849070"/>
                    <a:pt x="83168" y="771348"/>
                  </a:cubicBezTo>
                  <a:lnTo>
                    <a:pt x="142615" y="687795"/>
                  </a:lnTo>
                  <a:lnTo>
                    <a:pt x="214458" y="578528"/>
                  </a:lnTo>
                  <a:lnTo>
                    <a:pt x="486976" y="0"/>
                  </a:lnTo>
                  <a:lnTo>
                    <a:pt x="828505" y="653289"/>
                  </a:lnTo>
                  <a:lnTo>
                    <a:pt x="877347" y="739555"/>
                  </a:lnTo>
                  <a:lnTo>
                    <a:pt x="919541" y="817356"/>
                  </a:lnTo>
                  <a:cubicBezTo>
                    <a:pt x="972049" y="895078"/>
                    <a:pt x="973954" y="942765"/>
                    <a:pt x="973954" y="1043621"/>
                  </a:cubicBezTo>
                  <a:cubicBezTo>
                    <a:pt x="973954" y="1312571"/>
                    <a:pt x="755927" y="1530598"/>
                    <a:pt x="486977" y="1530598"/>
                  </a:cubicBezTo>
                  <a:close/>
                </a:path>
              </a:pathLst>
            </a:custGeom>
            <a:gradFill flip="none" rotWithShape="0">
              <a:gsLst>
                <a:gs pos="0">
                  <a:srgbClr val="FF3300"/>
                </a:gs>
                <a:gs pos="87000">
                  <a:srgbClr val="C00000"/>
                </a:gs>
                <a:gs pos="100000">
                  <a:srgbClr val="FF33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3184505" y="1972579"/>
              <a:ext cx="600656" cy="60065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3249044" y="2037118"/>
              <a:ext cx="471577" cy="471577"/>
            </a:xfrm>
            <a:prstGeom prst="ellipse">
              <a:avLst/>
            </a:prstGeom>
            <a:gradFill>
              <a:gsLst>
                <a:gs pos="0">
                  <a:srgbClr val="FF3300"/>
                </a:gs>
                <a:gs pos="87000">
                  <a:srgbClr val="C00000"/>
                </a:gs>
                <a:gs pos="100000">
                  <a:srgbClr val="FF33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9" name="椭圆 18"/>
          <p:cNvSpPr/>
          <p:nvPr/>
        </p:nvSpPr>
        <p:spPr>
          <a:xfrm>
            <a:off x="3180966" y="2263386"/>
            <a:ext cx="199241" cy="1992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0" name="椭圆 19"/>
          <p:cNvSpPr/>
          <p:nvPr/>
        </p:nvSpPr>
        <p:spPr>
          <a:xfrm>
            <a:off x="4827761" y="2321171"/>
            <a:ext cx="199241" cy="1992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1" name="椭圆 20"/>
          <p:cNvSpPr/>
          <p:nvPr/>
        </p:nvSpPr>
        <p:spPr>
          <a:xfrm>
            <a:off x="6580601" y="2321171"/>
            <a:ext cx="199241" cy="1992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2" name="椭圆 21"/>
          <p:cNvSpPr/>
          <p:nvPr/>
        </p:nvSpPr>
        <p:spPr>
          <a:xfrm>
            <a:off x="8363286" y="2321171"/>
            <a:ext cx="199241" cy="1992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8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82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82000">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1" fill="hold" nodeType="afterEffect" p14:presetBounceEnd="82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82000">
                                          <p:cBhvr additive="base">
                                            <p:cTn id="18" dur="500" fill="hold"/>
                                            <p:tgtEl>
                                              <p:spTgt spid="11"/>
                                            </p:tgtEl>
                                            <p:attrNameLst>
                                              <p:attrName>ppt_x</p:attrName>
                                            </p:attrNameLst>
                                          </p:cBhvr>
                                          <p:tavLst>
                                            <p:tav tm="0">
                                              <p:val>
                                                <p:strVal val="#ppt_x"/>
                                              </p:val>
                                            </p:tav>
                                            <p:tav tm="100000">
                                              <p:val>
                                                <p:strVal val="#ppt_x"/>
                                              </p:val>
                                            </p:tav>
                                          </p:tavLst>
                                        </p:anim>
                                        <p:anim calcmode="lin" valueType="num" p14:bounceEnd="82000">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6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par>
                              <p:cTn id="75" fill="hold">
                                <p:stCondLst>
                                  <p:cond delay="8000"/>
                                </p:stCondLst>
                                <p:childTnLst>
                                  <p:par>
                                    <p:cTn id="76" presetID="2" presetClass="entr" presetSubtype="4"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P spid="19" grpId="0" bldLvl="0" animBg="1"/>
          <p:bldP spid="20" grpId="0" bldLvl="0" animBg="1"/>
          <p:bldP spid="21" grpId="0" bldLvl="0" animBg="1"/>
          <p:bldP spid="2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par>
                              <p:cTn id="30" fill="hold">
                                <p:stCondLst>
                                  <p:cond delay="3500"/>
                                </p:stCondLst>
                                <p:childTnLst>
                                  <p:par>
                                    <p:cTn id="31" presetID="4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6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par>
                              <p:cTn id="75" fill="hold">
                                <p:stCondLst>
                                  <p:cond delay="8000"/>
                                </p:stCondLst>
                                <p:childTnLst>
                                  <p:par>
                                    <p:cTn id="76" presetID="2" presetClass="entr" presetSubtype="4"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P spid="19" grpId="0" bldLvl="0" animBg="1"/>
          <p:bldP spid="20" grpId="0" bldLvl="0" animBg="1"/>
          <p:bldP spid="21" grpId="0" bldLvl="0" animBg="1"/>
          <p:bldP spid="22"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sp>
        <p:nvSpPr>
          <p:cNvPr id="27" name="矩形: 圆角 26"/>
          <p:cNvSpPr/>
          <p:nvPr/>
        </p:nvSpPr>
        <p:spPr>
          <a:xfrm>
            <a:off x="4964772" y="2012566"/>
            <a:ext cx="3100590" cy="1689392"/>
          </a:xfrm>
          <a:prstGeom prst="roundRect">
            <a:avLst>
              <a:gd name="adj" fmla="val 7002"/>
            </a:avLst>
          </a:prstGeom>
          <a:gradFill>
            <a:gsLst>
              <a:gs pos="0">
                <a:srgbClr val="FF3300"/>
              </a:gs>
              <a:gs pos="87000">
                <a:srgbClr val="C00000"/>
              </a:gs>
              <a:gs pos="100000">
                <a:srgbClr val="FF3300"/>
              </a:gs>
            </a:gsLst>
            <a:lin ang="5400000" scaled="0"/>
          </a:gradFill>
          <a:ln>
            <a:noFill/>
          </a:ln>
          <a:effectLst>
            <a:outerShdw blurRad="381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矩形: 圆角 27"/>
          <p:cNvSpPr/>
          <p:nvPr/>
        </p:nvSpPr>
        <p:spPr>
          <a:xfrm>
            <a:off x="800734" y="2012566"/>
            <a:ext cx="3100590" cy="1689392"/>
          </a:xfrm>
          <a:prstGeom prst="roundRect">
            <a:avLst>
              <a:gd name="adj" fmla="val 7002"/>
            </a:avLst>
          </a:prstGeom>
          <a:gradFill>
            <a:gsLst>
              <a:gs pos="0">
                <a:srgbClr val="FF3300"/>
              </a:gs>
              <a:gs pos="87000">
                <a:srgbClr val="C00000"/>
              </a:gs>
              <a:gs pos="100000">
                <a:srgbClr val="FF3300"/>
              </a:gs>
            </a:gsLst>
            <a:lin ang="5400000" scaled="0"/>
          </a:gradFill>
          <a:ln>
            <a:noFill/>
          </a:ln>
          <a:effectLst>
            <a:outerShdw blurRad="381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374325" y="2167419"/>
            <a:ext cx="1826141"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中央委员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374325" y="2752194"/>
            <a:ext cx="1939955" cy="830997"/>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en-US" altLang="zh-CN" sz="4800" dirty="0">
                <a:solidFill>
                  <a:schemeClr val="bg1"/>
                </a:solidFill>
                <a:latin typeface="微软雅黑" panose="020B0503020204020204" pitchFamily="34" charset="-122"/>
                <a:ea typeface="微软雅黑" panose="020B0503020204020204" pitchFamily="34" charset="-122"/>
              </a:rPr>
              <a:t>202</a:t>
            </a:r>
            <a:r>
              <a:rPr lang="zh-CN" altLang="en-US" sz="4800" dirty="0">
                <a:solidFill>
                  <a:schemeClr val="bg1"/>
                </a:solidFill>
                <a:latin typeface="微软雅黑" panose="020B0503020204020204" pitchFamily="34" charset="-122"/>
                <a:ea typeface="微软雅黑" panose="020B0503020204020204" pitchFamily="34" charset="-122"/>
              </a:rPr>
              <a:t>人</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272400" y="2167419"/>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候补中央委员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625862" y="2752194"/>
            <a:ext cx="1939955" cy="830997"/>
          </a:xfrm>
          <a:prstGeom prst="rect">
            <a:avLst/>
          </a:prstGeom>
          <a:noFill/>
        </p:spPr>
        <p:txBody>
          <a:bodyPr wrap="none" rtlCol="0">
            <a:spAutoFit/>
          </a:bodyPr>
          <a:lstStyle>
            <a:defPPr>
              <a:defRPr lang="zh-CN"/>
            </a:defPPr>
            <a:lvl1pPr>
              <a:defRPr sz="3200" b="1">
                <a:gradFill>
                  <a:gsLst>
                    <a:gs pos="0">
                      <a:srgbClr val="FF3300"/>
                    </a:gs>
                    <a:gs pos="87000">
                      <a:srgbClr val="C00000"/>
                    </a:gs>
                    <a:gs pos="100000">
                      <a:srgbClr val="FF3300"/>
                    </a:gs>
                  </a:gsLst>
                  <a:lin ang="5400000" scaled="0"/>
                </a:gradFill>
                <a:latin typeface="微软雅黑" panose="020B0503020204020204" pitchFamily="82" charset="2"/>
                <a:ea typeface="微软雅黑" panose="020B0503020204020204" pitchFamily="82" charset="2"/>
              </a:defRPr>
            </a:lvl1pPr>
          </a:lstStyle>
          <a:p>
            <a:r>
              <a:rPr lang="en-US" altLang="zh-CN" sz="4800" dirty="0">
                <a:solidFill>
                  <a:schemeClr val="bg1"/>
                </a:solidFill>
                <a:latin typeface="微软雅黑" panose="020B0503020204020204" pitchFamily="34" charset="-122"/>
                <a:ea typeface="微软雅黑" panose="020B0503020204020204" pitchFamily="34" charset="-122"/>
              </a:rPr>
              <a:t>169</a:t>
            </a:r>
            <a:r>
              <a:rPr lang="zh-CN" altLang="en-US" sz="4800" dirty="0">
                <a:solidFill>
                  <a:schemeClr val="bg1"/>
                </a:solidFill>
                <a:latin typeface="微软雅黑" panose="020B0503020204020204" pitchFamily="34" charset="-122"/>
                <a:ea typeface="微软雅黑" panose="020B0503020204020204" pitchFamily="34" charset="-122"/>
              </a:rPr>
              <a:t>人</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00734" y="1195280"/>
            <a:ext cx="2236510" cy="584775"/>
          </a:xfrm>
          <a:prstGeom prst="rect">
            <a:avLst/>
          </a:prstGeom>
          <a:noFill/>
        </p:spPr>
        <p:txBody>
          <a:bodyPr wrap="none" rtlCol="0">
            <a:spAutoFit/>
          </a:bodyPr>
          <a:lstStyle/>
          <a:p>
            <a:r>
              <a:rPr lang="zh-CN" altLang="en-US" sz="3200" b="1"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rPr>
              <a:t>参会人员：</a:t>
            </a:r>
            <a:endParaRPr lang="zh-CN" altLang="en-US" sz="3200" b="1"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00734" y="4357869"/>
            <a:ext cx="1415772" cy="584775"/>
          </a:xfrm>
          <a:prstGeom prst="rect">
            <a:avLst/>
          </a:prstGeom>
          <a:noFill/>
        </p:spPr>
        <p:txBody>
          <a:bodyPr wrap="none" rtlCol="0">
            <a:spAutoFit/>
          </a:bodyPr>
          <a:lstStyle/>
          <a:p>
            <a:r>
              <a:rPr lang="zh-CN" altLang="en-US" sz="3200" b="1"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rPr>
              <a:t>列席：</a:t>
            </a:r>
            <a:endParaRPr lang="zh-CN" altLang="en-US" sz="3200" b="1"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950313" y="4272331"/>
            <a:ext cx="6277905" cy="1422954"/>
          </a:xfrm>
          <a:prstGeom prst="rect">
            <a:avLst/>
          </a:prstGeom>
          <a:noFill/>
        </p:spPr>
        <p:txBody>
          <a:bodyPr wrap="square" rtlCol="0">
            <a:spAutoFit/>
          </a:bodyPr>
          <a:lstStyle/>
          <a:p>
            <a:pPr>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中央纪律检查委员会常务委员会委员和有关方面负责同志列席会议。党的十九大代表中的部分基层同志和专家学者也列席会议。</a:t>
            </a:r>
            <a:endParaRPr lang="zh-CN" altLang="en-US" sz="2000" b="1" dirty="0">
              <a:gradFill>
                <a:gsLst>
                  <a:gs pos="0">
                    <a:srgbClr val="FF3300"/>
                  </a:gs>
                  <a:gs pos="87000">
                    <a:srgbClr val="C00000"/>
                  </a:gs>
                  <a:gs pos="100000">
                    <a:srgbClr val="FF3300"/>
                  </a:gs>
                </a:gsLst>
                <a:lin ang="5400000" scaled="0"/>
              </a:gradFill>
              <a:latin typeface="微软雅黑" panose="020B0503020204020204" pitchFamily="34" charset="-122"/>
              <a:ea typeface="微软雅黑" panose="020B0503020204020204" pitchFamily="34" charset="-122"/>
            </a:endParaRPr>
          </a:p>
        </p:txBody>
      </p:sp>
      <p:sp>
        <p:nvSpPr>
          <p:cNvPr id="36" name="加号 35"/>
          <p:cNvSpPr/>
          <p:nvPr/>
        </p:nvSpPr>
        <p:spPr>
          <a:xfrm>
            <a:off x="4066969" y="2514362"/>
            <a:ext cx="685800" cy="685800"/>
          </a:xfrm>
          <a:prstGeom prst="mathPlus">
            <a:avLst>
              <a:gd name="adj1" fmla="val 13996"/>
            </a:avLst>
          </a:prstGeom>
          <a:gradFill>
            <a:gsLst>
              <a:gs pos="0">
                <a:srgbClr val="FF3300"/>
              </a:gs>
              <a:gs pos="87000">
                <a:srgbClr val="C00000"/>
              </a:gs>
              <a:gs pos="100000">
                <a:srgbClr val="FF33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55765" y="1780055"/>
            <a:ext cx="3411304" cy="427233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500"/>
                            </p:stCondLst>
                            <p:childTnLst>
                              <p:par>
                                <p:cTn id="47" presetID="16" presetClass="entr" presetSubtype="21"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childTnLst>
                          </p:cTn>
                        </p:par>
                        <p:par>
                          <p:cTn id="50" fill="hold">
                            <p:stCondLst>
                              <p:cond delay="6000"/>
                            </p:stCondLst>
                            <p:childTnLst>
                              <p:par>
                                <p:cTn id="51" presetID="16" presetClass="entr" presetSubtype="2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p:bldP spid="32" grpId="0"/>
      <p:bldP spid="33" grpId="0"/>
      <p:bldP spid="34" grpId="0"/>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060575"/>
            <a:ext cx="3183255" cy="462280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80050"/>
            <a:ext cx="12192000" cy="1377315"/>
          </a:xfrm>
          <a:prstGeom prst="rect">
            <a:avLst/>
          </a:prstGeom>
        </p:spPr>
      </p:pic>
      <p:sp>
        <p:nvSpPr>
          <p:cNvPr id="14" name="矩形 13"/>
          <p:cNvSpPr/>
          <p:nvPr/>
        </p:nvSpPr>
        <p:spPr>
          <a:xfrm>
            <a:off x="2471420" y="1353820"/>
            <a:ext cx="4654550" cy="452310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ct val="150000"/>
              </a:lnSpc>
            </a:pPr>
            <a:r>
              <a:rPr lang="zh-CN" altLang="en-US" sz="2400" dirty="0">
                <a:solidFill>
                  <a:schemeClr val="tx1"/>
                </a:solidFill>
                <a:latin typeface="微软雅黑" panose="020B0503020204020204" pitchFamily="34" charset="-122"/>
                <a:ea typeface="微软雅黑" panose="020B0503020204020204" pitchFamily="34" charset="-122"/>
              </a:rPr>
              <a:t>全会听取和讨论了习近平受中央政治局委托作的工作报告，审议通过了</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中共中央关于坚持和完善中国特色社会主义制度、推进国家治理体系和治理能力现代化若干重大问题的决定</a:t>
            </a:r>
            <a:r>
              <a:rPr lang="en-US" altLang="zh-CN" sz="2400" b="1" dirty="0">
                <a:solidFill>
                  <a:srgbClr val="C00000"/>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。习近平就</a:t>
            </a:r>
            <a:r>
              <a:rPr lang="en-US" altLang="zh-CN" sz="2400" dirty="0">
                <a:solidFill>
                  <a:schemeClr val="tx1"/>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决定（讨论稿）</a:t>
            </a:r>
            <a:r>
              <a:rPr lang="en-US" altLang="zh-CN" sz="2400" dirty="0">
                <a:solidFill>
                  <a:schemeClr val="tx1"/>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向全会作了说明。</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5" name="矩形: 圆角 9"/>
          <p:cNvSpPr/>
          <p:nvPr/>
        </p:nvSpPr>
        <p:spPr>
          <a:xfrm>
            <a:off x="2597785" y="439420"/>
            <a:ext cx="3815715" cy="641350"/>
          </a:xfrm>
          <a:prstGeom prst="roundRect">
            <a:avLst/>
          </a:prstGeom>
          <a:gradFill>
            <a:gsLst>
              <a:gs pos="0">
                <a:srgbClr val="FF3300"/>
              </a:gs>
              <a:gs pos="100000">
                <a:srgbClr val="C00000"/>
              </a:gs>
              <a:gs pos="100000">
                <a:srgbClr val="FF3300"/>
              </a:gs>
            </a:gsLst>
            <a:lin ang="2400000" scaled="0"/>
          </a:gradFill>
          <a:ln>
            <a:noFill/>
          </a:ln>
          <a:effectLst>
            <a:outerShdw blurRad="381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会议内容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 name="矩形: 圆角 9"/>
          <p:cNvSpPr/>
          <p:nvPr/>
        </p:nvSpPr>
        <p:spPr>
          <a:xfrm>
            <a:off x="7883525" y="439420"/>
            <a:ext cx="3251835" cy="641350"/>
          </a:xfrm>
          <a:prstGeom prst="roundRect">
            <a:avLst/>
          </a:prstGeom>
          <a:gradFill>
            <a:gsLst>
              <a:gs pos="0">
                <a:srgbClr val="FF3300"/>
              </a:gs>
              <a:gs pos="100000">
                <a:srgbClr val="C00000"/>
              </a:gs>
              <a:gs pos="100000">
                <a:srgbClr val="FF3300"/>
              </a:gs>
            </a:gsLst>
            <a:lin ang="2400000" scaled="0"/>
          </a:gradFill>
          <a:ln>
            <a:noFill/>
          </a:ln>
          <a:effectLst>
            <a:outerShdw blurRad="381000" dist="1270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会议通过文件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910" y="1353820"/>
            <a:ext cx="3915410" cy="4522470"/>
          </a:xfrm>
          <a:prstGeom prst="rect">
            <a:avLst/>
          </a:prstGeom>
          <a:effectLst>
            <a:outerShdw blurRad="381000" dist="127000" dir="2700000" algn="tl" rotWithShape="0">
              <a:schemeClr val="bg1">
                <a:lumMod val="50000"/>
                <a:alpha val="40000"/>
              </a:schemeClr>
            </a:outerShdw>
            <a:reflection blurRad="6350" stA="59000" endPos="13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308859" y="10898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十九届四中全会会议的基本内容</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2997835" y="662940"/>
            <a:ext cx="9193530" cy="5804535"/>
          </a:xfrm>
          <a:prstGeom prst="rect">
            <a:avLst/>
          </a:prstGeom>
          <a:noFill/>
          <a:ln w="19050" cap="flat" cmpd="sng" algn="ctr">
            <a:no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9" name="组合 8"/>
          <p:cNvGrpSpPr/>
          <p:nvPr/>
        </p:nvGrpSpPr>
        <p:grpSpPr>
          <a:xfrm>
            <a:off x="-67945" y="1800225"/>
            <a:ext cx="2098310" cy="3256915"/>
            <a:chOff x="611561" y="1203598"/>
            <a:chExt cx="1574099" cy="2965253"/>
          </a:xfrm>
        </p:grpSpPr>
        <p:sp>
          <p:nvSpPr>
            <p:cNvPr id="10" name="圆角矩形 83"/>
            <p:cNvSpPr/>
            <p:nvPr/>
          </p:nvSpPr>
          <p:spPr>
            <a:xfrm>
              <a:off x="611561" y="1203598"/>
              <a:ext cx="1574099" cy="2965253"/>
            </a:xfrm>
            <a:prstGeom prst="roundRect">
              <a:avLst>
                <a:gd name="adj"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1" name="文本框 10"/>
            <p:cNvSpPr txBox="1"/>
            <p:nvPr/>
          </p:nvSpPr>
          <p:spPr>
            <a:xfrm>
              <a:off x="713415" y="2694735"/>
              <a:ext cx="1370101" cy="1068393"/>
            </a:xfrm>
            <a:prstGeom prst="rect">
              <a:avLst/>
            </a:prstGeom>
            <a:noFill/>
          </p:spPr>
          <p:txBody>
            <a:bodyPr wrap="square" rtlCol="0">
              <a:spAutoFit/>
            </a:bodyPr>
            <a:lstStyle/>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全会</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充分肯定</a:t>
              </a:r>
              <a:endParaRPr lang="zh-CN" altLang="en-US" sz="5330" dirty="0">
                <a:solidFill>
                  <a:schemeClr val="bg1"/>
                </a:solidFill>
                <a:latin typeface="方正小标宋简体" panose="02010601030101010101" pitchFamily="2" charset="-122"/>
                <a:ea typeface="方正小标宋简体" panose="02010601030101010101" pitchFamily="2" charset="-122"/>
              </a:endParaRPr>
            </a:p>
          </p:txBody>
        </p:sp>
        <p:sp>
          <p:nvSpPr>
            <p:cNvPr id="13" name="Freeform 7"/>
            <p:cNvSpPr>
              <a:spLocks noEditPoints="1"/>
            </p:cNvSpPr>
            <p:nvPr/>
          </p:nvSpPr>
          <p:spPr bwMode="auto">
            <a:xfrm>
              <a:off x="910664" y="1407590"/>
              <a:ext cx="961289" cy="971852"/>
            </a:xfrm>
            <a:custGeom>
              <a:avLst/>
              <a:gdLst>
                <a:gd name="T0" fmla="*/ 3378 w 3557"/>
                <a:gd name="T1" fmla="*/ 1304 h 3599"/>
                <a:gd name="T2" fmla="*/ 1740 w 3557"/>
                <a:gd name="T3" fmla="*/ 67 h 3599"/>
                <a:gd name="T4" fmla="*/ 2704 w 3557"/>
                <a:gd name="T5" fmla="*/ 2142 h 3599"/>
                <a:gd name="T6" fmla="*/ 1689 w 3557"/>
                <a:gd name="T7" fmla="*/ 1105 h 3599"/>
                <a:gd name="T8" fmla="*/ 2077 w 3557"/>
                <a:gd name="T9" fmla="*/ 680 h 3599"/>
                <a:gd name="T10" fmla="*/ 1811 w 3557"/>
                <a:gd name="T11" fmla="*/ 435 h 3599"/>
                <a:gd name="T12" fmla="*/ 1602 w 3557"/>
                <a:gd name="T13" fmla="*/ 624 h 3599"/>
                <a:gd name="T14" fmla="*/ 1209 w 3557"/>
                <a:gd name="T15" fmla="*/ 619 h 3599"/>
                <a:gd name="T16" fmla="*/ 408 w 3557"/>
                <a:gd name="T17" fmla="*/ 1432 h 3599"/>
                <a:gd name="T18" fmla="*/ 893 w 3557"/>
                <a:gd name="T19" fmla="*/ 1871 h 3599"/>
                <a:gd name="T20" fmla="*/ 1194 w 3557"/>
                <a:gd name="T21" fmla="*/ 1580 h 3599"/>
                <a:gd name="T22" fmla="*/ 2230 w 3557"/>
                <a:gd name="T23" fmla="*/ 2587 h 3599"/>
                <a:gd name="T24" fmla="*/ 551 w 3557"/>
                <a:gd name="T25" fmla="*/ 2214 h 3599"/>
                <a:gd name="T26" fmla="*/ 235 w 3557"/>
                <a:gd name="T27" fmla="*/ 2490 h 3599"/>
                <a:gd name="T28" fmla="*/ 475 w 3557"/>
                <a:gd name="T29" fmla="*/ 2771 h 3599"/>
                <a:gd name="T30" fmla="*/ 433 w 3557"/>
                <a:gd name="T31" fmla="*/ 2827 h 3599"/>
                <a:gd name="T32" fmla="*/ 275 w 3557"/>
                <a:gd name="T33" fmla="*/ 2868 h 3599"/>
                <a:gd name="T34" fmla="*/ 331 w 3557"/>
                <a:gd name="T35" fmla="*/ 3282 h 3599"/>
                <a:gd name="T36" fmla="*/ 638 w 3557"/>
                <a:gd name="T37" fmla="*/ 3021 h 3599"/>
                <a:gd name="T38" fmla="*/ 699 w 3557"/>
                <a:gd name="T39" fmla="*/ 2945 h 3599"/>
                <a:gd name="T40" fmla="*/ 2623 w 3557"/>
                <a:gd name="T41" fmla="*/ 3011 h 3599"/>
                <a:gd name="T42" fmla="*/ 2969 w 3557"/>
                <a:gd name="T43" fmla="*/ 3338 h 3599"/>
                <a:gd name="T44" fmla="*/ 3444 w 3557"/>
                <a:gd name="T45" fmla="*/ 2863 h 3599"/>
                <a:gd name="T46" fmla="*/ 3133 w 3557"/>
                <a:gd name="T47" fmla="*/ 2525 h 3599"/>
                <a:gd name="T48" fmla="*/ 3378 w 3557"/>
                <a:gd name="T49" fmla="*/ 1304 h 3599"/>
                <a:gd name="T50" fmla="*/ 3378 w 3557"/>
                <a:gd name="T51" fmla="*/ 1304 h 3599"/>
                <a:gd name="T52" fmla="*/ 3378 w 3557"/>
                <a:gd name="T53" fmla="*/ 1304 h 3599"/>
                <a:gd name="T54" fmla="*/ 3378 w 3557"/>
                <a:gd name="T55" fmla="*/ 1304 h 3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7" h="3599">
                  <a:moveTo>
                    <a:pt x="3378" y="1304"/>
                  </a:moveTo>
                  <a:cubicBezTo>
                    <a:pt x="2988" y="0"/>
                    <a:pt x="1740" y="67"/>
                    <a:pt x="1740" y="67"/>
                  </a:cubicBezTo>
                  <a:cubicBezTo>
                    <a:pt x="3490" y="925"/>
                    <a:pt x="2704" y="2142"/>
                    <a:pt x="2704" y="2142"/>
                  </a:cubicBezTo>
                  <a:cubicBezTo>
                    <a:pt x="1689" y="1105"/>
                    <a:pt x="1689" y="1105"/>
                    <a:pt x="1689" y="1105"/>
                  </a:cubicBezTo>
                  <a:cubicBezTo>
                    <a:pt x="2077" y="680"/>
                    <a:pt x="2077" y="680"/>
                    <a:pt x="2077" y="680"/>
                  </a:cubicBezTo>
                  <a:cubicBezTo>
                    <a:pt x="1811" y="435"/>
                    <a:pt x="1811" y="435"/>
                    <a:pt x="1811" y="435"/>
                  </a:cubicBezTo>
                  <a:cubicBezTo>
                    <a:pt x="1602" y="624"/>
                    <a:pt x="1602" y="624"/>
                    <a:pt x="1602" y="624"/>
                  </a:cubicBezTo>
                  <a:cubicBezTo>
                    <a:pt x="1209" y="619"/>
                    <a:pt x="1209" y="619"/>
                    <a:pt x="1209" y="619"/>
                  </a:cubicBezTo>
                  <a:cubicBezTo>
                    <a:pt x="408" y="1432"/>
                    <a:pt x="408" y="1432"/>
                    <a:pt x="408" y="1432"/>
                  </a:cubicBezTo>
                  <a:cubicBezTo>
                    <a:pt x="893" y="1871"/>
                    <a:pt x="893" y="1871"/>
                    <a:pt x="893" y="1871"/>
                  </a:cubicBezTo>
                  <a:cubicBezTo>
                    <a:pt x="1194" y="1580"/>
                    <a:pt x="1194" y="1580"/>
                    <a:pt x="1194" y="1580"/>
                  </a:cubicBezTo>
                  <a:cubicBezTo>
                    <a:pt x="2230" y="2587"/>
                    <a:pt x="2230" y="2587"/>
                    <a:pt x="2230" y="2587"/>
                  </a:cubicBezTo>
                  <a:cubicBezTo>
                    <a:pt x="1352" y="3164"/>
                    <a:pt x="551" y="2214"/>
                    <a:pt x="551" y="2214"/>
                  </a:cubicBezTo>
                  <a:cubicBezTo>
                    <a:pt x="235" y="2490"/>
                    <a:pt x="235" y="2490"/>
                    <a:pt x="235" y="2490"/>
                  </a:cubicBezTo>
                  <a:cubicBezTo>
                    <a:pt x="475" y="2771"/>
                    <a:pt x="475" y="2771"/>
                    <a:pt x="475" y="2771"/>
                  </a:cubicBezTo>
                  <a:cubicBezTo>
                    <a:pt x="433" y="2827"/>
                    <a:pt x="433" y="2827"/>
                    <a:pt x="433" y="2827"/>
                  </a:cubicBezTo>
                  <a:cubicBezTo>
                    <a:pt x="321" y="2817"/>
                    <a:pt x="275" y="2868"/>
                    <a:pt x="275" y="2868"/>
                  </a:cubicBezTo>
                  <a:cubicBezTo>
                    <a:pt x="0" y="3134"/>
                    <a:pt x="331" y="3282"/>
                    <a:pt x="331" y="3282"/>
                  </a:cubicBezTo>
                  <a:cubicBezTo>
                    <a:pt x="653" y="3353"/>
                    <a:pt x="638" y="3021"/>
                    <a:pt x="638" y="3021"/>
                  </a:cubicBezTo>
                  <a:cubicBezTo>
                    <a:pt x="699" y="2945"/>
                    <a:pt x="699" y="2945"/>
                    <a:pt x="699" y="2945"/>
                  </a:cubicBezTo>
                  <a:cubicBezTo>
                    <a:pt x="1909" y="3599"/>
                    <a:pt x="2623" y="3011"/>
                    <a:pt x="2623" y="3011"/>
                  </a:cubicBezTo>
                  <a:cubicBezTo>
                    <a:pt x="2969" y="3338"/>
                    <a:pt x="2969" y="3338"/>
                    <a:pt x="2969" y="3338"/>
                  </a:cubicBezTo>
                  <a:cubicBezTo>
                    <a:pt x="3444" y="2863"/>
                    <a:pt x="3444" y="2863"/>
                    <a:pt x="3444" y="2863"/>
                  </a:cubicBezTo>
                  <a:cubicBezTo>
                    <a:pt x="3133" y="2525"/>
                    <a:pt x="3133" y="2525"/>
                    <a:pt x="3133" y="2525"/>
                  </a:cubicBezTo>
                  <a:cubicBezTo>
                    <a:pt x="3133" y="2525"/>
                    <a:pt x="3557" y="1903"/>
                    <a:pt x="3378" y="1304"/>
                  </a:cubicBezTo>
                  <a:cubicBezTo>
                    <a:pt x="3378" y="1304"/>
                    <a:pt x="3378" y="1304"/>
                    <a:pt x="3378" y="1304"/>
                  </a:cubicBezTo>
                  <a:moveTo>
                    <a:pt x="3378" y="1304"/>
                  </a:moveTo>
                  <a:cubicBezTo>
                    <a:pt x="3378" y="1304"/>
                    <a:pt x="3378" y="1304"/>
                    <a:pt x="3378" y="1304"/>
                  </a:cubicBez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76" tIns="60938" rIns="121876" bIns="60938" numCol="1" anchor="t" anchorCtr="0" compatLnSpc="1"/>
            <a:lstStyle/>
            <a:p>
              <a:endParaRPr lang="zh-CN" altLang="en-US" sz="2800"/>
            </a:p>
          </p:txBody>
        </p:sp>
      </p:grpSp>
      <p:sp>
        <p:nvSpPr>
          <p:cNvPr id="14" name="矩形 13"/>
          <p:cNvSpPr/>
          <p:nvPr/>
        </p:nvSpPr>
        <p:spPr>
          <a:xfrm>
            <a:off x="2207181" y="515994"/>
            <a:ext cx="6072639" cy="499624"/>
          </a:xfrm>
          <a:prstGeom prst="rect">
            <a:avLst/>
          </a:prstGeom>
        </p:spPr>
        <p:txBody>
          <a:bodyPr wrap="square">
            <a:spAutoFit/>
          </a:bodyPr>
          <a:lstStyle/>
          <a:p>
            <a:pPr fontAlgn="base">
              <a:lnSpc>
                <a:spcPct val="150000"/>
              </a:lnSpc>
              <a:spcBef>
                <a:spcPct val="0"/>
              </a:spcBef>
              <a:spcAft>
                <a:spcPct val="0"/>
              </a:spcAft>
              <a:defRPr/>
            </a:pPr>
            <a:r>
              <a:rPr lang="zh-CN" altLang="en-US" sz="2000" b="1" kern="0" dirty="0">
                <a:solidFill>
                  <a:srgbClr val="FF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党的十九届三中全会以来中央政治局的工作一致认为</a:t>
            </a:r>
            <a:endParaRPr lang="zh-CN" altLang="en-US" sz="2000" b="1" kern="0" dirty="0">
              <a:solidFill>
                <a:srgbClr val="FF0000"/>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矩形 14"/>
          <p:cNvSpPr/>
          <p:nvPr/>
        </p:nvSpPr>
        <p:spPr>
          <a:xfrm>
            <a:off x="2282825" y="1016000"/>
            <a:ext cx="9908540" cy="5169535"/>
          </a:xfrm>
          <a:prstGeom prst="rect">
            <a:avLst/>
          </a:prstGeom>
          <a:noFill/>
        </p:spPr>
        <p:txBody>
          <a:bodyPr wrap="square">
            <a:spAutoFit/>
          </a:bodyPr>
          <a:lstStyle/>
          <a:p>
            <a:pPr algn="just" fontAlgn="base">
              <a:lnSpc>
                <a:spcPct val="150000"/>
              </a:lnSpc>
              <a:spcBef>
                <a:spcPct val="0"/>
              </a:spcBef>
              <a:spcAft>
                <a:spcPct val="0"/>
              </a:spcAft>
              <a:defRPr/>
            </a:pPr>
            <a:r>
              <a:rPr lang="en-US" altLang="zh-CN"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lang="zh-CN" altLang="en-US"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面对国内外风险挑战明显增多的复杂局面，中央政治局高举中国特色社会主义伟大旗帜，坚持以马克思列宁主义、毛泽东思想、邓小平理论、“三个代表”重要思想、科学发展观、习近平新时代中国特色社会主义思想为指导，全面贯彻党的十九大和十九届二中、三中全会精神，准确把握国内国际两个大局，着力抓好发展和安全两件大事，加强战略谋划，增强战略定力，坚持稳中求进工作总基调，继续统筹推进“五位一体”总体布局和协调推进“四个全面”战略布局，团结带领全党全国各族人民攻坚克难、砥砺前行，庆祝中华人民共和国成立</a:t>
            </a:r>
            <a:r>
              <a:rPr lang="en-US" altLang="zh-CN"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70</a:t>
            </a:r>
            <a:r>
              <a:rPr lang="zh-CN" altLang="en-US"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周年系列活动极大振奋和凝聚了党心军心民心，庆祝改革开放</a:t>
            </a:r>
            <a:r>
              <a:rPr lang="en-US" altLang="zh-CN"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40</a:t>
            </a:r>
            <a:r>
              <a:rPr lang="zh-CN" altLang="en-US"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周年系列活动增强了将改革进行到底的信心，“不忘初心、牢记使命”主题教育成效明显，深化党和国家机构改革各项工作胜利完成，改革开放全面深化，经济社会保持健康稳定发展，坚决打好三大攻坚战和应对各种风险挑战工作有力有效，国防和军队现代化深入推进，推动党和国家各项事业取得新的重大进展。</a:t>
            </a:r>
            <a:endParaRPr lang="zh-CN" altLang="en-US" sz="2000" b="1" kern="0" dirty="0">
              <a:solidFill>
                <a:srgbClr val="0070C0"/>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663" y="238348"/>
            <a:ext cx="1999129" cy="14504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childTnLst>
                          </p:cTn>
                        </p:par>
                        <p:par>
                          <p:cTn id="14" fill="hold">
                            <p:stCondLst>
                              <p:cond delay="1500"/>
                            </p:stCondLst>
                            <p:childTnLst>
                              <p:par>
                                <p:cTn id="15" presetID="2" presetClass="entr" presetSubtype="9"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3599"/>
                            </p:stCondLst>
                            <p:childTnLst>
                              <p:par>
                                <p:cTn id="23" presetID="18"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par>
                          <p:cTn id="26" fill="hold">
                            <p:stCondLst>
                              <p:cond delay="4099"/>
                            </p:stCondLst>
                            <p:childTnLst>
                              <p:par>
                                <p:cTn id="27" presetID="2" presetClass="entr" presetSubtype="2"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1+#ppt_w/2"/>
                                          </p:val>
                                        </p:tav>
                                        <p:tav tm="100000">
                                          <p:val>
                                            <p:strVal val="#ppt_x"/>
                                          </p:val>
                                        </p:tav>
                                      </p:tavLst>
                                    </p:anim>
                                    <p:anim calcmode="lin" valueType="num">
                                      <p:cBhvr additive="base">
                                        <p:cTn id="30"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p:bldP spid="14"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5479965"/>
            <a:ext cx="12192000" cy="1378035"/>
          </a:xfrm>
          <a:prstGeom prst="rect">
            <a:avLst/>
          </a:prstGeom>
        </p:spPr>
      </p:pic>
      <p:grpSp>
        <p:nvGrpSpPr>
          <p:cNvPr id="3" name="Group 9"/>
          <p:cNvGrpSpPr/>
          <p:nvPr/>
        </p:nvGrpSpPr>
        <p:grpSpPr>
          <a:xfrm>
            <a:off x="0" y="109027"/>
            <a:ext cx="1083122" cy="1109939"/>
            <a:chOff x="3473009" y="5254501"/>
            <a:chExt cx="952012" cy="952012"/>
          </a:xfrm>
          <a:blipFill dpi="0" rotWithShape="1">
            <a:blip r:embed="rId2">
              <a:extLst>
                <a:ext uri="{28A0092B-C50C-407E-A947-70E740481C1C}">
                  <a14:useLocalDpi xmlns:a14="http://schemas.microsoft.com/office/drawing/2010/main" val="0"/>
                </a:ext>
              </a:extLst>
            </a:blip>
            <a:srcRect/>
            <a:stretch>
              <a:fillRect/>
            </a:stretch>
          </a:blipFill>
          <a:effectLst>
            <a:outerShdw blurRad="241300" dist="38100" dir="10800000" algn="r" rotWithShape="0">
              <a:sysClr val="window" lastClr="FFFFFF">
                <a:lumMod val="65000"/>
                <a:alpha val="37000"/>
              </a:sysClr>
            </a:outerShdw>
          </a:effectLst>
        </p:grpSpPr>
        <p:sp>
          <p:nvSpPr>
            <p:cNvPr id="4" name="Oval 76"/>
            <p:cNvSpPr/>
            <p:nvPr/>
          </p:nvSpPr>
          <p:spPr>
            <a:xfrm>
              <a:off x="3473009" y="5254501"/>
              <a:ext cx="952012" cy="95201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Freeform 375"/>
            <p:cNvSpPr>
              <a:spLocks noEditPoints="1"/>
            </p:cNvSpPr>
            <p:nvPr/>
          </p:nvSpPr>
          <p:spPr bwMode="auto">
            <a:xfrm>
              <a:off x="3764071" y="5524132"/>
              <a:ext cx="369888" cy="412750"/>
            </a:xfrm>
            <a:custGeom>
              <a:avLst/>
              <a:gdLst>
                <a:gd name="T0" fmla="*/ 446 w 466"/>
                <a:gd name="T1" fmla="*/ 228 h 518"/>
                <a:gd name="T2" fmla="*/ 387 w 466"/>
                <a:gd name="T3" fmla="*/ 197 h 518"/>
                <a:gd name="T4" fmla="*/ 358 w 466"/>
                <a:gd name="T5" fmla="*/ 187 h 518"/>
                <a:gd name="T6" fmla="*/ 379 w 466"/>
                <a:gd name="T7" fmla="*/ 161 h 518"/>
                <a:gd name="T8" fmla="*/ 392 w 466"/>
                <a:gd name="T9" fmla="*/ 118 h 518"/>
                <a:gd name="T10" fmla="*/ 391 w 466"/>
                <a:gd name="T11" fmla="*/ 85 h 518"/>
                <a:gd name="T12" fmla="*/ 376 w 466"/>
                <a:gd name="T13" fmla="*/ 48 h 518"/>
                <a:gd name="T14" fmla="*/ 346 w 466"/>
                <a:gd name="T15" fmla="*/ 18 h 518"/>
                <a:gd name="T16" fmla="*/ 309 w 466"/>
                <a:gd name="T17" fmla="*/ 1 h 518"/>
                <a:gd name="T18" fmla="*/ 273 w 466"/>
                <a:gd name="T19" fmla="*/ 0 h 518"/>
                <a:gd name="T20" fmla="*/ 224 w 466"/>
                <a:gd name="T21" fmla="*/ 21 h 518"/>
                <a:gd name="T22" fmla="*/ 197 w 466"/>
                <a:gd name="T23" fmla="*/ 49 h 518"/>
                <a:gd name="T24" fmla="*/ 160 w 466"/>
                <a:gd name="T25" fmla="*/ 13 h 518"/>
                <a:gd name="T26" fmla="*/ 107 w 466"/>
                <a:gd name="T27" fmla="*/ 0 h 518"/>
                <a:gd name="T28" fmla="*/ 76 w 466"/>
                <a:gd name="T29" fmla="*/ 4 h 518"/>
                <a:gd name="T30" fmla="*/ 39 w 466"/>
                <a:gd name="T31" fmla="*/ 24 h 518"/>
                <a:gd name="T32" fmla="*/ 13 w 466"/>
                <a:gd name="T33" fmla="*/ 55 h 518"/>
                <a:gd name="T34" fmla="*/ 1 w 466"/>
                <a:gd name="T35" fmla="*/ 95 h 518"/>
                <a:gd name="T36" fmla="*/ 3 w 466"/>
                <a:gd name="T37" fmla="*/ 130 h 518"/>
                <a:gd name="T38" fmla="*/ 21 w 466"/>
                <a:gd name="T39" fmla="*/ 172 h 518"/>
                <a:gd name="T40" fmla="*/ 25 w 466"/>
                <a:gd name="T41" fmla="*/ 187 h 518"/>
                <a:gd name="T42" fmla="*/ 6 w 466"/>
                <a:gd name="T43" fmla="*/ 200 h 518"/>
                <a:gd name="T44" fmla="*/ 7 w 466"/>
                <a:gd name="T45" fmla="*/ 413 h 518"/>
                <a:gd name="T46" fmla="*/ 158 w 466"/>
                <a:gd name="T47" fmla="*/ 425 h 518"/>
                <a:gd name="T48" fmla="*/ 86 w 466"/>
                <a:gd name="T49" fmla="*/ 502 h 518"/>
                <a:gd name="T50" fmla="*/ 97 w 466"/>
                <a:gd name="T51" fmla="*/ 517 h 518"/>
                <a:gd name="T52" fmla="*/ 197 w 466"/>
                <a:gd name="T53" fmla="*/ 431 h 518"/>
                <a:gd name="T54" fmla="*/ 291 w 466"/>
                <a:gd name="T55" fmla="*/ 518 h 518"/>
                <a:gd name="T56" fmla="*/ 303 w 466"/>
                <a:gd name="T57" fmla="*/ 514 h 518"/>
                <a:gd name="T58" fmla="*/ 303 w 466"/>
                <a:gd name="T59" fmla="*/ 490 h 518"/>
                <a:gd name="T60" fmla="*/ 376 w 466"/>
                <a:gd name="T61" fmla="*/ 424 h 518"/>
                <a:gd name="T62" fmla="*/ 388 w 466"/>
                <a:gd name="T63" fmla="*/ 369 h 518"/>
                <a:gd name="T64" fmla="*/ 448 w 466"/>
                <a:gd name="T65" fmla="*/ 381 h 518"/>
                <a:gd name="T66" fmla="*/ 464 w 466"/>
                <a:gd name="T67" fmla="*/ 370 h 518"/>
                <a:gd name="T68" fmla="*/ 466 w 466"/>
                <a:gd name="T69" fmla="*/ 242 h 518"/>
                <a:gd name="T70" fmla="*/ 286 w 466"/>
                <a:gd name="T71" fmla="*/ 34 h 518"/>
                <a:gd name="T72" fmla="*/ 328 w 466"/>
                <a:gd name="T73" fmla="*/ 46 h 518"/>
                <a:gd name="T74" fmla="*/ 358 w 466"/>
                <a:gd name="T75" fmla="*/ 92 h 518"/>
                <a:gd name="T76" fmla="*/ 354 w 466"/>
                <a:gd name="T77" fmla="*/ 134 h 518"/>
                <a:gd name="T78" fmla="*/ 315 w 466"/>
                <a:gd name="T79" fmla="*/ 173 h 518"/>
                <a:gd name="T80" fmla="*/ 272 w 466"/>
                <a:gd name="T81" fmla="*/ 178 h 518"/>
                <a:gd name="T82" fmla="*/ 227 w 466"/>
                <a:gd name="T83" fmla="*/ 148 h 518"/>
                <a:gd name="T84" fmla="*/ 213 w 466"/>
                <a:gd name="T85" fmla="*/ 106 h 518"/>
                <a:gd name="T86" fmla="*/ 236 w 466"/>
                <a:gd name="T87" fmla="*/ 55 h 518"/>
                <a:gd name="T88" fmla="*/ 286 w 466"/>
                <a:gd name="T89" fmla="*/ 34 h 518"/>
                <a:gd name="T90" fmla="*/ 206 w 466"/>
                <a:gd name="T91" fmla="*/ 176 h 518"/>
                <a:gd name="T92" fmla="*/ 188 w 466"/>
                <a:gd name="T93" fmla="*/ 176 h 518"/>
                <a:gd name="T94" fmla="*/ 34 w 466"/>
                <a:gd name="T95" fmla="*/ 106 h 518"/>
                <a:gd name="T96" fmla="*/ 55 w 466"/>
                <a:gd name="T97" fmla="*/ 55 h 518"/>
                <a:gd name="T98" fmla="*/ 107 w 466"/>
                <a:gd name="T99" fmla="*/ 34 h 518"/>
                <a:gd name="T100" fmla="*/ 148 w 466"/>
                <a:gd name="T101" fmla="*/ 46 h 518"/>
                <a:gd name="T102" fmla="*/ 179 w 466"/>
                <a:gd name="T103" fmla="*/ 92 h 518"/>
                <a:gd name="T104" fmla="*/ 175 w 466"/>
                <a:gd name="T105" fmla="*/ 134 h 518"/>
                <a:gd name="T106" fmla="*/ 136 w 466"/>
                <a:gd name="T107" fmla="*/ 173 h 518"/>
                <a:gd name="T108" fmla="*/ 92 w 466"/>
                <a:gd name="T109" fmla="*/ 178 h 518"/>
                <a:gd name="T110" fmla="*/ 46 w 466"/>
                <a:gd name="T111" fmla="*/ 148 h 518"/>
                <a:gd name="T112" fmla="*/ 34 w 466"/>
                <a:gd name="T113" fmla="*/ 106 h 518"/>
                <a:gd name="T114" fmla="*/ 352 w 466"/>
                <a:gd name="T115" fmla="*/ 222 h 518"/>
                <a:gd name="T116" fmla="*/ 388 w 466"/>
                <a:gd name="T117" fmla="*/ 275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6" h="518">
                  <a:moveTo>
                    <a:pt x="460" y="233"/>
                  </a:moveTo>
                  <a:lnTo>
                    <a:pt x="460" y="233"/>
                  </a:lnTo>
                  <a:lnTo>
                    <a:pt x="452" y="230"/>
                  </a:lnTo>
                  <a:lnTo>
                    <a:pt x="446" y="228"/>
                  </a:lnTo>
                  <a:lnTo>
                    <a:pt x="388" y="240"/>
                  </a:lnTo>
                  <a:lnTo>
                    <a:pt x="388" y="203"/>
                  </a:lnTo>
                  <a:lnTo>
                    <a:pt x="388" y="203"/>
                  </a:lnTo>
                  <a:lnTo>
                    <a:pt x="387" y="197"/>
                  </a:lnTo>
                  <a:lnTo>
                    <a:pt x="382" y="191"/>
                  </a:lnTo>
                  <a:lnTo>
                    <a:pt x="376" y="188"/>
                  </a:lnTo>
                  <a:lnTo>
                    <a:pt x="369" y="187"/>
                  </a:lnTo>
                  <a:lnTo>
                    <a:pt x="358" y="187"/>
                  </a:lnTo>
                  <a:lnTo>
                    <a:pt x="358" y="187"/>
                  </a:lnTo>
                  <a:lnTo>
                    <a:pt x="366" y="179"/>
                  </a:lnTo>
                  <a:lnTo>
                    <a:pt x="373" y="172"/>
                  </a:lnTo>
                  <a:lnTo>
                    <a:pt x="379" y="161"/>
                  </a:lnTo>
                  <a:lnTo>
                    <a:pt x="384" y="152"/>
                  </a:lnTo>
                  <a:lnTo>
                    <a:pt x="388" y="142"/>
                  </a:lnTo>
                  <a:lnTo>
                    <a:pt x="391" y="130"/>
                  </a:lnTo>
                  <a:lnTo>
                    <a:pt x="392" y="118"/>
                  </a:lnTo>
                  <a:lnTo>
                    <a:pt x="394" y="107"/>
                  </a:lnTo>
                  <a:lnTo>
                    <a:pt x="394" y="107"/>
                  </a:lnTo>
                  <a:lnTo>
                    <a:pt x="392" y="95"/>
                  </a:lnTo>
                  <a:lnTo>
                    <a:pt x="391" y="85"/>
                  </a:lnTo>
                  <a:lnTo>
                    <a:pt x="390" y="75"/>
                  </a:lnTo>
                  <a:lnTo>
                    <a:pt x="385" y="66"/>
                  </a:lnTo>
                  <a:lnTo>
                    <a:pt x="381" y="55"/>
                  </a:lnTo>
                  <a:lnTo>
                    <a:pt x="376" y="48"/>
                  </a:lnTo>
                  <a:lnTo>
                    <a:pt x="369" y="39"/>
                  </a:lnTo>
                  <a:lnTo>
                    <a:pt x="363" y="31"/>
                  </a:lnTo>
                  <a:lnTo>
                    <a:pt x="355" y="24"/>
                  </a:lnTo>
                  <a:lnTo>
                    <a:pt x="346" y="18"/>
                  </a:lnTo>
                  <a:lnTo>
                    <a:pt x="337" y="13"/>
                  </a:lnTo>
                  <a:lnTo>
                    <a:pt x="328" y="9"/>
                  </a:lnTo>
                  <a:lnTo>
                    <a:pt x="319" y="4"/>
                  </a:lnTo>
                  <a:lnTo>
                    <a:pt x="309" y="1"/>
                  </a:lnTo>
                  <a:lnTo>
                    <a:pt x="298" y="0"/>
                  </a:lnTo>
                  <a:lnTo>
                    <a:pt x="286" y="0"/>
                  </a:lnTo>
                  <a:lnTo>
                    <a:pt x="286" y="0"/>
                  </a:lnTo>
                  <a:lnTo>
                    <a:pt x="273" y="0"/>
                  </a:lnTo>
                  <a:lnTo>
                    <a:pt x="260" y="3"/>
                  </a:lnTo>
                  <a:lnTo>
                    <a:pt x="246" y="7"/>
                  </a:lnTo>
                  <a:lnTo>
                    <a:pt x="234" y="13"/>
                  </a:lnTo>
                  <a:lnTo>
                    <a:pt x="224" y="21"/>
                  </a:lnTo>
                  <a:lnTo>
                    <a:pt x="213" y="28"/>
                  </a:lnTo>
                  <a:lnTo>
                    <a:pt x="204" y="39"/>
                  </a:lnTo>
                  <a:lnTo>
                    <a:pt x="197" y="49"/>
                  </a:lnTo>
                  <a:lnTo>
                    <a:pt x="197" y="49"/>
                  </a:lnTo>
                  <a:lnTo>
                    <a:pt x="189" y="39"/>
                  </a:lnTo>
                  <a:lnTo>
                    <a:pt x="180" y="28"/>
                  </a:lnTo>
                  <a:lnTo>
                    <a:pt x="170" y="21"/>
                  </a:lnTo>
                  <a:lnTo>
                    <a:pt x="160" y="13"/>
                  </a:lnTo>
                  <a:lnTo>
                    <a:pt x="148" y="7"/>
                  </a:lnTo>
                  <a:lnTo>
                    <a:pt x="134" y="3"/>
                  </a:lnTo>
                  <a:lnTo>
                    <a:pt x="121" y="0"/>
                  </a:lnTo>
                  <a:lnTo>
                    <a:pt x="107" y="0"/>
                  </a:lnTo>
                  <a:lnTo>
                    <a:pt x="107" y="0"/>
                  </a:lnTo>
                  <a:lnTo>
                    <a:pt x="97" y="0"/>
                  </a:lnTo>
                  <a:lnTo>
                    <a:pt x="85" y="1"/>
                  </a:lnTo>
                  <a:lnTo>
                    <a:pt x="76" y="4"/>
                  </a:lnTo>
                  <a:lnTo>
                    <a:pt x="66" y="7"/>
                  </a:lnTo>
                  <a:lnTo>
                    <a:pt x="57" y="13"/>
                  </a:lnTo>
                  <a:lnTo>
                    <a:pt x="48" y="18"/>
                  </a:lnTo>
                  <a:lnTo>
                    <a:pt x="39" y="24"/>
                  </a:lnTo>
                  <a:lnTo>
                    <a:pt x="31" y="31"/>
                  </a:lnTo>
                  <a:lnTo>
                    <a:pt x="25" y="39"/>
                  </a:lnTo>
                  <a:lnTo>
                    <a:pt x="19" y="48"/>
                  </a:lnTo>
                  <a:lnTo>
                    <a:pt x="13" y="55"/>
                  </a:lnTo>
                  <a:lnTo>
                    <a:pt x="9" y="66"/>
                  </a:lnTo>
                  <a:lnTo>
                    <a:pt x="6" y="75"/>
                  </a:lnTo>
                  <a:lnTo>
                    <a:pt x="3" y="85"/>
                  </a:lnTo>
                  <a:lnTo>
                    <a:pt x="1" y="95"/>
                  </a:lnTo>
                  <a:lnTo>
                    <a:pt x="0" y="107"/>
                  </a:lnTo>
                  <a:lnTo>
                    <a:pt x="0" y="107"/>
                  </a:lnTo>
                  <a:lnTo>
                    <a:pt x="1" y="118"/>
                  </a:lnTo>
                  <a:lnTo>
                    <a:pt x="3" y="130"/>
                  </a:lnTo>
                  <a:lnTo>
                    <a:pt x="6" y="142"/>
                  </a:lnTo>
                  <a:lnTo>
                    <a:pt x="10" y="152"/>
                  </a:lnTo>
                  <a:lnTo>
                    <a:pt x="15" y="161"/>
                  </a:lnTo>
                  <a:lnTo>
                    <a:pt x="21" y="172"/>
                  </a:lnTo>
                  <a:lnTo>
                    <a:pt x="28" y="179"/>
                  </a:lnTo>
                  <a:lnTo>
                    <a:pt x="36" y="187"/>
                  </a:lnTo>
                  <a:lnTo>
                    <a:pt x="25" y="187"/>
                  </a:lnTo>
                  <a:lnTo>
                    <a:pt x="25" y="187"/>
                  </a:lnTo>
                  <a:lnTo>
                    <a:pt x="18" y="188"/>
                  </a:lnTo>
                  <a:lnTo>
                    <a:pt x="12" y="191"/>
                  </a:lnTo>
                  <a:lnTo>
                    <a:pt x="7" y="197"/>
                  </a:lnTo>
                  <a:lnTo>
                    <a:pt x="6" y="200"/>
                  </a:lnTo>
                  <a:lnTo>
                    <a:pt x="6" y="203"/>
                  </a:lnTo>
                  <a:lnTo>
                    <a:pt x="6" y="406"/>
                  </a:lnTo>
                  <a:lnTo>
                    <a:pt x="6" y="406"/>
                  </a:lnTo>
                  <a:lnTo>
                    <a:pt x="7" y="413"/>
                  </a:lnTo>
                  <a:lnTo>
                    <a:pt x="12" y="419"/>
                  </a:lnTo>
                  <a:lnTo>
                    <a:pt x="18" y="424"/>
                  </a:lnTo>
                  <a:lnTo>
                    <a:pt x="25" y="425"/>
                  </a:lnTo>
                  <a:lnTo>
                    <a:pt x="158" y="425"/>
                  </a:lnTo>
                  <a:lnTo>
                    <a:pt x="92" y="490"/>
                  </a:lnTo>
                  <a:lnTo>
                    <a:pt x="92" y="490"/>
                  </a:lnTo>
                  <a:lnTo>
                    <a:pt x="88" y="496"/>
                  </a:lnTo>
                  <a:lnTo>
                    <a:pt x="86" y="502"/>
                  </a:lnTo>
                  <a:lnTo>
                    <a:pt x="88" y="508"/>
                  </a:lnTo>
                  <a:lnTo>
                    <a:pt x="92" y="514"/>
                  </a:lnTo>
                  <a:lnTo>
                    <a:pt x="92" y="514"/>
                  </a:lnTo>
                  <a:lnTo>
                    <a:pt x="97" y="517"/>
                  </a:lnTo>
                  <a:lnTo>
                    <a:pt x="104" y="518"/>
                  </a:lnTo>
                  <a:lnTo>
                    <a:pt x="110" y="517"/>
                  </a:lnTo>
                  <a:lnTo>
                    <a:pt x="116" y="514"/>
                  </a:lnTo>
                  <a:lnTo>
                    <a:pt x="197" y="431"/>
                  </a:lnTo>
                  <a:lnTo>
                    <a:pt x="278" y="514"/>
                  </a:lnTo>
                  <a:lnTo>
                    <a:pt x="278" y="514"/>
                  </a:lnTo>
                  <a:lnTo>
                    <a:pt x="284" y="517"/>
                  </a:lnTo>
                  <a:lnTo>
                    <a:pt x="291" y="518"/>
                  </a:lnTo>
                  <a:lnTo>
                    <a:pt x="291" y="518"/>
                  </a:lnTo>
                  <a:lnTo>
                    <a:pt x="297" y="517"/>
                  </a:lnTo>
                  <a:lnTo>
                    <a:pt x="303" y="514"/>
                  </a:lnTo>
                  <a:lnTo>
                    <a:pt x="303" y="514"/>
                  </a:lnTo>
                  <a:lnTo>
                    <a:pt x="306" y="508"/>
                  </a:lnTo>
                  <a:lnTo>
                    <a:pt x="307" y="502"/>
                  </a:lnTo>
                  <a:lnTo>
                    <a:pt x="306" y="496"/>
                  </a:lnTo>
                  <a:lnTo>
                    <a:pt x="303" y="490"/>
                  </a:lnTo>
                  <a:lnTo>
                    <a:pt x="236" y="425"/>
                  </a:lnTo>
                  <a:lnTo>
                    <a:pt x="369" y="425"/>
                  </a:lnTo>
                  <a:lnTo>
                    <a:pt x="369" y="425"/>
                  </a:lnTo>
                  <a:lnTo>
                    <a:pt x="376" y="424"/>
                  </a:lnTo>
                  <a:lnTo>
                    <a:pt x="382" y="419"/>
                  </a:lnTo>
                  <a:lnTo>
                    <a:pt x="387" y="413"/>
                  </a:lnTo>
                  <a:lnTo>
                    <a:pt x="388" y="406"/>
                  </a:lnTo>
                  <a:lnTo>
                    <a:pt x="388" y="369"/>
                  </a:lnTo>
                  <a:lnTo>
                    <a:pt x="446" y="379"/>
                  </a:lnTo>
                  <a:lnTo>
                    <a:pt x="446" y="379"/>
                  </a:lnTo>
                  <a:lnTo>
                    <a:pt x="448" y="381"/>
                  </a:lnTo>
                  <a:lnTo>
                    <a:pt x="448" y="381"/>
                  </a:lnTo>
                  <a:lnTo>
                    <a:pt x="454" y="379"/>
                  </a:lnTo>
                  <a:lnTo>
                    <a:pt x="460" y="376"/>
                  </a:lnTo>
                  <a:lnTo>
                    <a:pt x="460" y="376"/>
                  </a:lnTo>
                  <a:lnTo>
                    <a:pt x="464" y="370"/>
                  </a:lnTo>
                  <a:lnTo>
                    <a:pt x="466" y="363"/>
                  </a:lnTo>
                  <a:lnTo>
                    <a:pt x="466" y="246"/>
                  </a:lnTo>
                  <a:lnTo>
                    <a:pt x="466" y="246"/>
                  </a:lnTo>
                  <a:lnTo>
                    <a:pt x="466" y="242"/>
                  </a:lnTo>
                  <a:lnTo>
                    <a:pt x="464" y="239"/>
                  </a:lnTo>
                  <a:lnTo>
                    <a:pt x="460" y="233"/>
                  </a:lnTo>
                  <a:lnTo>
                    <a:pt x="460" y="233"/>
                  </a:lnTo>
                  <a:close/>
                  <a:moveTo>
                    <a:pt x="286" y="34"/>
                  </a:moveTo>
                  <a:lnTo>
                    <a:pt x="286" y="34"/>
                  </a:lnTo>
                  <a:lnTo>
                    <a:pt x="301" y="36"/>
                  </a:lnTo>
                  <a:lnTo>
                    <a:pt x="315" y="39"/>
                  </a:lnTo>
                  <a:lnTo>
                    <a:pt x="328" y="46"/>
                  </a:lnTo>
                  <a:lnTo>
                    <a:pt x="339" y="55"/>
                  </a:lnTo>
                  <a:lnTo>
                    <a:pt x="348" y="66"/>
                  </a:lnTo>
                  <a:lnTo>
                    <a:pt x="354" y="78"/>
                  </a:lnTo>
                  <a:lnTo>
                    <a:pt x="358" y="92"/>
                  </a:lnTo>
                  <a:lnTo>
                    <a:pt x="360" y="106"/>
                  </a:lnTo>
                  <a:lnTo>
                    <a:pt x="360" y="106"/>
                  </a:lnTo>
                  <a:lnTo>
                    <a:pt x="358" y="121"/>
                  </a:lnTo>
                  <a:lnTo>
                    <a:pt x="354" y="134"/>
                  </a:lnTo>
                  <a:lnTo>
                    <a:pt x="348" y="148"/>
                  </a:lnTo>
                  <a:lnTo>
                    <a:pt x="339" y="158"/>
                  </a:lnTo>
                  <a:lnTo>
                    <a:pt x="328" y="167"/>
                  </a:lnTo>
                  <a:lnTo>
                    <a:pt x="315" y="173"/>
                  </a:lnTo>
                  <a:lnTo>
                    <a:pt x="301" y="178"/>
                  </a:lnTo>
                  <a:lnTo>
                    <a:pt x="286" y="179"/>
                  </a:lnTo>
                  <a:lnTo>
                    <a:pt x="286" y="179"/>
                  </a:lnTo>
                  <a:lnTo>
                    <a:pt x="272" y="178"/>
                  </a:lnTo>
                  <a:lnTo>
                    <a:pt x="258" y="173"/>
                  </a:lnTo>
                  <a:lnTo>
                    <a:pt x="246" y="167"/>
                  </a:lnTo>
                  <a:lnTo>
                    <a:pt x="236" y="158"/>
                  </a:lnTo>
                  <a:lnTo>
                    <a:pt x="227" y="148"/>
                  </a:lnTo>
                  <a:lnTo>
                    <a:pt x="219" y="134"/>
                  </a:lnTo>
                  <a:lnTo>
                    <a:pt x="215" y="121"/>
                  </a:lnTo>
                  <a:lnTo>
                    <a:pt x="213" y="106"/>
                  </a:lnTo>
                  <a:lnTo>
                    <a:pt x="213" y="106"/>
                  </a:lnTo>
                  <a:lnTo>
                    <a:pt x="215" y="92"/>
                  </a:lnTo>
                  <a:lnTo>
                    <a:pt x="219" y="78"/>
                  </a:lnTo>
                  <a:lnTo>
                    <a:pt x="227" y="66"/>
                  </a:lnTo>
                  <a:lnTo>
                    <a:pt x="236" y="55"/>
                  </a:lnTo>
                  <a:lnTo>
                    <a:pt x="246" y="46"/>
                  </a:lnTo>
                  <a:lnTo>
                    <a:pt x="258" y="39"/>
                  </a:lnTo>
                  <a:lnTo>
                    <a:pt x="272" y="36"/>
                  </a:lnTo>
                  <a:lnTo>
                    <a:pt x="286" y="34"/>
                  </a:lnTo>
                  <a:lnTo>
                    <a:pt x="286" y="34"/>
                  </a:lnTo>
                  <a:close/>
                  <a:moveTo>
                    <a:pt x="197" y="164"/>
                  </a:moveTo>
                  <a:lnTo>
                    <a:pt x="197" y="164"/>
                  </a:lnTo>
                  <a:lnTo>
                    <a:pt x="206" y="176"/>
                  </a:lnTo>
                  <a:lnTo>
                    <a:pt x="215" y="187"/>
                  </a:lnTo>
                  <a:lnTo>
                    <a:pt x="179" y="187"/>
                  </a:lnTo>
                  <a:lnTo>
                    <a:pt x="179" y="187"/>
                  </a:lnTo>
                  <a:lnTo>
                    <a:pt x="188" y="176"/>
                  </a:lnTo>
                  <a:lnTo>
                    <a:pt x="197" y="164"/>
                  </a:lnTo>
                  <a:lnTo>
                    <a:pt x="197" y="164"/>
                  </a:lnTo>
                  <a:close/>
                  <a:moveTo>
                    <a:pt x="34" y="106"/>
                  </a:moveTo>
                  <a:lnTo>
                    <a:pt x="34" y="106"/>
                  </a:lnTo>
                  <a:lnTo>
                    <a:pt x="36" y="92"/>
                  </a:lnTo>
                  <a:lnTo>
                    <a:pt x="40" y="78"/>
                  </a:lnTo>
                  <a:lnTo>
                    <a:pt x="46" y="66"/>
                  </a:lnTo>
                  <a:lnTo>
                    <a:pt x="55" y="55"/>
                  </a:lnTo>
                  <a:lnTo>
                    <a:pt x="67" y="46"/>
                  </a:lnTo>
                  <a:lnTo>
                    <a:pt x="79" y="39"/>
                  </a:lnTo>
                  <a:lnTo>
                    <a:pt x="92" y="36"/>
                  </a:lnTo>
                  <a:lnTo>
                    <a:pt x="107" y="34"/>
                  </a:lnTo>
                  <a:lnTo>
                    <a:pt x="107" y="34"/>
                  </a:lnTo>
                  <a:lnTo>
                    <a:pt x="122" y="36"/>
                  </a:lnTo>
                  <a:lnTo>
                    <a:pt x="136" y="39"/>
                  </a:lnTo>
                  <a:lnTo>
                    <a:pt x="148" y="46"/>
                  </a:lnTo>
                  <a:lnTo>
                    <a:pt x="158" y="55"/>
                  </a:lnTo>
                  <a:lnTo>
                    <a:pt x="167" y="66"/>
                  </a:lnTo>
                  <a:lnTo>
                    <a:pt x="175" y="78"/>
                  </a:lnTo>
                  <a:lnTo>
                    <a:pt x="179" y="92"/>
                  </a:lnTo>
                  <a:lnTo>
                    <a:pt x="180" y="106"/>
                  </a:lnTo>
                  <a:lnTo>
                    <a:pt x="180" y="106"/>
                  </a:lnTo>
                  <a:lnTo>
                    <a:pt x="179" y="121"/>
                  </a:lnTo>
                  <a:lnTo>
                    <a:pt x="175" y="134"/>
                  </a:lnTo>
                  <a:lnTo>
                    <a:pt x="167" y="148"/>
                  </a:lnTo>
                  <a:lnTo>
                    <a:pt x="158" y="158"/>
                  </a:lnTo>
                  <a:lnTo>
                    <a:pt x="148" y="167"/>
                  </a:lnTo>
                  <a:lnTo>
                    <a:pt x="136" y="173"/>
                  </a:lnTo>
                  <a:lnTo>
                    <a:pt x="122" y="178"/>
                  </a:lnTo>
                  <a:lnTo>
                    <a:pt x="107" y="179"/>
                  </a:lnTo>
                  <a:lnTo>
                    <a:pt x="107" y="179"/>
                  </a:lnTo>
                  <a:lnTo>
                    <a:pt x="92" y="178"/>
                  </a:lnTo>
                  <a:lnTo>
                    <a:pt x="79" y="173"/>
                  </a:lnTo>
                  <a:lnTo>
                    <a:pt x="67" y="167"/>
                  </a:lnTo>
                  <a:lnTo>
                    <a:pt x="55" y="158"/>
                  </a:lnTo>
                  <a:lnTo>
                    <a:pt x="46" y="148"/>
                  </a:lnTo>
                  <a:lnTo>
                    <a:pt x="40" y="134"/>
                  </a:lnTo>
                  <a:lnTo>
                    <a:pt x="36" y="121"/>
                  </a:lnTo>
                  <a:lnTo>
                    <a:pt x="34" y="106"/>
                  </a:lnTo>
                  <a:lnTo>
                    <a:pt x="34" y="106"/>
                  </a:lnTo>
                  <a:close/>
                  <a:moveTo>
                    <a:pt x="352" y="390"/>
                  </a:moveTo>
                  <a:lnTo>
                    <a:pt x="42" y="390"/>
                  </a:lnTo>
                  <a:lnTo>
                    <a:pt x="42" y="222"/>
                  </a:lnTo>
                  <a:lnTo>
                    <a:pt x="352" y="222"/>
                  </a:lnTo>
                  <a:lnTo>
                    <a:pt x="352" y="390"/>
                  </a:lnTo>
                  <a:close/>
                  <a:moveTo>
                    <a:pt x="430" y="342"/>
                  </a:moveTo>
                  <a:lnTo>
                    <a:pt x="388" y="334"/>
                  </a:lnTo>
                  <a:lnTo>
                    <a:pt x="388" y="275"/>
                  </a:lnTo>
                  <a:lnTo>
                    <a:pt x="430" y="266"/>
                  </a:lnTo>
                  <a:lnTo>
                    <a:pt x="430" y="342"/>
                  </a:lnTo>
                  <a:close/>
                </a:path>
              </a:pathLst>
            </a:custGeom>
            <a:grp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IN" sz="13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6" name="直接连接符 5"/>
          <p:cNvCxnSpPr/>
          <p:nvPr/>
        </p:nvCxnSpPr>
        <p:spPr>
          <a:xfrm>
            <a:off x="1308594" y="292768"/>
            <a:ext cx="0" cy="72299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文本框 3"/>
          <p:cNvSpPr txBox="1"/>
          <p:nvPr/>
        </p:nvSpPr>
        <p:spPr>
          <a:xfrm>
            <a:off x="1414269" y="387110"/>
            <a:ext cx="6971054" cy="553772"/>
          </a:xfrm>
          <a:prstGeom prst="rect">
            <a:avLst/>
          </a:prstGeom>
          <a:noFill/>
        </p:spPr>
        <p:txBody>
          <a:bodyPr wrap="square" lIns="121698" tIns="60848" rIns="121698" bIns="60848" rtlCol="0">
            <a:spAutoFit/>
          </a:bodyPr>
          <a:lstStyle/>
          <a:p>
            <a:pPr defTabSz="1218565"/>
            <a:r>
              <a:rPr lang="zh-CN" altLang="en-US" sz="2800" b="1" dirty="0">
                <a:ln w="19050">
                  <a:noFill/>
                </a:ln>
                <a:solidFill>
                  <a:srgbClr val="C00000"/>
                </a:solidFill>
                <a:latin typeface="微软雅黑" panose="020B0503020204020204" pitchFamily="34" charset="-122"/>
                <a:ea typeface="微软雅黑" panose="020B0503020204020204" pitchFamily="34" charset="-122"/>
              </a:rPr>
              <a:t>十九届四中全会会议的基本内容</a:t>
            </a:r>
            <a:endParaRPr lang="zh-CN" altLang="en-US" sz="2800" b="1" dirty="0">
              <a:ln w="19050">
                <a:noFill/>
              </a:ln>
              <a:solidFill>
                <a:srgbClr val="C00000"/>
              </a:solidFill>
              <a:latin typeface="微软雅黑" panose="020B0503020204020204" pitchFamily="34" charset="-122"/>
              <a:ea typeface="微软雅黑" panose="020B0503020204020204" pitchFamily="34" charset="-122"/>
            </a:endParaRPr>
          </a:p>
        </p:txBody>
      </p:sp>
      <p:sp>
        <p:nvSpPr>
          <p:cNvPr id="8" name="矩形 7"/>
          <p:cNvSpPr/>
          <p:nvPr/>
        </p:nvSpPr>
        <p:spPr>
          <a:xfrm>
            <a:off x="4023995" y="1720850"/>
            <a:ext cx="8070850" cy="4506595"/>
          </a:xfrm>
          <a:prstGeom prst="rect">
            <a:avLst/>
          </a:prstGeom>
          <a:noFill/>
          <a:ln w="19050" cap="flat" cmpd="sng" algn="ctr">
            <a:solidFill>
              <a:srgbClr val="C00000"/>
            </a:solidFill>
            <a:prstDash val="sysDot"/>
          </a:ln>
          <a:effectLst/>
        </p:spPr>
        <p:txBody>
          <a:bodyPr rtlCol="0" anchor="ctr"/>
          <a:lstStyle/>
          <a:p>
            <a:pPr algn="ctr" fontAlgn="base">
              <a:spcBef>
                <a:spcPct val="0"/>
              </a:spcBef>
              <a:spcAft>
                <a:spcPct val="0"/>
              </a:spcAft>
              <a:defRPr/>
            </a:pPr>
            <a:endParaRPr lang="zh-CN" altLang="en-US" sz="4000" b="1" kern="0">
              <a:solidFill>
                <a:srgbClr val="FFFDFB"/>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nvGrpSpPr>
          <p:cNvPr id="9" name="组合 8"/>
          <p:cNvGrpSpPr/>
          <p:nvPr/>
        </p:nvGrpSpPr>
        <p:grpSpPr>
          <a:xfrm>
            <a:off x="884239" y="1720697"/>
            <a:ext cx="2920585" cy="3952202"/>
            <a:chOff x="611561" y="1203598"/>
            <a:chExt cx="2191231" cy="2965224"/>
          </a:xfrm>
        </p:grpSpPr>
        <p:sp>
          <p:nvSpPr>
            <p:cNvPr id="10" name="圆角矩形 83"/>
            <p:cNvSpPr/>
            <p:nvPr/>
          </p:nvSpPr>
          <p:spPr>
            <a:xfrm>
              <a:off x="611561" y="1203598"/>
              <a:ext cx="2191231" cy="2965224"/>
            </a:xfrm>
            <a:prstGeom prst="roundRect">
              <a:avLst>
                <a:gd name="adj"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1" name="文本框 10"/>
            <p:cNvSpPr txBox="1"/>
            <p:nvPr/>
          </p:nvSpPr>
          <p:spPr>
            <a:xfrm>
              <a:off x="1330012" y="2787476"/>
              <a:ext cx="754325" cy="853572"/>
            </a:xfrm>
            <a:prstGeom prst="rect">
              <a:avLst/>
            </a:prstGeom>
            <a:noFill/>
          </p:spPr>
          <p:txBody>
            <a:bodyPr wrap="none" rtlCol="0">
              <a:spAutoFit/>
            </a:bodyPr>
            <a:lstStyle/>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全会</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a:p>
              <a:pPr algn="ctr">
                <a:lnSpc>
                  <a:spcPct val="110000"/>
                </a:lnSpc>
              </a:pPr>
              <a:r>
                <a:rPr lang="zh-CN" altLang="en-US" sz="3200" dirty="0">
                  <a:solidFill>
                    <a:schemeClr val="bg1"/>
                  </a:solidFill>
                  <a:latin typeface="方正小标宋简体" panose="02010601030101010101" pitchFamily="2" charset="-122"/>
                  <a:ea typeface="方正小标宋简体" panose="02010601030101010101" pitchFamily="2" charset="-122"/>
                </a:rPr>
                <a:t>提出</a:t>
              </a:r>
              <a:endParaRPr lang="zh-CN" altLang="en-US" sz="3200" dirty="0">
                <a:solidFill>
                  <a:schemeClr val="bg1"/>
                </a:solidFill>
                <a:latin typeface="方正小标宋简体" panose="02010601030101010101" pitchFamily="2" charset="-122"/>
                <a:ea typeface="方正小标宋简体" panose="02010601030101010101" pitchFamily="2" charset="-122"/>
              </a:endParaRPr>
            </a:p>
          </p:txBody>
        </p:sp>
        <p:sp>
          <p:nvSpPr>
            <p:cNvPr id="13" name="Freeform 7"/>
            <p:cNvSpPr>
              <a:spLocks noEditPoints="1"/>
            </p:cNvSpPr>
            <p:nvPr/>
          </p:nvSpPr>
          <p:spPr bwMode="auto">
            <a:xfrm>
              <a:off x="1226532" y="1455232"/>
              <a:ext cx="961289" cy="971852"/>
            </a:xfrm>
            <a:custGeom>
              <a:avLst/>
              <a:gdLst>
                <a:gd name="T0" fmla="*/ 3378 w 3557"/>
                <a:gd name="T1" fmla="*/ 1304 h 3599"/>
                <a:gd name="T2" fmla="*/ 1740 w 3557"/>
                <a:gd name="T3" fmla="*/ 67 h 3599"/>
                <a:gd name="T4" fmla="*/ 2704 w 3557"/>
                <a:gd name="T5" fmla="*/ 2142 h 3599"/>
                <a:gd name="T6" fmla="*/ 1689 w 3557"/>
                <a:gd name="T7" fmla="*/ 1105 h 3599"/>
                <a:gd name="T8" fmla="*/ 2077 w 3557"/>
                <a:gd name="T9" fmla="*/ 680 h 3599"/>
                <a:gd name="T10" fmla="*/ 1811 w 3557"/>
                <a:gd name="T11" fmla="*/ 435 h 3599"/>
                <a:gd name="T12" fmla="*/ 1602 w 3557"/>
                <a:gd name="T13" fmla="*/ 624 h 3599"/>
                <a:gd name="T14" fmla="*/ 1209 w 3557"/>
                <a:gd name="T15" fmla="*/ 619 h 3599"/>
                <a:gd name="T16" fmla="*/ 408 w 3557"/>
                <a:gd name="T17" fmla="*/ 1432 h 3599"/>
                <a:gd name="T18" fmla="*/ 893 w 3557"/>
                <a:gd name="T19" fmla="*/ 1871 h 3599"/>
                <a:gd name="T20" fmla="*/ 1194 w 3557"/>
                <a:gd name="T21" fmla="*/ 1580 h 3599"/>
                <a:gd name="T22" fmla="*/ 2230 w 3557"/>
                <a:gd name="T23" fmla="*/ 2587 h 3599"/>
                <a:gd name="T24" fmla="*/ 551 w 3557"/>
                <a:gd name="T25" fmla="*/ 2214 h 3599"/>
                <a:gd name="T26" fmla="*/ 235 w 3557"/>
                <a:gd name="T27" fmla="*/ 2490 h 3599"/>
                <a:gd name="T28" fmla="*/ 475 w 3557"/>
                <a:gd name="T29" fmla="*/ 2771 h 3599"/>
                <a:gd name="T30" fmla="*/ 433 w 3557"/>
                <a:gd name="T31" fmla="*/ 2827 h 3599"/>
                <a:gd name="T32" fmla="*/ 275 w 3557"/>
                <a:gd name="T33" fmla="*/ 2868 h 3599"/>
                <a:gd name="T34" fmla="*/ 331 w 3557"/>
                <a:gd name="T35" fmla="*/ 3282 h 3599"/>
                <a:gd name="T36" fmla="*/ 638 w 3557"/>
                <a:gd name="T37" fmla="*/ 3021 h 3599"/>
                <a:gd name="T38" fmla="*/ 699 w 3557"/>
                <a:gd name="T39" fmla="*/ 2945 h 3599"/>
                <a:gd name="T40" fmla="*/ 2623 w 3557"/>
                <a:gd name="T41" fmla="*/ 3011 h 3599"/>
                <a:gd name="T42" fmla="*/ 2969 w 3557"/>
                <a:gd name="T43" fmla="*/ 3338 h 3599"/>
                <a:gd name="T44" fmla="*/ 3444 w 3557"/>
                <a:gd name="T45" fmla="*/ 2863 h 3599"/>
                <a:gd name="T46" fmla="*/ 3133 w 3557"/>
                <a:gd name="T47" fmla="*/ 2525 h 3599"/>
                <a:gd name="T48" fmla="*/ 3378 w 3557"/>
                <a:gd name="T49" fmla="*/ 1304 h 3599"/>
                <a:gd name="T50" fmla="*/ 3378 w 3557"/>
                <a:gd name="T51" fmla="*/ 1304 h 3599"/>
                <a:gd name="T52" fmla="*/ 3378 w 3557"/>
                <a:gd name="T53" fmla="*/ 1304 h 3599"/>
                <a:gd name="T54" fmla="*/ 3378 w 3557"/>
                <a:gd name="T55" fmla="*/ 1304 h 3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7" h="3599">
                  <a:moveTo>
                    <a:pt x="3378" y="1304"/>
                  </a:moveTo>
                  <a:cubicBezTo>
                    <a:pt x="2988" y="0"/>
                    <a:pt x="1740" y="67"/>
                    <a:pt x="1740" y="67"/>
                  </a:cubicBezTo>
                  <a:cubicBezTo>
                    <a:pt x="3490" y="925"/>
                    <a:pt x="2704" y="2142"/>
                    <a:pt x="2704" y="2142"/>
                  </a:cubicBezTo>
                  <a:cubicBezTo>
                    <a:pt x="1689" y="1105"/>
                    <a:pt x="1689" y="1105"/>
                    <a:pt x="1689" y="1105"/>
                  </a:cubicBezTo>
                  <a:cubicBezTo>
                    <a:pt x="2077" y="680"/>
                    <a:pt x="2077" y="680"/>
                    <a:pt x="2077" y="680"/>
                  </a:cubicBezTo>
                  <a:cubicBezTo>
                    <a:pt x="1811" y="435"/>
                    <a:pt x="1811" y="435"/>
                    <a:pt x="1811" y="435"/>
                  </a:cubicBezTo>
                  <a:cubicBezTo>
                    <a:pt x="1602" y="624"/>
                    <a:pt x="1602" y="624"/>
                    <a:pt x="1602" y="624"/>
                  </a:cubicBezTo>
                  <a:cubicBezTo>
                    <a:pt x="1209" y="619"/>
                    <a:pt x="1209" y="619"/>
                    <a:pt x="1209" y="619"/>
                  </a:cubicBezTo>
                  <a:cubicBezTo>
                    <a:pt x="408" y="1432"/>
                    <a:pt x="408" y="1432"/>
                    <a:pt x="408" y="1432"/>
                  </a:cubicBezTo>
                  <a:cubicBezTo>
                    <a:pt x="893" y="1871"/>
                    <a:pt x="893" y="1871"/>
                    <a:pt x="893" y="1871"/>
                  </a:cubicBezTo>
                  <a:cubicBezTo>
                    <a:pt x="1194" y="1580"/>
                    <a:pt x="1194" y="1580"/>
                    <a:pt x="1194" y="1580"/>
                  </a:cubicBezTo>
                  <a:cubicBezTo>
                    <a:pt x="2230" y="2587"/>
                    <a:pt x="2230" y="2587"/>
                    <a:pt x="2230" y="2587"/>
                  </a:cubicBezTo>
                  <a:cubicBezTo>
                    <a:pt x="1352" y="3164"/>
                    <a:pt x="551" y="2214"/>
                    <a:pt x="551" y="2214"/>
                  </a:cubicBezTo>
                  <a:cubicBezTo>
                    <a:pt x="235" y="2490"/>
                    <a:pt x="235" y="2490"/>
                    <a:pt x="235" y="2490"/>
                  </a:cubicBezTo>
                  <a:cubicBezTo>
                    <a:pt x="475" y="2771"/>
                    <a:pt x="475" y="2771"/>
                    <a:pt x="475" y="2771"/>
                  </a:cubicBezTo>
                  <a:cubicBezTo>
                    <a:pt x="433" y="2827"/>
                    <a:pt x="433" y="2827"/>
                    <a:pt x="433" y="2827"/>
                  </a:cubicBezTo>
                  <a:cubicBezTo>
                    <a:pt x="321" y="2817"/>
                    <a:pt x="275" y="2868"/>
                    <a:pt x="275" y="2868"/>
                  </a:cubicBezTo>
                  <a:cubicBezTo>
                    <a:pt x="0" y="3134"/>
                    <a:pt x="331" y="3282"/>
                    <a:pt x="331" y="3282"/>
                  </a:cubicBezTo>
                  <a:cubicBezTo>
                    <a:pt x="653" y="3353"/>
                    <a:pt x="638" y="3021"/>
                    <a:pt x="638" y="3021"/>
                  </a:cubicBezTo>
                  <a:cubicBezTo>
                    <a:pt x="699" y="2945"/>
                    <a:pt x="699" y="2945"/>
                    <a:pt x="699" y="2945"/>
                  </a:cubicBezTo>
                  <a:cubicBezTo>
                    <a:pt x="1909" y="3599"/>
                    <a:pt x="2623" y="3011"/>
                    <a:pt x="2623" y="3011"/>
                  </a:cubicBezTo>
                  <a:cubicBezTo>
                    <a:pt x="2969" y="3338"/>
                    <a:pt x="2969" y="3338"/>
                    <a:pt x="2969" y="3338"/>
                  </a:cubicBezTo>
                  <a:cubicBezTo>
                    <a:pt x="3444" y="2863"/>
                    <a:pt x="3444" y="2863"/>
                    <a:pt x="3444" y="2863"/>
                  </a:cubicBezTo>
                  <a:cubicBezTo>
                    <a:pt x="3133" y="2525"/>
                    <a:pt x="3133" y="2525"/>
                    <a:pt x="3133" y="2525"/>
                  </a:cubicBezTo>
                  <a:cubicBezTo>
                    <a:pt x="3133" y="2525"/>
                    <a:pt x="3557" y="1903"/>
                    <a:pt x="3378" y="1304"/>
                  </a:cubicBezTo>
                  <a:cubicBezTo>
                    <a:pt x="3378" y="1304"/>
                    <a:pt x="3378" y="1304"/>
                    <a:pt x="3378" y="1304"/>
                  </a:cubicBezTo>
                  <a:moveTo>
                    <a:pt x="3378" y="1304"/>
                  </a:moveTo>
                  <a:cubicBezTo>
                    <a:pt x="3378" y="1304"/>
                    <a:pt x="3378" y="1304"/>
                    <a:pt x="3378" y="1304"/>
                  </a:cubicBezTo>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76" tIns="60938" rIns="121876" bIns="60938" numCol="1" anchor="t" anchorCtr="0" compatLnSpc="1"/>
            <a:lstStyle/>
            <a:p>
              <a:endParaRPr lang="zh-CN" altLang="en-US" sz="2800"/>
            </a:p>
          </p:txBody>
        </p:sp>
      </p:grpSp>
      <p:sp>
        <p:nvSpPr>
          <p:cNvPr id="14" name="矩形 13"/>
          <p:cNvSpPr/>
          <p:nvPr/>
        </p:nvSpPr>
        <p:spPr>
          <a:xfrm>
            <a:off x="4324906" y="1826634"/>
            <a:ext cx="6072639" cy="499624"/>
          </a:xfrm>
          <a:prstGeom prst="rect">
            <a:avLst/>
          </a:prstGeom>
        </p:spPr>
        <p:txBody>
          <a:bodyPr wrap="square">
            <a:spAutoFit/>
          </a:bodyPr>
          <a:lstStyle/>
          <a:p>
            <a:pPr fontAlgn="base">
              <a:lnSpc>
                <a:spcPct val="150000"/>
              </a:lnSpc>
              <a:spcBef>
                <a:spcPct val="0"/>
              </a:spcBef>
              <a:spcAft>
                <a:spcPct val="0"/>
              </a:spcAft>
              <a:defRPr/>
            </a:pPr>
            <a:r>
              <a:rPr lang="zh-CN" altLang="en-US" sz="2000" b="1" kern="0" dirty="0">
                <a:solidFill>
                  <a:srgbClr val="C00000"/>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党的十九届三中全会以来中央政治局的工作一致认为</a:t>
            </a:r>
            <a:endParaRPr lang="en-US" altLang="zh-CN" sz="2000" kern="0" dirty="0">
              <a:solidFill>
                <a:prstClr val="black">
                  <a:lumMod val="95000"/>
                  <a:lumOff val="5000"/>
                </a:prst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5" name="矩形 14"/>
          <p:cNvSpPr/>
          <p:nvPr/>
        </p:nvSpPr>
        <p:spPr>
          <a:xfrm>
            <a:off x="4364990" y="2326640"/>
            <a:ext cx="7388225" cy="3784600"/>
          </a:xfrm>
          <a:prstGeom prst="rect">
            <a:avLst/>
          </a:prstGeom>
          <a:noFill/>
        </p:spPr>
        <p:txBody>
          <a:bodyPr wrap="square">
            <a:spAutoFit/>
          </a:bodyPr>
          <a:lstStyle/>
          <a:p>
            <a:pPr fontAlgn="base">
              <a:lnSpc>
                <a:spcPct val="200000"/>
              </a:lnSpc>
              <a:spcBef>
                <a:spcPct val="0"/>
              </a:spcBef>
              <a:spcAft>
                <a:spcPct val="0"/>
              </a:spcAft>
              <a:defRPr/>
            </a:pPr>
            <a:r>
              <a:rPr lang="en-US" altLang="zh-CN" sz="2400" kern="0" dirty="0">
                <a:latin typeface="微软雅黑" panose="020B0503020204020204" pitchFamily="34" charset="-122"/>
                <a:ea typeface="微软雅黑" panose="020B0503020204020204" pitchFamily="34" charset="-122"/>
                <a:cs typeface="+mn-ea"/>
                <a:sym typeface="思源黑体 CN Normal" panose="020B0400000000000000" pitchFamily="34" charset="-122"/>
              </a:rPr>
              <a:t>      </a:t>
            </a:r>
            <a:r>
              <a:rPr lang="zh-CN" altLang="en-US" sz="2400" kern="0" dirty="0">
                <a:latin typeface="微软雅黑" panose="020B0503020204020204" pitchFamily="34" charset="-122"/>
                <a:ea typeface="微软雅黑" panose="020B0503020204020204" pitchFamily="34" charset="-122"/>
                <a:cs typeface="+mn-ea"/>
                <a:sym typeface="思源黑体 CN Normal" panose="020B0400000000000000" pitchFamily="34" charset="-122"/>
              </a:rPr>
              <a:t>中国特色社会主义制度是党和人民在长期实践探索中形成的科学制度体系，我国国家治理一切工作和活动都依照中国特色社会主义制度展开，我国国家治理体系和治理能力是中国特色社会主义制度及其执行能力的集中体现。</a:t>
            </a:r>
            <a:endParaRPr lang="zh-CN" altLang="en-US" sz="2400" kern="0" dirty="0">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663" y="238348"/>
            <a:ext cx="1999129" cy="145043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500"/>
                                        <p:tgtEl>
                                          <p:spTgt spid="8"/>
                                        </p:tgtEl>
                                      </p:cBhvr>
                                    </p:animEffect>
                                  </p:childTnLst>
                                </p:cTn>
                              </p:par>
                            </p:childTnLst>
                          </p:cTn>
                        </p:par>
                        <p:par>
                          <p:cTn id="14" fill="hold">
                            <p:stCondLst>
                              <p:cond delay="1500"/>
                            </p:stCondLst>
                            <p:childTnLst>
                              <p:par>
                                <p:cTn id="15" presetID="2" presetClass="entr" presetSubtype="9"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par>
                                <p:cTn id="19" presetID="26" presetClass="emph" presetSubtype="0" fill="hold" grpId="1" nodeType="withEffect">
                                  <p:stCondLst>
                                    <p:cond delay="500"/>
                                  </p:stCondLst>
                                  <p:iterate type="lt">
                                    <p:tmPct val="10000"/>
                                  </p:iterate>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3599"/>
                            </p:stCondLst>
                            <p:childTnLst>
                              <p:par>
                                <p:cTn id="23" presetID="18" presetClass="entr" presetSubtype="1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childTnLst>
                          </p:cTn>
                        </p:par>
                        <p:par>
                          <p:cTn id="26" fill="hold">
                            <p:stCondLst>
                              <p:cond delay="4099"/>
                            </p:stCondLst>
                            <p:childTnLst>
                              <p:par>
                                <p:cTn id="27" presetID="2" presetClass="entr" presetSubtype="2" decel="10000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500" fill="hold"/>
                                        <p:tgtEl>
                                          <p:spTgt spid="16"/>
                                        </p:tgtEl>
                                        <p:attrNameLst>
                                          <p:attrName>ppt_x</p:attrName>
                                        </p:attrNameLst>
                                      </p:cBhvr>
                                      <p:tavLst>
                                        <p:tav tm="0">
                                          <p:val>
                                            <p:strVal val="1+#ppt_w/2"/>
                                          </p:val>
                                        </p:tav>
                                        <p:tav tm="100000">
                                          <p:val>
                                            <p:strVal val="#ppt_x"/>
                                          </p:val>
                                        </p:tav>
                                      </p:tavLst>
                                    </p:anim>
                                    <p:anim calcmode="lin" valueType="num">
                                      <p:cBhvr additive="base">
                                        <p:cTn id="30"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4" grpId="0"/>
      <p:bldP spid="14" grpId="1"/>
      <p:bldP spid="15" grpId="0"/>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5"/>
</p:tagLst>
</file>

<file path=ppt/tags/tag32.xml><?xml version="1.0" encoding="utf-8"?>
<p:tagLst xmlns:p="http://schemas.openxmlformats.org/presentationml/2006/main">
  <p:tag name="PA" val="v3.2.0"/>
</p:tagLst>
</file>

<file path=ppt/tags/tag33.xml><?xml version="1.0" encoding="utf-8"?>
<p:tagLst xmlns:p="http://schemas.openxmlformats.org/presentationml/2006/main">
  <p:tag name="PA" val="v5.2.5"/>
</p:tagLst>
</file>

<file path=ppt/tags/tag34.xml><?xml version="1.0" encoding="utf-8"?>
<p:tagLst xmlns:p="http://schemas.openxmlformats.org/presentationml/2006/main">
  <p:tag name="KSO_WM_UNIT_PLACING_PICTURE_USER_VIEWPORT" val="{&quot;height&quot;:2170.1338582677167,&quot;width&quot;:19200}"/>
</p:tagLst>
</file>

<file path=ppt/tags/tag35.xml><?xml version="1.0" encoding="utf-8"?>
<p:tagLst xmlns:p="http://schemas.openxmlformats.org/presentationml/2006/main">
  <p:tag name="KSO_WM_UNIT_PLACING_PICTURE_USER_VIEWPORT" val="{&quot;height&quot;:1747.9354330708661,&quot;width&quot;:1705.7039370078739}"/>
</p:tagLst>
</file>

<file path=ppt/tags/tag36.xml><?xml version="1.0" encoding="utf-8"?>
<p:tagLst xmlns:p="http://schemas.openxmlformats.org/presentationml/2006/main">
  <p:tag name="PA" val="v5.2.8"/>
</p:tagLst>
</file>

<file path=ppt/tags/tag37.xml><?xml version="1.0" encoding="utf-8"?>
<p:tagLst xmlns:p="http://schemas.openxmlformats.org/presentationml/2006/main">
  <p:tag name="PA" val="v5.2.8"/>
</p:tagLst>
</file>

<file path=ppt/tags/tag38.xml><?xml version="1.0" encoding="utf-8"?>
<p:tagLst xmlns:p="http://schemas.openxmlformats.org/presentationml/2006/main">
  <p:tag name="PA" val="v5.2.8"/>
</p:tagLst>
</file>

<file path=ppt/tags/tag39.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40.xml><?xml version="1.0" encoding="utf-8"?>
<p:tagLst xmlns:p="http://schemas.openxmlformats.org/presentationml/2006/main">
  <p:tag name="PA" val="v5.2.5"/>
</p:tagLst>
</file>

<file path=ppt/tags/tag41.xml><?xml version="1.0" encoding="utf-8"?>
<p:tagLst xmlns:p="http://schemas.openxmlformats.org/presentationml/2006/main">
  <p:tag name="PA" val="v5.2.5"/>
</p:tagLst>
</file>

<file path=ppt/tags/tag42.xml><?xml version="1.0" encoding="utf-8"?>
<p:tagLst xmlns:p="http://schemas.openxmlformats.org/presentationml/2006/main">
  <p:tag name="PA" val="v5.2.5"/>
</p:tagLst>
</file>

<file path=ppt/tags/tag43.xml><?xml version="1.0" encoding="utf-8"?>
<p:tagLst xmlns:p="http://schemas.openxmlformats.org/presentationml/2006/main">
  <p:tag name="PA" val="v5.2.5"/>
</p:tagLst>
</file>

<file path=ppt/tags/tag44.xml><?xml version="1.0" encoding="utf-8"?>
<p:tagLst xmlns:p="http://schemas.openxmlformats.org/presentationml/2006/main">
  <p:tag name="PA" val="v5.2.5"/>
</p:tagLst>
</file>

<file path=ppt/tags/tag45.xml><?xml version="1.0" encoding="utf-8"?>
<p:tagLst xmlns:p="http://schemas.openxmlformats.org/presentationml/2006/main">
  <p:tag name="PA" val="v5.2.5"/>
</p:tagLst>
</file>

<file path=ppt/tags/tag46.xml><?xml version="1.0" encoding="utf-8"?>
<p:tagLst xmlns:p="http://schemas.openxmlformats.org/presentationml/2006/main">
  <p:tag name="PA" val="v5.2.5"/>
</p:tagLst>
</file>

<file path=ppt/tags/tag47.xml><?xml version="1.0" encoding="utf-8"?>
<p:tagLst xmlns:p="http://schemas.openxmlformats.org/presentationml/2006/main">
  <p:tag name="PA" val="v5.2.5"/>
</p:tagLst>
</file>

<file path=ppt/tags/tag48.xml><?xml version="1.0" encoding="utf-8"?>
<p:tagLst xmlns:p="http://schemas.openxmlformats.org/presentationml/2006/main">
  <p:tag name="PA" val="v5.2.5"/>
</p:tagLst>
</file>

<file path=ppt/tags/tag49.xml><?xml version="1.0" encoding="utf-8"?>
<p:tagLst xmlns:p="http://schemas.openxmlformats.org/presentationml/2006/main">
  <p:tag name="PA" val="v5.2.8"/>
</p:tagLst>
</file>

<file path=ppt/tags/tag5.xml><?xml version="1.0" encoding="utf-8"?>
<p:tagLst xmlns:p="http://schemas.openxmlformats.org/presentationml/2006/main">
  <p:tag name="PA" val="v5.2.5"/>
</p:tagLst>
</file>

<file path=ppt/tags/tag50.xml><?xml version="1.0" encoding="utf-8"?>
<p:tagLst xmlns:p="http://schemas.openxmlformats.org/presentationml/2006/main">
  <p:tag name="PA" val="v5.2.5"/>
</p:tagLst>
</file>

<file path=ppt/tags/tag51.xml><?xml version="1.0" encoding="utf-8"?>
<p:tagLst xmlns:p="http://schemas.openxmlformats.org/presentationml/2006/main">
  <p:tag name="PA" val="v5.2.5"/>
</p:tagLst>
</file>

<file path=ppt/tags/tag52.xml><?xml version="1.0" encoding="utf-8"?>
<p:tagLst xmlns:p="http://schemas.openxmlformats.org/presentationml/2006/main">
  <p:tag name="PA" val="v5.2.5"/>
</p:tagLst>
</file>

<file path=ppt/tags/tag53.xml><?xml version="1.0" encoding="utf-8"?>
<p:tagLst xmlns:p="http://schemas.openxmlformats.org/presentationml/2006/main">
  <p:tag name="PA" val="v5.2.5"/>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5.2.5"/>
</p:tagLst>
</file>

<file path=ppt/tags/tag58.xml><?xml version="1.0" encoding="utf-8"?>
<p:tagLst xmlns:p="http://schemas.openxmlformats.org/presentationml/2006/main">
  <p:tag name="PA" val="v5.2.5"/>
</p:tagLst>
</file>

<file path=ppt/tags/tag59.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60.xml><?xml version="1.0" encoding="utf-8"?>
<p:tagLst xmlns:p="http://schemas.openxmlformats.org/presentationml/2006/main">
  <p:tag name="PA" val="v5.2.5"/>
</p:tagLst>
</file>

<file path=ppt/tags/tag61.xml><?xml version="1.0" encoding="utf-8"?>
<p:tagLst xmlns:p="http://schemas.openxmlformats.org/presentationml/2006/main">
  <p:tag name="PA" val="v5.2.8"/>
</p:tagLst>
</file>

<file path=ppt/tags/tag62.xml><?xml version="1.0" encoding="utf-8"?>
<p:tagLst xmlns:p="http://schemas.openxmlformats.org/presentationml/2006/main">
  <p:tag name="PA" val="v5.2.5"/>
</p:tagLst>
</file>

<file path=ppt/tags/tag63.xml><?xml version="1.0" encoding="utf-8"?>
<p:tagLst xmlns:p="http://schemas.openxmlformats.org/presentationml/2006/main">
  <p:tag name="PA" val="v5.2.5"/>
</p:tagLst>
</file>

<file path=ppt/tags/tag64.xml><?xml version="1.0" encoding="utf-8"?>
<p:tagLst xmlns:p="http://schemas.openxmlformats.org/presentationml/2006/main">
  <p:tag name="PA" val="v5.2.5"/>
</p:tagLst>
</file>

<file path=ppt/tags/tag65.xml><?xml version="1.0" encoding="utf-8"?>
<p:tagLst xmlns:p="http://schemas.openxmlformats.org/presentationml/2006/main">
  <p:tag name="PA" val="v5.2.5"/>
</p:tagLst>
</file>

<file path=ppt/tags/tag66.xml><?xml version="1.0" encoding="utf-8"?>
<p:tagLst xmlns:p="http://schemas.openxmlformats.org/presentationml/2006/main">
  <p:tag name="PA" val="v5.2.8"/>
</p:tagLst>
</file>

<file path=ppt/tags/tag67.xml><?xml version="1.0" encoding="utf-8"?>
<p:tagLst xmlns:p="http://schemas.openxmlformats.org/presentationml/2006/main">
  <p:tag name="PA" val="v5.2.5"/>
</p:tagLst>
</file>

<file path=ppt/tags/tag68.xml><?xml version="1.0" encoding="utf-8"?>
<p:tagLst xmlns:p="http://schemas.openxmlformats.org/presentationml/2006/main">
  <p:tag name="PA" val="v5.2.5"/>
</p:tagLst>
</file>

<file path=ppt/tags/tag69.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70.xml><?xml version="1.0" encoding="utf-8"?>
<p:tagLst xmlns:p="http://schemas.openxmlformats.org/presentationml/2006/main">
  <p:tag name="PA" val="v5.2.5"/>
</p:tagLst>
</file>

<file path=ppt/tags/tag71.xml><?xml version="1.0" encoding="utf-8"?>
<p:tagLst xmlns:p="http://schemas.openxmlformats.org/presentationml/2006/main">
  <p:tag name="PA" val="v3.2.0"/>
</p:tagLst>
</file>

<file path=ppt/tags/tag72.xml><?xml version="1.0" encoding="utf-8"?>
<p:tagLst xmlns:p="http://schemas.openxmlformats.org/presentationml/2006/main">
  <p:tag name="PA" val="v5.2.5"/>
</p:tagLst>
</file>

<file path=ppt/tags/tag73.xml><?xml version="1.0" encoding="utf-8"?>
<p:tagLst xmlns:p="http://schemas.openxmlformats.org/presentationml/2006/main">
  <p:tag name="REFSHAPE" val="358029356"/>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5854</Words>
  <Application>WPS 演示</Application>
  <PresentationFormat>自定义</PresentationFormat>
  <Paragraphs>401</Paragraphs>
  <Slides>37</Slides>
  <Notes>0</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37</vt:i4>
      </vt:variant>
    </vt:vector>
  </HeadingPairs>
  <TitlesOfParts>
    <vt:vector size="60" baseType="lpstr">
      <vt:lpstr>Arial</vt:lpstr>
      <vt:lpstr>宋体</vt:lpstr>
      <vt:lpstr>Wingdings</vt:lpstr>
      <vt:lpstr>微软雅黑</vt:lpstr>
      <vt:lpstr>方正兰亭粗黑_GBK</vt:lpstr>
      <vt:lpstr>汉仪尚巍手书W</vt:lpstr>
      <vt:lpstr>思源黑体 CN Normal</vt:lpstr>
      <vt:lpstr>黑体</vt:lpstr>
      <vt:lpstr>微软雅黑</vt:lpstr>
      <vt:lpstr>方正小标宋简体</vt:lpstr>
      <vt:lpstr>等线</vt:lpstr>
      <vt:lpstr>Arial Unicode MS</vt:lpstr>
      <vt:lpstr>等线 Light</vt:lpstr>
      <vt:lpstr>Calibri</vt:lpstr>
      <vt:lpstr>思源黑体 CN Regular</vt:lpstr>
      <vt:lpstr>禹卫书法行书简体</vt:lpstr>
      <vt:lpstr>Roboto Light</vt:lpstr>
      <vt:lpstr>思源黑体 CN Heavy</vt:lpstr>
      <vt:lpstr>思源黑体 CN Light</vt:lpstr>
      <vt:lpstr>Calibri</vt:lpstr>
      <vt:lpstr>Arial Black</vt:lpstr>
      <vt:lpstr>Vrinda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王凌燕</dc:creator>
  <cp:lastModifiedBy>李留英</cp:lastModifiedBy>
  <cp:revision>257</cp:revision>
  <dcterms:created xsi:type="dcterms:W3CDTF">2019-11-01T06:06:00Z</dcterms:created>
  <dcterms:modified xsi:type="dcterms:W3CDTF">2020-01-10T10:32:24Z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