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9" r:id="rId3"/>
    <p:sldId id="410" r:id="rId5"/>
    <p:sldId id="411" r:id="rId6"/>
    <p:sldId id="415" r:id="rId7"/>
    <p:sldId id="416" r:id="rId8"/>
    <p:sldId id="428" r:id="rId9"/>
    <p:sldId id="429" r:id="rId10"/>
    <p:sldId id="430" r:id="rId11"/>
    <p:sldId id="412" r:id="rId12"/>
    <p:sldId id="417" r:id="rId13"/>
    <p:sldId id="418" r:id="rId14"/>
    <p:sldId id="431" r:id="rId15"/>
    <p:sldId id="413" r:id="rId16"/>
    <p:sldId id="420" r:id="rId17"/>
    <p:sldId id="432" r:id="rId18"/>
    <p:sldId id="419" r:id="rId19"/>
    <p:sldId id="42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785"/>
    <a:srgbClr val="7A9AAC"/>
    <a:srgbClr val="F4A046"/>
    <a:srgbClr val="FF9800"/>
    <a:srgbClr val="F0CB69"/>
    <a:srgbClr val="FAD6BF"/>
    <a:srgbClr val="E7B585"/>
    <a:srgbClr val="83A0B2"/>
    <a:srgbClr val="8DAE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54260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27" name="组合 26"/>
          <p:cNvGrpSpPr/>
          <p:nvPr/>
        </p:nvGrpSpPr>
        <p:grpSpPr>
          <a:xfrm>
            <a:off x="2385060" y="3221355"/>
            <a:ext cx="7466330" cy="768350"/>
            <a:chOff x="3908" y="4433"/>
            <a:chExt cx="11758" cy="1210"/>
          </a:xfrm>
        </p:grpSpPr>
        <p:sp>
          <p:nvSpPr>
            <p:cNvPr id="17" name="平行四边形 16"/>
            <p:cNvSpPr/>
            <p:nvPr/>
          </p:nvSpPr>
          <p:spPr>
            <a:xfrm>
              <a:off x="9736" y="4433"/>
              <a:ext cx="5930" cy="1210"/>
            </a:xfrm>
            <a:prstGeom prst="parallelogram">
              <a:avLst>
                <a:gd name="adj" fmla="val 34958"/>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平行四边形 8"/>
            <p:cNvSpPr/>
            <p:nvPr/>
          </p:nvSpPr>
          <p:spPr>
            <a:xfrm>
              <a:off x="3908" y="4433"/>
              <a:ext cx="6129" cy="1210"/>
            </a:xfrm>
            <a:prstGeom prst="parallelogram">
              <a:avLst>
                <a:gd name="adj" fmla="val 34958"/>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 name="平行四边形 4"/>
          <p:cNvSpPr/>
          <p:nvPr/>
        </p:nvSpPr>
        <p:spPr>
          <a:xfrm>
            <a:off x="2015490" y="3221355"/>
            <a:ext cx="468630" cy="768350"/>
          </a:xfrm>
          <a:prstGeom prst="parallelogram">
            <a:avLst>
              <a:gd name="adj" fmla="val 57317"/>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平行四边形 7"/>
          <p:cNvSpPr/>
          <p:nvPr/>
        </p:nvSpPr>
        <p:spPr>
          <a:xfrm>
            <a:off x="1816100" y="3221355"/>
            <a:ext cx="369570" cy="768350"/>
          </a:xfrm>
          <a:prstGeom prst="parallelogram">
            <a:avLst>
              <a:gd name="adj" fmla="val 72222"/>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平行四边形 10"/>
          <p:cNvSpPr/>
          <p:nvPr/>
        </p:nvSpPr>
        <p:spPr>
          <a:xfrm>
            <a:off x="9667240" y="3221355"/>
            <a:ext cx="468630" cy="768350"/>
          </a:xfrm>
          <a:prstGeom prst="parallelogram">
            <a:avLst>
              <a:gd name="adj" fmla="val 57317"/>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平行四边形 15"/>
          <p:cNvSpPr/>
          <p:nvPr/>
        </p:nvSpPr>
        <p:spPr>
          <a:xfrm>
            <a:off x="9952990" y="3221355"/>
            <a:ext cx="369570" cy="768350"/>
          </a:xfrm>
          <a:prstGeom prst="parallelogram">
            <a:avLst>
              <a:gd name="adj" fmla="val 72222"/>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34"/>
          <p:cNvGrpSpPr/>
          <p:nvPr/>
        </p:nvGrpSpPr>
        <p:grpSpPr>
          <a:xfrm>
            <a:off x="5175250" y="4539615"/>
            <a:ext cx="5229225" cy="583565"/>
            <a:chOff x="6876" y="7202"/>
            <a:chExt cx="8235" cy="919"/>
          </a:xfrm>
        </p:grpSpPr>
        <p:sp>
          <p:nvSpPr>
            <p:cNvPr id="18" name="文本框 17"/>
            <p:cNvSpPr txBox="1"/>
            <p:nvPr/>
          </p:nvSpPr>
          <p:spPr>
            <a:xfrm>
              <a:off x="6876" y="7202"/>
              <a:ext cx="8235" cy="919"/>
            </a:xfrm>
            <a:prstGeom prst="rect">
              <a:avLst/>
            </a:prstGeom>
            <a:noFill/>
          </p:spPr>
          <p:txBody>
            <a:bodyPr wrap="square" rtlCol="0" anchor="t">
              <a:spAutoFit/>
            </a:bodyPr>
            <a:p>
              <a:pPr algn="ctr"/>
              <a:r>
                <a:rPr lang="zh-CN" altLang="en-US" sz="3200">
                  <a:solidFill>
                    <a:srgbClr val="577785"/>
                  </a:solidFill>
                  <a:latin typeface="Impact" panose="020B0806030902050204" charset="0"/>
                  <a:ea typeface="微软雅黑" panose="020B0503020204020204" pitchFamily="34" charset="-122"/>
                </a:rPr>
                <a:t>芒市人社局：甫晓花</a:t>
              </a:r>
              <a:endParaRPr lang="zh-CN" altLang="en-US" sz="3200">
                <a:solidFill>
                  <a:srgbClr val="577785"/>
                </a:solidFill>
                <a:latin typeface="Impact" panose="020B0806030902050204" charset="0"/>
                <a:ea typeface="微软雅黑" panose="020B0503020204020204" pitchFamily="34" charset="-122"/>
              </a:endParaRPr>
            </a:p>
          </p:txBody>
        </p:sp>
        <p:grpSp>
          <p:nvGrpSpPr>
            <p:cNvPr id="24" name="组合 23"/>
            <p:cNvGrpSpPr/>
            <p:nvPr/>
          </p:nvGrpSpPr>
          <p:grpSpPr>
            <a:xfrm>
              <a:off x="7596" y="7353"/>
              <a:ext cx="424" cy="508"/>
              <a:chOff x="15575" y="4215"/>
              <a:chExt cx="1011" cy="1210"/>
            </a:xfrm>
          </p:grpSpPr>
          <p:sp>
            <p:nvSpPr>
              <p:cNvPr id="25" name="平行四边形 24"/>
              <p:cNvSpPr/>
              <p:nvPr/>
            </p:nvSpPr>
            <p:spPr>
              <a:xfrm>
                <a:off x="15575" y="4215"/>
                <a:ext cx="738" cy="1210"/>
              </a:xfrm>
              <a:prstGeom prst="parallelogram">
                <a:avLst>
                  <a:gd name="adj" fmla="val 57317"/>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平行四边形 25"/>
              <p:cNvSpPr/>
              <p:nvPr/>
            </p:nvSpPr>
            <p:spPr>
              <a:xfrm>
                <a:off x="16004" y="4215"/>
                <a:ext cx="582" cy="1210"/>
              </a:xfrm>
              <a:prstGeom prst="parallelogram">
                <a:avLst>
                  <a:gd name="adj" fmla="val 72222"/>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 name="文本框 1"/>
          <p:cNvSpPr txBox="1"/>
          <p:nvPr/>
        </p:nvSpPr>
        <p:spPr>
          <a:xfrm>
            <a:off x="1816100" y="1405890"/>
            <a:ext cx="8954770" cy="1938020"/>
          </a:xfrm>
          <a:prstGeom prst="rect">
            <a:avLst/>
          </a:prstGeom>
          <a:noFill/>
        </p:spPr>
        <p:txBody>
          <a:bodyPr wrap="square" rtlCol="0">
            <a:spAutoFit/>
          </a:bodyPr>
          <a:p>
            <a:pPr algn="ctr"/>
            <a:r>
              <a:rPr lang="zh-CN" altLang="en-US" sz="6000" b="1">
                <a:solidFill>
                  <a:srgbClr val="577785"/>
                </a:solidFill>
              </a:rPr>
              <a:t>农村劳动力转移就业相关政策宣传</a:t>
            </a:r>
            <a:endParaRPr lang="zh-CN" altLang="en-US" sz="6000" b="1">
              <a:solidFill>
                <a:srgbClr val="577785"/>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11760"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文本框 8"/>
          <p:cNvSpPr txBox="1"/>
          <p:nvPr/>
        </p:nvSpPr>
        <p:spPr>
          <a:xfrm>
            <a:off x="1645275" y="739004"/>
            <a:ext cx="4754880" cy="645160"/>
          </a:xfrm>
          <a:prstGeom prst="rect">
            <a:avLst/>
          </a:prstGeom>
          <a:noFill/>
        </p:spPr>
        <p:txBody>
          <a:bodyPr wrap="none" rtlCol="0">
            <a:spAutoFit/>
          </a:bodyPr>
          <a:p>
            <a:pPr algn="l"/>
            <a:r>
              <a:rPr lang="zh-CN" altLang="en-US" sz="3600" dirty="0">
                <a:solidFill>
                  <a:srgbClr val="577785"/>
                </a:solidFill>
                <a:cs typeface="+mn-ea"/>
                <a:sym typeface="+mn-lt"/>
              </a:rPr>
              <a:t>乡村公益性岗位的定义</a:t>
            </a:r>
            <a:endParaRPr lang="zh-CN" altLang="en-US" sz="3600" dirty="0">
              <a:solidFill>
                <a:srgbClr val="577785"/>
              </a:solidFill>
              <a:cs typeface="+mn-ea"/>
              <a:sym typeface="+mn-lt"/>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86790" y="756920"/>
            <a:ext cx="658495" cy="627380"/>
          </a:xfrm>
          <a:prstGeom prst="ellipse">
            <a:avLst/>
          </a:prstGeom>
          <a:solidFill>
            <a:srgbClr val="F0C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endParaRPr lang="zh-CN" altLang="en-US">
              <a:solidFill>
                <a:srgbClr val="FFFF00"/>
              </a:solidFill>
              <a:effectLst/>
              <a:cs typeface="+mn-ea"/>
              <a:sym typeface="+mn-lt"/>
            </a:endParaRPr>
          </a:p>
        </p:txBody>
      </p:sp>
      <p:sp>
        <p:nvSpPr>
          <p:cNvPr id="8" name="文本框 7"/>
          <p:cNvSpPr txBox="1"/>
          <p:nvPr/>
        </p:nvSpPr>
        <p:spPr>
          <a:xfrm>
            <a:off x="986790" y="1480185"/>
            <a:ext cx="10466070" cy="2245360"/>
          </a:xfrm>
          <a:prstGeom prst="rect">
            <a:avLst/>
          </a:prstGeom>
          <a:noFill/>
        </p:spPr>
        <p:txBody>
          <a:bodyPr wrap="square" rtlCol="0">
            <a:spAutoFit/>
          </a:bodyPr>
          <a:p>
            <a:pPr algn="l"/>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乡村公益性岗位（即：乡村公共服务岗位）是指由市级统筹组织、乡镇人民政府具体开发，为社会提供基本公共服务的非营利性、社会服务性、辅助性岗位。包括乡村扶贫工作信息员、</a:t>
            </a:r>
            <a:r>
              <a:rPr lang="zh-CN" altLang="en-US" sz="2800">
                <a:solidFill>
                  <a:srgbClr val="FF0000"/>
                </a:solidFill>
                <a:latin typeface="宋体" panose="02010600030101010101" pitchFamily="2" charset="-122"/>
                <a:ea typeface="宋体" panose="02010600030101010101" pitchFamily="2" charset="-122"/>
              </a:rPr>
              <a:t>就业扶贫信息员</a:t>
            </a:r>
            <a:r>
              <a:rPr lang="zh-CN" altLang="en-US" sz="2800">
                <a:latin typeface="宋体" panose="02010600030101010101" pitchFamily="2" charset="-122"/>
                <a:ea typeface="宋体" panose="02010600030101010101" pitchFamily="2" charset="-122"/>
              </a:rPr>
              <a:t>、农村公路养护员、</a:t>
            </a:r>
            <a:r>
              <a:rPr lang="zh-CN" altLang="en-US" sz="2800">
                <a:solidFill>
                  <a:srgbClr val="FF0000"/>
                </a:solidFill>
                <a:latin typeface="宋体" panose="02010600030101010101" pitchFamily="2" charset="-122"/>
                <a:ea typeface="宋体" panose="02010600030101010101" pitchFamily="2" charset="-122"/>
              </a:rPr>
              <a:t>农村保洁员</a:t>
            </a:r>
            <a:r>
              <a:rPr lang="zh-CN" altLang="en-US" sz="2800">
                <a:latin typeface="宋体" panose="02010600030101010101" pitchFamily="2" charset="-122"/>
                <a:ea typeface="宋体" panose="02010600030101010101" pitchFamily="2" charset="-122"/>
              </a:rPr>
              <a:t>、治安巡逻员、</a:t>
            </a:r>
            <a:r>
              <a:rPr lang="zh-CN" altLang="en-US" sz="2800">
                <a:solidFill>
                  <a:srgbClr val="FF0000"/>
                </a:solidFill>
                <a:latin typeface="宋体" panose="02010600030101010101" pitchFamily="2" charset="-122"/>
                <a:ea typeface="宋体" panose="02010600030101010101" pitchFamily="2" charset="-122"/>
              </a:rPr>
              <a:t>河道管理员</a:t>
            </a:r>
            <a:r>
              <a:rPr lang="zh-CN" altLang="en-US" sz="2800">
                <a:latin typeface="宋体" panose="02010600030101010101" pitchFamily="2" charset="-122"/>
                <a:ea typeface="宋体" panose="02010600030101010101" pitchFamily="2" charset="-122"/>
              </a:rPr>
              <a:t>等安置农村脱贫劳动力的岗位。</a:t>
            </a:r>
            <a:endParaRPr lang="zh-CN" altLang="en-US" sz="2800">
              <a:latin typeface="宋体" panose="02010600030101010101" pitchFamily="2" charset="-122"/>
              <a:ea typeface="宋体" panose="02010600030101010101" pitchFamily="2" charset="-122"/>
            </a:endParaRPr>
          </a:p>
        </p:txBody>
      </p:sp>
      <p:sp>
        <p:nvSpPr>
          <p:cNvPr id="12" name="椭圆 11"/>
          <p:cNvSpPr/>
          <p:nvPr/>
        </p:nvSpPr>
        <p:spPr>
          <a:xfrm>
            <a:off x="986790" y="3743325"/>
            <a:ext cx="658495" cy="627380"/>
          </a:xfrm>
          <a:prstGeom prst="ellipse">
            <a:avLst/>
          </a:prstGeom>
          <a:solidFill>
            <a:srgbClr val="F0C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endParaRPr lang="zh-CN" altLang="en-US">
              <a:solidFill>
                <a:srgbClr val="FFFF00"/>
              </a:solidFill>
              <a:effectLst/>
              <a:cs typeface="+mn-ea"/>
              <a:sym typeface="+mn-lt"/>
            </a:endParaRPr>
          </a:p>
        </p:txBody>
      </p:sp>
      <p:sp>
        <p:nvSpPr>
          <p:cNvPr id="18" name="文本框 17"/>
          <p:cNvSpPr txBox="1"/>
          <p:nvPr/>
        </p:nvSpPr>
        <p:spPr>
          <a:xfrm>
            <a:off x="1866890" y="3725409"/>
            <a:ext cx="2138680" cy="645160"/>
          </a:xfrm>
          <a:prstGeom prst="rect">
            <a:avLst/>
          </a:prstGeom>
          <a:noFill/>
        </p:spPr>
        <p:txBody>
          <a:bodyPr wrap="none" rtlCol="0">
            <a:spAutoFit/>
          </a:bodyPr>
          <a:p>
            <a:pPr algn="l"/>
            <a:r>
              <a:rPr lang="zh-CN" altLang="en-US" sz="3600" dirty="0">
                <a:solidFill>
                  <a:srgbClr val="577785"/>
                </a:solidFill>
                <a:cs typeface="+mn-ea"/>
                <a:sym typeface="+mn-lt"/>
              </a:rPr>
              <a:t>安置对象 </a:t>
            </a:r>
            <a:endParaRPr lang="zh-CN" altLang="en-US" sz="3600" dirty="0">
              <a:solidFill>
                <a:srgbClr val="577785"/>
              </a:solidFill>
              <a:cs typeface="+mn-ea"/>
              <a:sym typeface="+mn-lt"/>
            </a:endParaRPr>
          </a:p>
        </p:txBody>
      </p:sp>
      <p:sp>
        <p:nvSpPr>
          <p:cNvPr id="15" name="文本框 14"/>
          <p:cNvSpPr txBox="1"/>
          <p:nvPr/>
        </p:nvSpPr>
        <p:spPr>
          <a:xfrm>
            <a:off x="986790" y="4370705"/>
            <a:ext cx="10467340" cy="181483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重点安置“无法离乡、无业可扶、无力脱贫”、法定劳动年龄的农村脱贫家庭劳动力和监测对象就近就地就业。对</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年龄、身体、健康</a:t>
            </a:r>
            <a:r>
              <a:rPr lang="zh-CN" altLang="en-US" sz="2800">
                <a:latin typeface="宋体" panose="02010600030101010101" pitchFamily="2" charset="-122"/>
                <a:ea typeface="宋体" panose="02010600030101010101" pitchFamily="2" charset="-122"/>
                <a:cs typeface="宋体" panose="02010600030101010101" pitchFamily="2" charset="-122"/>
              </a:rPr>
              <a:t>等原因不适合乡村公益性岗位的人员，不得安排乡村公益性岗位。</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506" name="文本框 35"/>
          <p:cNvSpPr txBox="1"/>
          <p:nvPr/>
        </p:nvSpPr>
        <p:spPr>
          <a:xfrm>
            <a:off x="1608455" y="694690"/>
            <a:ext cx="2384425" cy="609600"/>
          </a:xfrm>
          <a:prstGeom prst="rect">
            <a:avLst/>
          </a:prstGeom>
          <a:noFill/>
          <a:ln w="9525">
            <a:noFill/>
          </a:ln>
        </p:spPr>
        <p:txBody>
          <a:bodyPr wrap="square" anchor="ctr" anchorCtr="0">
            <a:noAutofit/>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Calibri" panose="020F0502020204030204" charset="0"/>
                <a:ea typeface="宋体" panose="02010600030101010101" pitchFamily="2"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charset="0"/>
                <a:ea typeface="宋体" panose="02010600030101010101" pitchFamily="2"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5pPr>
          </a:lstStyle>
          <a:p>
            <a:pPr marL="0" lvl="0" indent="0" algn="ctr" eaLnBrk="1" hangingPunct="1">
              <a:lnSpc>
                <a:spcPct val="100000"/>
              </a:lnSpc>
              <a:spcBef>
                <a:spcPct val="0"/>
              </a:spcBef>
              <a:buNone/>
            </a:pPr>
            <a:r>
              <a:rPr lang="zh-CN" altLang="en-US" sz="3600" dirty="0">
                <a:solidFill>
                  <a:srgbClr val="577785"/>
                </a:solidFill>
                <a:latin typeface="+mn-lt"/>
                <a:ea typeface="+mn-ea"/>
                <a:cs typeface="+mn-ea"/>
              </a:rPr>
              <a:t>安置流程</a:t>
            </a:r>
            <a:endParaRPr lang="zh-CN" altLang="en-US" sz="3600" dirty="0">
              <a:solidFill>
                <a:srgbClr val="577785"/>
              </a:solidFill>
              <a:latin typeface="+mn-lt"/>
              <a:ea typeface="+mn-ea"/>
              <a:cs typeface="+mn-ea"/>
            </a:endParaRPr>
          </a:p>
        </p:txBody>
      </p:sp>
      <p:sp>
        <p:nvSpPr>
          <p:cNvPr id="10" name="文本框 9"/>
          <p:cNvSpPr txBox="1"/>
          <p:nvPr/>
        </p:nvSpPr>
        <p:spPr>
          <a:xfrm>
            <a:off x="846455" y="1236345"/>
            <a:ext cx="10606405" cy="4523105"/>
          </a:xfrm>
          <a:prstGeom prst="rect">
            <a:avLst/>
          </a:prstGeom>
          <a:noFill/>
          <a:ln>
            <a:noFill/>
          </a:ln>
        </p:spPr>
        <p:txBody>
          <a:bodyPr wrap="square" rtlCol="0">
            <a:spAutoFit/>
          </a:bodyPr>
          <a:p>
            <a:pPr algn="l">
              <a:lnSpc>
                <a:spcPct val="15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、公布信息。公开发布岗位信息，在村委会张贴或网站公开发布招聘公告，注明岗位职责、招聘要求、薪酬待遇、劳动时长、工作时间、工作地点等信息。</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l">
              <a:lnSpc>
                <a:spcPct val="15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2</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、提出申请。符合条件且有意愿在乡村公益性岗位就业的劳动者，由个人向村委会提出申请。</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l">
              <a:lnSpc>
                <a:spcPct val="15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3</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、村级评审。按照本人申请，村委会或评审小组对申请人员开展评审，确保人岗匹配，并在村委会公示5个工作日，接受社会各方监督。</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a:p>
            <a:pPr algn="l">
              <a:lnSpc>
                <a:spcPct val="15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4</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rPr>
              <a:t>、审核审批。公示期满无异后，由村委会将岗位信息和拟聘人员上报至乡镇人民政府和社保所，审核上岗。</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lt"/>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49960" y="694690"/>
            <a:ext cx="658495" cy="627380"/>
          </a:xfrm>
          <a:prstGeom prst="ellipse">
            <a:avLst/>
          </a:prstGeom>
          <a:solidFill>
            <a:srgbClr val="F0C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endParaRPr lang="zh-CN" altLang="en-US">
              <a:solidFill>
                <a:srgbClr val="FFFF00"/>
              </a:solidFill>
              <a:effectLst/>
              <a:cs typeface="+mn-ea"/>
              <a:sym typeface="+mn-lt"/>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11760"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96595" y="564515"/>
            <a:ext cx="658495" cy="627380"/>
          </a:xfrm>
          <a:prstGeom prst="ellipse">
            <a:avLst/>
          </a:prstGeom>
          <a:solidFill>
            <a:srgbClr val="F0C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endParaRPr lang="zh-CN" altLang="en-US">
              <a:solidFill>
                <a:srgbClr val="FFFF00"/>
              </a:solidFill>
              <a:effectLst/>
              <a:cs typeface="+mn-ea"/>
              <a:sym typeface="+mn-lt"/>
            </a:endParaRPr>
          </a:p>
        </p:txBody>
      </p:sp>
      <p:sp>
        <p:nvSpPr>
          <p:cNvPr id="21506" name="文本框 35"/>
          <p:cNvSpPr txBox="1"/>
          <p:nvPr/>
        </p:nvSpPr>
        <p:spPr>
          <a:xfrm>
            <a:off x="1443990" y="582295"/>
            <a:ext cx="2384425" cy="609600"/>
          </a:xfrm>
          <a:prstGeom prst="rect">
            <a:avLst/>
          </a:prstGeom>
          <a:noFill/>
          <a:ln w="9525">
            <a:noFill/>
          </a:ln>
        </p:spPr>
        <p:txBody>
          <a:bodyPr wrap="square" anchor="ctr" anchorCtr="0">
            <a:noAutofit/>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Calibri" panose="020F0502020204030204" charset="0"/>
                <a:ea typeface="宋体" panose="02010600030101010101" pitchFamily="2"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charset="0"/>
                <a:ea typeface="宋体" panose="02010600030101010101" pitchFamily="2"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5pPr>
          </a:lstStyle>
          <a:p>
            <a:pPr marL="0" lvl="0" indent="0" algn="ctr" eaLnBrk="1" hangingPunct="1">
              <a:lnSpc>
                <a:spcPct val="100000"/>
              </a:lnSpc>
              <a:spcBef>
                <a:spcPct val="0"/>
              </a:spcBef>
              <a:buNone/>
            </a:pPr>
            <a:r>
              <a:rPr lang="zh-CN" altLang="en-US" sz="3600" dirty="0">
                <a:solidFill>
                  <a:srgbClr val="577785"/>
                </a:solidFill>
                <a:latin typeface="+mn-lt"/>
                <a:ea typeface="+mn-ea"/>
                <a:cs typeface="+mn-ea"/>
              </a:rPr>
              <a:t>岗位管理</a:t>
            </a:r>
            <a:endParaRPr lang="zh-CN" altLang="en-US" sz="3600" dirty="0">
              <a:solidFill>
                <a:srgbClr val="577785"/>
              </a:solidFill>
              <a:latin typeface="+mn-lt"/>
              <a:ea typeface="+mn-ea"/>
              <a:cs typeface="+mn-ea"/>
            </a:endParaRPr>
          </a:p>
        </p:txBody>
      </p:sp>
      <p:sp>
        <p:nvSpPr>
          <p:cNvPr id="27" name="文本框 26"/>
          <p:cNvSpPr txBox="1"/>
          <p:nvPr/>
        </p:nvSpPr>
        <p:spPr>
          <a:xfrm>
            <a:off x="575945" y="1191895"/>
            <a:ext cx="10876915" cy="6462395"/>
          </a:xfrm>
          <a:prstGeom prst="rect">
            <a:avLst/>
          </a:prstGeom>
          <a:noFill/>
        </p:spPr>
        <p:txBody>
          <a:bodyPr wrap="square" rtlCol="0">
            <a:spAutoFit/>
          </a:bodyPr>
          <a:p>
            <a:pPr algn="l"/>
            <a:r>
              <a:rPr lang="en-US" altLang="zh-CN"/>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乡村公益性岗位开发坚持“谁使用、谁管理、谁负责”的原则，规范乡村公益性岗位的日常管理，建立各岗位开发部门统筹、乡镇实施、村级统管的管理运行工作机制。</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乡镇人民政府要制定乡村公益性岗位的岗位职责、日常管理和监督办法，明确工作时间、数量、地点等，并加强对岗位开发、认定、人员聘用、辞退等方面的管理，做到实名登记、有序进出、精准扶持，确保补贴资金真正用在贫困人员身上。</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、村委会承担日常考核和管理工作，严格按照安置条件安置人员，把好入门关；强化实名制动态管理，严格人员身份核实认定，及时纠正查处安置不符合条件人员。</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坚决避免优亲厚友、冒名顶替、轮流坐庄、资金补贴一发了之、变相发钱等违法违规行为；坚决避免一人多岗、胡乱设岗等岗位设置过多过滥现象；坚决避免已外出务工仍享受岗位补贴的现象出现</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4</a:t>
            </a:r>
            <a:r>
              <a:rPr lang="zh-CN" altLang="en-US" sz="2400">
                <a:latin typeface="宋体" panose="02010600030101010101" pitchFamily="2" charset="-122"/>
                <a:ea typeface="宋体" panose="02010600030101010101" pitchFamily="2" charset="-122"/>
                <a:cs typeface="宋体" panose="02010600030101010101" pitchFamily="2" charset="-122"/>
              </a:rPr>
              <a:t>、建立乡村公益性岗位动态退出机制，对不能胜任岗位要求、不能坚持正常工作、不服从日常管理等情况的人员，应及时解聘并停发务工报酬或岗位补贴。</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endParaRPr lang="zh-CN" altLang="en-US"/>
          </a:p>
          <a:p>
            <a:pPr algn="l"/>
            <a:endParaRPr lang="zh-CN" altLang="en-US"/>
          </a:p>
          <a:p>
            <a:pPr algn="l"/>
            <a:endParaRPr lang="zh-CN" altLang="en-US"/>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54260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8" name="文本框 37"/>
          <p:cNvSpPr txBox="1"/>
          <p:nvPr/>
        </p:nvSpPr>
        <p:spPr>
          <a:xfrm>
            <a:off x="5120958" y="1673860"/>
            <a:ext cx="1950085" cy="1861185"/>
          </a:xfrm>
          <a:prstGeom prst="rect">
            <a:avLst/>
          </a:prstGeom>
          <a:solidFill>
            <a:srgbClr val="577785"/>
          </a:solidFill>
          <a:ln w="12700">
            <a:noFill/>
          </a:ln>
        </p:spPr>
        <p:txBody>
          <a:bodyPr wrap="square" rtlCol="0">
            <a:spAutoFit/>
          </a:bodyPr>
          <a:p>
            <a:pPr algn="ctr"/>
            <a:r>
              <a:rPr lang="en-US" altLang="zh-CN" sz="11500">
                <a:solidFill>
                  <a:schemeClr val="bg1"/>
                </a:solidFill>
                <a:latin typeface="Impact" panose="020B0806030902050204" charset="0"/>
              </a:rPr>
              <a:t>03</a:t>
            </a:r>
            <a:endParaRPr lang="en-US" altLang="zh-CN" sz="11500">
              <a:solidFill>
                <a:schemeClr val="bg1"/>
              </a:solidFill>
              <a:latin typeface="Impact" panose="020B0806030902050204" charset="0"/>
            </a:endParaRPr>
          </a:p>
        </p:txBody>
      </p:sp>
      <p:sp>
        <p:nvSpPr>
          <p:cNvPr id="39" name="文本框 38"/>
          <p:cNvSpPr txBox="1"/>
          <p:nvPr/>
        </p:nvSpPr>
        <p:spPr>
          <a:xfrm>
            <a:off x="2519045" y="3785235"/>
            <a:ext cx="7216140" cy="706755"/>
          </a:xfrm>
          <a:prstGeom prst="rect">
            <a:avLst/>
          </a:prstGeom>
          <a:noFill/>
        </p:spPr>
        <p:txBody>
          <a:bodyPr wrap="square" rtlCol="0">
            <a:spAutoFit/>
          </a:bodyPr>
          <a:p>
            <a:pPr algn="l">
              <a:buClrTx/>
              <a:buSzTx/>
              <a:buFontTx/>
            </a:pPr>
            <a:r>
              <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rPr>
              <a:t>农村劳动力转移就业信息核实</a:t>
            </a:r>
            <a:endPar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endParaRPr>
          </a:p>
        </p:txBody>
      </p:sp>
      <p:cxnSp>
        <p:nvCxnSpPr>
          <p:cNvPr id="40" name="直接连接符 39"/>
          <p:cNvCxnSpPr/>
          <p:nvPr/>
        </p:nvCxnSpPr>
        <p:spPr>
          <a:xfrm>
            <a:off x="5165725" y="4619625"/>
            <a:ext cx="1860550" cy="0"/>
          </a:xfrm>
          <a:prstGeom prst="line">
            <a:avLst/>
          </a:prstGeom>
          <a:ln w="12700">
            <a:solidFill>
              <a:srgbClr val="F4A046">
                <a:alpha val="70000"/>
              </a:srgb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00760" y="911860"/>
            <a:ext cx="10453370" cy="4399915"/>
          </a:xfrm>
          <a:prstGeom prst="rect">
            <a:avLst/>
          </a:prstGeom>
          <a:noFill/>
        </p:spPr>
        <p:txBody>
          <a:bodyPr wrap="square" rtlCol="0">
            <a:spAutoFit/>
          </a:bodyPr>
          <a:p>
            <a:r>
              <a:rPr lang="en-US" altLang="zh-CN"/>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根据《云南省人力资源和社会保障厅关于印发2024年度农村劳动力转移就业“百日攻坚行动”工作方案的通知》的要求，需在</a:t>
            </a:r>
            <a:r>
              <a:rPr lang="en-US" altLang="zh-CN" sz="2800">
                <a:latin typeface="宋体" panose="02010600030101010101" pitchFamily="2" charset="-122"/>
                <a:ea typeface="宋体" panose="02010600030101010101" pitchFamily="2" charset="-122"/>
                <a:cs typeface="宋体" panose="02010600030101010101" pitchFamily="2" charset="-122"/>
              </a:rPr>
              <a:t>2024</a:t>
            </a:r>
            <a:r>
              <a:rPr lang="zh-CN" altLang="en-US" sz="2800">
                <a:latin typeface="宋体" panose="02010600030101010101" pitchFamily="2" charset="-122"/>
                <a:ea typeface="宋体" panose="02010600030101010101" pitchFamily="2" charset="-122"/>
                <a:cs typeface="宋体" panose="02010600030101010101" pitchFamily="2" charset="-122"/>
              </a:rPr>
              <a:t>年</a:t>
            </a:r>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月</a:t>
            </a:r>
            <a:r>
              <a:rPr lang="en-US" altLang="zh-CN" sz="2800">
                <a:latin typeface="宋体" panose="02010600030101010101" pitchFamily="2" charset="-122"/>
                <a:ea typeface="宋体" panose="02010600030101010101" pitchFamily="2" charset="-122"/>
                <a:cs typeface="宋体" panose="02010600030101010101" pitchFamily="2" charset="-122"/>
              </a:rPr>
              <a:t>10</a:t>
            </a:r>
            <a:r>
              <a:rPr lang="zh-CN" altLang="en-US" sz="2800">
                <a:latin typeface="宋体" panose="02010600030101010101" pitchFamily="2" charset="-122"/>
                <a:ea typeface="宋体" panose="02010600030101010101" pitchFamily="2" charset="-122"/>
                <a:cs typeface="宋体" panose="02010600030101010101" pitchFamily="2" charset="-122"/>
              </a:rPr>
              <a:t>日之前实施完成农村劳动力系统内底数的摸排行动。</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完善县(市、区)、乡(镇)、村(社区)、村民小组四级网格化管理机制，充分发挥人社信息员作用，用好“铁脚板”，服务到户到人，做到</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“不漏一户、不落一人”</a:t>
            </a:r>
            <a:r>
              <a:rPr lang="zh-CN" altLang="en-US" sz="2800">
                <a:latin typeface="宋体" panose="02010600030101010101" pitchFamily="2" charset="-122"/>
                <a:ea typeface="宋体" panose="02010600030101010101" pitchFamily="2" charset="-122"/>
                <a:cs typeface="宋体" panose="02010600030101010101" pitchFamily="2" charset="-122"/>
              </a:rPr>
              <a:t>，及时全面掌握农村劳动力就业状态，摸清就业、培训和创业等需求，形成转移就业清单，分类动态管理，及时动态更新“农村劳动力转移就业信息系统”。</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截至目前，芒市农村劳动力转移就业信息系统的更新率仅为</a:t>
            </a:r>
            <a:r>
              <a:rPr lang="en-US" altLang="zh-CN" sz="2800">
                <a:latin typeface="宋体" panose="02010600030101010101" pitchFamily="2" charset="-122"/>
                <a:ea typeface="宋体" panose="02010600030101010101" pitchFamily="2" charset="-122"/>
                <a:cs typeface="宋体" panose="02010600030101010101" pitchFamily="2" charset="-122"/>
              </a:rPr>
              <a:t>9.96%</a:t>
            </a:r>
            <a:r>
              <a:rPr lang="zh-CN" altLang="en-US" sz="2800">
                <a:latin typeface="宋体" panose="02010600030101010101" pitchFamily="2" charset="-122"/>
                <a:ea typeface="宋体" panose="02010600030101010101" pitchFamily="2" charset="-122"/>
                <a:cs typeface="宋体" panose="02010600030101010101" pitchFamily="2" charset="-122"/>
              </a:rPr>
              <a:t>，部分乡镇更新率为</a:t>
            </a:r>
            <a:r>
              <a:rPr lang="en-US" altLang="zh-CN" sz="2800">
                <a:latin typeface="宋体" panose="02010600030101010101" pitchFamily="2" charset="-122"/>
                <a:ea typeface="宋体" panose="02010600030101010101" pitchFamily="2" charset="-122"/>
                <a:cs typeface="宋体" panose="02010600030101010101" pitchFamily="2" charset="-122"/>
              </a:rPr>
              <a:t>0</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00760" y="911860"/>
            <a:ext cx="10453370" cy="521970"/>
          </a:xfrm>
          <a:prstGeom prst="rect">
            <a:avLst/>
          </a:prstGeom>
          <a:noFill/>
        </p:spPr>
        <p:txBody>
          <a:bodyPr wrap="square" rtlCol="0">
            <a:spAutoFit/>
          </a:bodyPr>
          <a:p>
            <a:r>
              <a:rPr lang="en-US" altLang="zh-CN"/>
              <a:t>     </a:t>
            </a:r>
            <a:r>
              <a:rPr lang="en-US" altLang="zh-CN" sz="2800">
                <a:latin typeface="宋体" panose="02010600030101010101" pitchFamily="2" charset="-122"/>
                <a:ea typeface="宋体" panose="02010600030101010101" pitchFamily="2" charset="-122"/>
                <a:cs typeface="宋体" panose="02010600030101010101" pitchFamily="2" charset="-122"/>
              </a:rPr>
              <a:t>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p:cNvGraphicFramePr/>
          <p:nvPr/>
        </p:nvGraphicFramePr>
        <p:xfrm>
          <a:off x="1000760" y="584835"/>
          <a:ext cx="10455275" cy="5728970"/>
        </p:xfrm>
        <a:graphic>
          <a:graphicData uri="http://schemas.openxmlformats.org/drawingml/2006/table">
            <a:tbl>
              <a:tblPr firstRow="1" bandRow="1">
                <a:tableStyleId>{5C22544A-7EE6-4342-B048-85BDC9FD1C3A}</a:tableStyleId>
              </a:tblPr>
              <a:tblGrid>
                <a:gridCol w="2091055"/>
                <a:gridCol w="2091055"/>
                <a:gridCol w="2091055"/>
                <a:gridCol w="2091055"/>
                <a:gridCol w="2091055"/>
              </a:tblGrid>
              <a:tr h="381000">
                <a:tc>
                  <a:txBody>
                    <a:bodyPr/>
                    <a:p>
                      <a:pPr indent="0" algn="ctr">
                        <a:buNone/>
                      </a:pPr>
                      <a:r>
                        <a:rPr lang="zh-CN" b="0">
                          <a:solidFill>
                            <a:srgbClr val="000000"/>
                          </a:solidFill>
                          <a:ea typeface="宋体" panose="02010600030101010101" pitchFamily="2" charset="-122"/>
                        </a:rPr>
                        <a:t>行政区划</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ea typeface="宋体" panose="02010600030101010101" pitchFamily="2" charset="-122"/>
                        </a:rPr>
                        <a:t>总数</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ea typeface="宋体" panose="02010600030101010101" pitchFamily="2" charset="-122"/>
                        </a:rPr>
                        <a:t>已调查</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ea typeface="宋体" panose="02010600030101010101" pitchFamily="2" charset="-122"/>
                        </a:rPr>
                        <a:t>未调查</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ea typeface="宋体" panose="02010600030101010101" pitchFamily="2" charset="-122"/>
                        </a:rPr>
                        <a:t>更新率（%）</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芒市勐焕街道</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79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79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100.00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芒市芒海镇</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3338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3178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160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95.21</a:t>
                      </a:r>
                      <a:endParaRPr lang="en-US" altLang="en-US" b="0">
                        <a:solidFill>
                          <a:srgbClr val="000000"/>
                        </a:solidFill>
                        <a:latin typeface="宋体" panose="02010600030101010101" pitchFamily="2" charset="-122"/>
                      </a:endParaRPr>
                    </a:p>
                  </a:txBody>
                  <a:tcPr marL="12700" marR="12700" marT="12700" vert="horz" anchor="ctr" anchorCtr="0"/>
                </a:tc>
              </a:tr>
              <a:tr h="394970">
                <a:tc>
                  <a:txBody>
                    <a:bodyPr/>
                    <a:p>
                      <a:pPr indent="0" algn="ctr">
                        <a:buNone/>
                      </a:pPr>
                      <a:r>
                        <a:rPr lang="zh-CN" b="0">
                          <a:solidFill>
                            <a:srgbClr val="000000"/>
                          </a:solidFill>
                          <a:ea typeface="宋体" panose="02010600030101010101" pitchFamily="2" charset="-122"/>
                        </a:rPr>
                        <a:t>芒市中山乡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5988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3035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2953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50.68</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芒市江东乡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12137</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4029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8108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33.20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芒市三台山乡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3863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1006</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2857</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26.04</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芒市芒市镇</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21938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2442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19496</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11.13</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芒市遮放镇</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28041</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1153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26888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4.11</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芒市勐戛镇</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12568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162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12406</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1.29</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芒市轩岗乡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12719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47</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12672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0.37</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芒市五岔路乡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8801</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8801</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0.00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芒市遮放农场</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185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185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0.00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芒市西山乡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6938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6938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0.00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芒市风平镇</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35368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35368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0.00</a:t>
                      </a:r>
                      <a:endParaRPr lang="en-US" altLang="en-US" b="0">
                        <a:solidFill>
                          <a:srgbClr val="000000"/>
                        </a:solidFill>
                        <a:latin typeface="宋体" panose="02010600030101010101" pitchFamily="2" charset="-122"/>
                      </a:endParaRPr>
                    </a:p>
                  </a:txBody>
                  <a:tcPr marL="12700" marR="12700" marT="12700" vert="horz" anchor="ctr" anchorCtr="0"/>
                </a:tc>
              </a:tr>
              <a:tr h="381000">
                <a:tc>
                  <a:txBody>
                    <a:bodyPr/>
                    <a:p>
                      <a:pPr indent="0" algn="ctr">
                        <a:buNone/>
                      </a:pPr>
                      <a:r>
                        <a:rPr lang="zh-CN" b="0">
                          <a:solidFill>
                            <a:srgbClr val="000000"/>
                          </a:solidFill>
                          <a:ea typeface="宋体" panose="02010600030101010101" pitchFamily="2" charset="-122"/>
                        </a:rPr>
                        <a:t>总计</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151963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15131</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136832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9.96</a:t>
                      </a:r>
                      <a:endParaRPr lang="en-US" altLang="en-US" b="0">
                        <a:solidFill>
                          <a:srgbClr val="000000"/>
                        </a:solidFill>
                        <a:latin typeface="宋体" panose="02010600030101010101" pitchFamily="2" charset="-122"/>
                      </a:endParaRPr>
                    </a:p>
                  </a:txBody>
                  <a:tcPr marL="12700" marR="12700" marT="12700" vert="horz" anchor="ctr" anchorCtr="0"/>
                </a:tc>
              </a:tr>
            </a:tbl>
          </a:graphicData>
        </a:graphic>
      </p:graphicFrame>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329690" y="1131570"/>
            <a:ext cx="9698990" cy="4030980"/>
          </a:xfrm>
          <a:prstGeom prst="rect">
            <a:avLst/>
          </a:prstGeom>
          <a:noFill/>
        </p:spPr>
        <p:txBody>
          <a:bodyPr wrap="square" rtlCol="0">
            <a:spAutoFit/>
          </a:bodyPr>
          <a:p>
            <a:r>
              <a:rPr lang="zh-CN" altLang="en-US" sz="3200"/>
              <a:t>温馨提醒：</a:t>
            </a:r>
            <a:endParaRPr lang="zh-CN" altLang="en-US" sz="3200"/>
          </a:p>
          <a:p>
            <a:r>
              <a:rPr lang="en-US" altLang="zh-CN" sz="3200"/>
              <a:t>1</a:t>
            </a:r>
            <a:r>
              <a:rPr lang="zh-CN" altLang="en-US" sz="3200">
                <a:ea typeface="宋体" panose="02010600030101010101" pitchFamily="2" charset="-122"/>
              </a:rPr>
              <a:t>、死亡、服役、服刑、</a:t>
            </a:r>
            <a:r>
              <a:rPr lang="zh-CN" altLang="en-US" sz="3200">
                <a:ea typeface="宋体" panose="02010600030101010101" pitchFamily="2" charset="-122"/>
                <a:sym typeface="+mn-ea"/>
              </a:rPr>
              <a:t>外嫁人员</a:t>
            </a:r>
            <a:r>
              <a:rPr lang="zh-CN" altLang="en-US" sz="3200">
                <a:ea typeface="宋体" panose="02010600030101010101" pitchFamily="2" charset="-122"/>
              </a:rPr>
              <a:t>应做删除或迁移处理，村委会提供名单给乡镇社保所，统一处理；</a:t>
            </a:r>
            <a:endParaRPr lang="zh-CN" altLang="en-US" sz="3200">
              <a:ea typeface="宋体" panose="02010600030101010101" pitchFamily="2" charset="-122"/>
            </a:endParaRPr>
          </a:p>
          <a:p>
            <a:r>
              <a:rPr lang="en-US" altLang="zh-CN" sz="3200">
                <a:ea typeface="宋体" panose="02010600030101010101" pitchFamily="2" charset="-122"/>
              </a:rPr>
              <a:t>2</a:t>
            </a:r>
            <a:r>
              <a:rPr lang="zh-CN" altLang="en-US" sz="3200">
                <a:ea typeface="宋体" panose="02010600030101010101" pitchFamily="2" charset="-122"/>
              </a:rPr>
              <a:t>、系统内的在校生需核实是否仍在就读，是否毕业就业，已就业的人员按照普通劳动力的要求填写相关就业信息；未在系统内的在校生不用做进系统，待毕业就业后再录入系统；</a:t>
            </a:r>
            <a:endParaRPr lang="zh-CN" altLang="en-US" sz="3200">
              <a:ea typeface="宋体" panose="02010600030101010101" pitchFamily="2" charset="-122"/>
            </a:endParaRPr>
          </a:p>
          <a:p>
            <a:r>
              <a:rPr lang="en-US" altLang="zh-CN" sz="3200">
                <a:ea typeface="宋体" panose="02010600030101010101" pitchFamily="2" charset="-122"/>
              </a:rPr>
              <a:t>3</a:t>
            </a:r>
            <a:r>
              <a:rPr lang="zh-CN" altLang="en-US" sz="3200">
                <a:ea typeface="宋体" panose="02010600030101010101" pitchFamily="2" charset="-122"/>
              </a:rPr>
              <a:t>、务必确保数据的真实性。</a:t>
            </a:r>
            <a:endParaRPr lang="zh-CN" altLang="en-US" sz="3200">
              <a:ea typeface="宋体" panose="02010600030101010101" pitchFamily="2"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54260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27" name="组合 26"/>
          <p:cNvGrpSpPr/>
          <p:nvPr/>
        </p:nvGrpSpPr>
        <p:grpSpPr>
          <a:xfrm>
            <a:off x="2481580" y="2549525"/>
            <a:ext cx="7466330" cy="768350"/>
            <a:chOff x="3908" y="4433"/>
            <a:chExt cx="11758" cy="1210"/>
          </a:xfrm>
        </p:grpSpPr>
        <p:sp>
          <p:nvSpPr>
            <p:cNvPr id="17" name="平行四边形 16"/>
            <p:cNvSpPr/>
            <p:nvPr/>
          </p:nvSpPr>
          <p:spPr>
            <a:xfrm>
              <a:off x="9736" y="4433"/>
              <a:ext cx="5930" cy="1210"/>
            </a:xfrm>
            <a:prstGeom prst="parallelogram">
              <a:avLst>
                <a:gd name="adj" fmla="val 34958"/>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平行四边形 8"/>
            <p:cNvSpPr/>
            <p:nvPr/>
          </p:nvSpPr>
          <p:spPr>
            <a:xfrm>
              <a:off x="3908" y="4433"/>
              <a:ext cx="6129" cy="1210"/>
            </a:xfrm>
            <a:prstGeom prst="parallelogram">
              <a:avLst>
                <a:gd name="adj" fmla="val 34958"/>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2747645" y="2540000"/>
            <a:ext cx="3354070" cy="768350"/>
          </a:xfrm>
          <a:prstGeom prst="rect">
            <a:avLst/>
          </a:prstGeom>
          <a:noFill/>
        </p:spPr>
        <p:txBody>
          <a:bodyPr wrap="square" rtlCol="0">
            <a:spAutoFit/>
          </a:bodyPr>
          <a:p>
            <a:pPr algn="dist"/>
            <a:r>
              <a:rPr lang="zh-CN" altLang="en-US" sz="4400" i="1">
                <a:solidFill>
                  <a:schemeClr val="bg1"/>
                </a:solidFill>
                <a:latin typeface="微软雅黑" panose="020B0503020204020204" pitchFamily="34" charset="-122"/>
                <a:ea typeface="微软雅黑" panose="020B0503020204020204" pitchFamily="34" charset="-122"/>
              </a:rPr>
              <a:t>不忘初心</a:t>
            </a:r>
            <a:endParaRPr lang="zh-CN" altLang="en-US" sz="4400" i="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30905" y="3327400"/>
            <a:ext cx="5330190" cy="460375"/>
          </a:xfrm>
          <a:prstGeom prst="rect">
            <a:avLst/>
          </a:prstGeom>
          <a:noFill/>
        </p:spPr>
        <p:txBody>
          <a:bodyPr wrap="square" rtlCol="0" anchor="t">
            <a:spAutoFit/>
          </a:bodyPr>
          <a:p>
            <a:pPr algn="dist"/>
            <a:r>
              <a:rPr lang="zh-CN" altLang="en-US" sz="2400" cap="all">
                <a:solidFill>
                  <a:srgbClr val="83A0B2"/>
                </a:solidFill>
                <a:uFillTx/>
                <a:latin typeface="Impact" panose="020B0806030902050204" charset="0"/>
                <a:ea typeface="微软雅黑" panose="020B0503020204020204" pitchFamily="34" charset="-122"/>
              </a:rPr>
              <a:t>Thank you for watching</a:t>
            </a:r>
            <a:endParaRPr lang="zh-CN" altLang="en-US" sz="2400" cap="all">
              <a:solidFill>
                <a:srgbClr val="83A0B2"/>
              </a:solidFill>
              <a:uFillTx/>
              <a:latin typeface="Impact" panose="020B0806030902050204" charset="0"/>
              <a:ea typeface="微软雅黑" panose="020B0503020204020204" pitchFamily="34" charset="-122"/>
            </a:endParaRPr>
          </a:p>
        </p:txBody>
      </p:sp>
      <p:sp>
        <p:nvSpPr>
          <p:cNvPr id="19" name="文本框 18"/>
          <p:cNvSpPr txBox="1"/>
          <p:nvPr/>
        </p:nvSpPr>
        <p:spPr>
          <a:xfrm>
            <a:off x="6437630" y="2540000"/>
            <a:ext cx="3261360" cy="768350"/>
          </a:xfrm>
          <a:prstGeom prst="rect">
            <a:avLst/>
          </a:prstGeom>
          <a:noFill/>
        </p:spPr>
        <p:txBody>
          <a:bodyPr wrap="square" rtlCol="0" anchor="t">
            <a:spAutoFit/>
          </a:bodyPr>
          <a:p>
            <a:pPr algn="dist"/>
            <a:r>
              <a:rPr lang="zh-CN" sz="4400" i="1">
                <a:solidFill>
                  <a:schemeClr val="bg1"/>
                </a:solidFill>
                <a:latin typeface="微软雅黑" panose="020B0503020204020204" pitchFamily="34" charset="-122"/>
                <a:ea typeface="微软雅黑" panose="020B0503020204020204" pitchFamily="34" charset="-122"/>
                <a:sym typeface="+mn-ea"/>
              </a:rPr>
              <a:t>奋力前行</a:t>
            </a:r>
            <a:endParaRPr lang="zh-CN" sz="4400" i="1">
              <a:solidFill>
                <a:schemeClr val="bg1"/>
              </a:solidFill>
              <a:latin typeface="微软雅黑" panose="020B0503020204020204" pitchFamily="34" charset="-122"/>
              <a:ea typeface="微软雅黑" panose="020B0503020204020204" pitchFamily="34" charset="-122"/>
              <a:sym typeface="+mn-ea"/>
            </a:endParaRPr>
          </a:p>
        </p:txBody>
      </p:sp>
      <p:sp>
        <p:nvSpPr>
          <p:cNvPr id="5" name="平行四边形 4"/>
          <p:cNvSpPr/>
          <p:nvPr/>
        </p:nvSpPr>
        <p:spPr>
          <a:xfrm>
            <a:off x="2199005" y="2547620"/>
            <a:ext cx="468630" cy="768350"/>
          </a:xfrm>
          <a:prstGeom prst="parallelogram">
            <a:avLst>
              <a:gd name="adj" fmla="val 57317"/>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平行四边形 7"/>
          <p:cNvSpPr/>
          <p:nvPr/>
        </p:nvSpPr>
        <p:spPr>
          <a:xfrm>
            <a:off x="2015490" y="2547620"/>
            <a:ext cx="369570" cy="768350"/>
          </a:xfrm>
          <a:prstGeom prst="parallelogram">
            <a:avLst>
              <a:gd name="adj" fmla="val 72222"/>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平行四边形 10"/>
          <p:cNvSpPr/>
          <p:nvPr/>
        </p:nvSpPr>
        <p:spPr>
          <a:xfrm>
            <a:off x="9763125" y="2549525"/>
            <a:ext cx="468630" cy="768350"/>
          </a:xfrm>
          <a:prstGeom prst="parallelogram">
            <a:avLst>
              <a:gd name="adj" fmla="val 57317"/>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平行四边形 15"/>
          <p:cNvSpPr/>
          <p:nvPr/>
        </p:nvSpPr>
        <p:spPr>
          <a:xfrm>
            <a:off x="10035540" y="2549525"/>
            <a:ext cx="369570" cy="768350"/>
          </a:xfrm>
          <a:prstGeom prst="parallelogram">
            <a:avLst>
              <a:gd name="adj" fmla="val 72222"/>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73437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3" name="矩形 62"/>
          <p:cNvSpPr/>
          <p:nvPr/>
        </p:nvSpPr>
        <p:spPr>
          <a:xfrm>
            <a:off x="1264920" y="2043430"/>
            <a:ext cx="9662160" cy="4175125"/>
          </a:xfrm>
          <a:prstGeom prst="rect">
            <a:avLst/>
          </a:prstGeom>
          <a:noFill/>
          <a:ln>
            <a:solidFill>
              <a:schemeClr val="bg1">
                <a:lumMod val="50000"/>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rot="10800000">
            <a:off x="4601210" y="1061085"/>
            <a:ext cx="3163570" cy="981710"/>
            <a:chOff x="4588" y="4433"/>
            <a:chExt cx="11078" cy="1210"/>
          </a:xfrm>
        </p:grpSpPr>
        <p:sp>
          <p:nvSpPr>
            <p:cNvPr id="17" name="平行四边形 16"/>
            <p:cNvSpPr/>
            <p:nvPr/>
          </p:nvSpPr>
          <p:spPr>
            <a:xfrm>
              <a:off x="9736" y="4433"/>
              <a:ext cx="5930" cy="1210"/>
            </a:xfrm>
            <a:prstGeom prst="parallelogram">
              <a:avLst>
                <a:gd name="adj" fmla="val 34958"/>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平行四边形 8"/>
            <p:cNvSpPr/>
            <p:nvPr/>
          </p:nvSpPr>
          <p:spPr>
            <a:xfrm>
              <a:off x="4588" y="4433"/>
              <a:ext cx="6129" cy="1210"/>
            </a:xfrm>
            <a:prstGeom prst="parallelogram">
              <a:avLst>
                <a:gd name="adj" fmla="val 34958"/>
              </a:avLst>
            </a:prstGeom>
            <a:solidFill>
              <a:srgbClr val="F4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4921885" y="1062355"/>
            <a:ext cx="2386330" cy="1015365"/>
          </a:xfrm>
          <a:prstGeom prst="rect">
            <a:avLst/>
          </a:prstGeom>
          <a:noFill/>
        </p:spPr>
        <p:txBody>
          <a:bodyPr wrap="square" rtlCol="0">
            <a:spAutoFit/>
          </a:bodyPr>
          <a:p>
            <a:pPr algn="dist"/>
            <a:r>
              <a:rPr lang="zh-CN" altLang="en-US" sz="6000" i="1">
                <a:solidFill>
                  <a:schemeClr val="bg1"/>
                </a:solidFill>
                <a:latin typeface="微软雅黑" panose="020B0503020204020204" pitchFamily="34" charset="-122"/>
                <a:ea typeface="微软雅黑" panose="020B0503020204020204" pitchFamily="34" charset="-122"/>
              </a:rPr>
              <a:t>目录</a:t>
            </a:r>
            <a:endParaRPr lang="zh-CN" altLang="en-US" sz="6000" i="1">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10800000" flipH="1">
            <a:off x="7439660" y="1062355"/>
            <a:ext cx="568325" cy="980440"/>
            <a:chOff x="11433" y="1725"/>
            <a:chExt cx="902" cy="1544"/>
          </a:xfrm>
          <a:solidFill>
            <a:srgbClr val="F4A046"/>
          </a:solidFill>
        </p:grpSpPr>
        <p:sp>
          <p:nvSpPr>
            <p:cNvPr id="3" name="平行四边形 2"/>
            <p:cNvSpPr/>
            <p:nvPr/>
          </p:nvSpPr>
          <p:spPr>
            <a:xfrm flipH="1">
              <a:off x="11433" y="1725"/>
              <a:ext cx="750" cy="1544"/>
            </a:xfrm>
            <a:prstGeom prst="parallelogram">
              <a:avLst>
                <a:gd name="adj" fmla="val 744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平行四边形 6"/>
            <p:cNvSpPr/>
            <p:nvPr/>
          </p:nvSpPr>
          <p:spPr>
            <a:xfrm flipH="1">
              <a:off x="11678" y="1725"/>
              <a:ext cx="657" cy="1544"/>
            </a:xfrm>
            <a:prstGeom prst="parallelogram">
              <a:avLst>
                <a:gd name="adj" fmla="val 842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 name="组合 13"/>
          <p:cNvGrpSpPr/>
          <p:nvPr/>
        </p:nvGrpSpPr>
        <p:grpSpPr>
          <a:xfrm rot="10800000" flipH="1">
            <a:off x="4371975" y="1061085"/>
            <a:ext cx="549910" cy="980440"/>
            <a:chOff x="11265" y="1725"/>
            <a:chExt cx="950" cy="1544"/>
          </a:xfrm>
        </p:grpSpPr>
        <p:sp>
          <p:nvSpPr>
            <p:cNvPr id="15" name="平行四边形 14"/>
            <p:cNvSpPr/>
            <p:nvPr/>
          </p:nvSpPr>
          <p:spPr>
            <a:xfrm flipH="1">
              <a:off x="11418" y="1725"/>
              <a:ext cx="797" cy="1544"/>
            </a:xfrm>
            <a:prstGeom prst="parallelogram">
              <a:avLst>
                <a:gd name="adj" fmla="val 74476"/>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平行四边形 22"/>
            <p:cNvSpPr/>
            <p:nvPr/>
          </p:nvSpPr>
          <p:spPr>
            <a:xfrm flipH="1">
              <a:off x="11265" y="1725"/>
              <a:ext cx="704" cy="1544"/>
            </a:xfrm>
            <a:prstGeom prst="parallelogram">
              <a:avLst>
                <a:gd name="adj" fmla="val 84293"/>
              </a:avLst>
            </a:prstGeom>
            <a:solidFill>
              <a:srgbClr val="577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9" name="组合 28"/>
          <p:cNvGrpSpPr/>
          <p:nvPr/>
        </p:nvGrpSpPr>
        <p:grpSpPr>
          <a:xfrm rot="0">
            <a:off x="1755775" y="2421255"/>
            <a:ext cx="6572250" cy="772795"/>
            <a:chOff x="2183" y="3805"/>
            <a:chExt cx="10350" cy="1217"/>
          </a:xfrm>
        </p:grpSpPr>
        <p:grpSp>
          <p:nvGrpSpPr>
            <p:cNvPr id="30" name="组合 29"/>
            <p:cNvGrpSpPr/>
            <p:nvPr/>
          </p:nvGrpSpPr>
          <p:grpSpPr>
            <a:xfrm>
              <a:off x="2183" y="3805"/>
              <a:ext cx="1038" cy="1038"/>
              <a:chOff x="2183" y="3805"/>
              <a:chExt cx="1038" cy="1038"/>
            </a:xfrm>
          </p:grpSpPr>
          <p:sp>
            <p:nvSpPr>
              <p:cNvPr id="31" name="矩形 30"/>
              <p:cNvSpPr/>
              <p:nvPr/>
            </p:nvSpPr>
            <p:spPr>
              <a:xfrm>
                <a:off x="2183" y="3805"/>
                <a:ext cx="1038" cy="1038"/>
              </a:xfrm>
              <a:prstGeom prst="rect">
                <a:avLst/>
              </a:prstGeom>
              <a:solidFill>
                <a:srgbClr val="57778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577785"/>
                  </a:solidFill>
                  <a:cs typeface="汉仪黑方简" panose="00020600040101010101" charset="-122"/>
                  <a:sym typeface="+mn-ea"/>
                </a:endParaRPr>
              </a:p>
            </p:txBody>
          </p:sp>
          <p:sp>
            <p:nvSpPr>
              <p:cNvPr id="32" name="文本框 31"/>
              <p:cNvSpPr txBox="1"/>
              <p:nvPr/>
            </p:nvSpPr>
            <p:spPr>
              <a:xfrm>
                <a:off x="2183" y="3909"/>
                <a:ext cx="1037" cy="871"/>
              </a:xfrm>
              <a:prstGeom prst="rect">
                <a:avLst/>
              </a:prstGeom>
              <a:noFill/>
            </p:spPr>
            <p:txBody>
              <a:bodyPr wrap="square" rtlCol="0">
                <a:spAutoFit/>
              </a:bodyPr>
              <a:p>
                <a:pPr algn="ctr"/>
                <a:r>
                  <a:rPr lang="en-US" altLang="zh-CN" sz="3000">
                    <a:solidFill>
                      <a:schemeClr val="bg1"/>
                    </a:solidFill>
                    <a:latin typeface="+mj-ea"/>
                    <a:ea typeface="+mj-ea"/>
                    <a:cs typeface="汉仪黑方简" panose="00020600040101010101" charset="-122"/>
                  </a:rPr>
                  <a:t>01</a:t>
                </a:r>
                <a:endParaRPr lang="en-US" altLang="zh-CN" sz="3000">
                  <a:solidFill>
                    <a:schemeClr val="bg1"/>
                  </a:solidFill>
                  <a:latin typeface="+mj-ea"/>
                  <a:ea typeface="+mj-ea"/>
                  <a:cs typeface="汉仪黑方简" panose="00020600040101010101" charset="-122"/>
                </a:endParaRPr>
              </a:p>
            </p:txBody>
          </p:sp>
        </p:grpSp>
        <p:sp>
          <p:nvSpPr>
            <p:cNvPr id="33" name="文本框 32"/>
            <p:cNvSpPr txBox="1"/>
            <p:nvPr/>
          </p:nvSpPr>
          <p:spPr>
            <a:xfrm>
              <a:off x="3401" y="3909"/>
              <a:ext cx="9132" cy="1113"/>
            </a:xfrm>
            <a:prstGeom prst="rect">
              <a:avLst/>
            </a:prstGeom>
            <a:noFill/>
          </p:spPr>
          <p:txBody>
            <a:bodyPr wrap="none" rtlCol="0" anchor="t">
              <a:spAutoFit/>
            </a:bodyPr>
            <a:p>
              <a:r>
                <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rPr>
                <a:t>跨省务工一次性交通补助</a:t>
              </a:r>
              <a:endPar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endParaRPr>
            </a:p>
          </p:txBody>
        </p:sp>
      </p:grpSp>
      <p:grpSp>
        <p:nvGrpSpPr>
          <p:cNvPr id="8" name="组合 7"/>
          <p:cNvGrpSpPr/>
          <p:nvPr/>
        </p:nvGrpSpPr>
        <p:grpSpPr>
          <a:xfrm rot="0">
            <a:off x="1755140" y="3573145"/>
            <a:ext cx="8103870" cy="772795"/>
            <a:chOff x="2183" y="3805"/>
            <a:chExt cx="12762" cy="1217"/>
          </a:xfrm>
        </p:grpSpPr>
        <p:grpSp>
          <p:nvGrpSpPr>
            <p:cNvPr id="11" name="组合 10"/>
            <p:cNvGrpSpPr/>
            <p:nvPr/>
          </p:nvGrpSpPr>
          <p:grpSpPr>
            <a:xfrm>
              <a:off x="2183" y="3805"/>
              <a:ext cx="1038" cy="1038"/>
              <a:chOff x="2183" y="3805"/>
              <a:chExt cx="1038" cy="1038"/>
            </a:xfrm>
          </p:grpSpPr>
          <p:sp>
            <p:nvSpPr>
              <p:cNvPr id="13" name="矩形 12"/>
              <p:cNvSpPr/>
              <p:nvPr/>
            </p:nvSpPr>
            <p:spPr>
              <a:xfrm>
                <a:off x="2183" y="3805"/>
                <a:ext cx="1038" cy="1038"/>
              </a:xfrm>
              <a:prstGeom prst="rect">
                <a:avLst/>
              </a:prstGeom>
              <a:solidFill>
                <a:srgbClr val="57778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577785"/>
                  </a:solidFill>
                  <a:cs typeface="汉仪黑方简" panose="00020600040101010101" charset="-122"/>
                  <a:sym typeface="+mn-ea"/>
                </a:endParaRPr>
              </a:p>
            </p:txBody>
          </p:sp>
          <p:sp>
            <p:nvSpPr>
              <p:cNvPr id="16" name="文本框 15"/>
              <p:cNvSpPr txBox="1"/>
              <p:nvPr/>
            </p:nvSpPr>
            <p:spPr>
              <a:xfrm>
                <a:off x="2183" y="3909"/>
                <a:ext cx="1037" cy="871"/>
              </a:xfrm>
              <a:prstGeom prst="rect">
                <a:avLst/>
              </a:prstGeom>
              <a:noFill/>
            </p:spPr>
            <p:txBody>
              <a:bodyPr wrap="square" rtlCol="0">
                <a:spAutoFit/>
              </a:bodyPr>
              <a:p>
                <a:pPr algn="ctr"/>
                <a:r>
                  <a:rPr lang="en-US" altLang="zh-CN" sz="3000">
                    <a:solidFill>
                      <a:schemeClr val="bg1"/>
                    </a:solidFill>
                    <a:latin typeface="+mj-ea"/>
                    <a:ea typeface="+mj-ea"/>
                    <a:cs typeface="汉仪黑方简" panose="00020600040101010101" charset="-122"/>
                  </a:rPr>
                  <a:t>02</a:t>
                </a:r>
                <a:endParaRPr lang="en-US" altLang="zh-CN" sz="3000">
                  <a:solidFill>
                    <a:schemeClr val="bg1"/>
                  </a:solidFill>
                  <a:latin typeface="+mj-ea"/>
                  <a:ea typeface="+mj-ea"/>
                  <a:cs typeface="汉仪黑方简" panose="00020600040101010101" charset="-122"/>
                </a:endParaRPr>
              </a:p>
            </p:txBody>
          </p:sp>
        </p:grpSp>
        <p:sp>
          <p:nvSpPr>
            <p:cNvPr id="18" name="文本框 17"/>
            <p:cNvSpPr txBox="1"/>
            <p:nvPr/>
          </p:nvSpPr>
          <p:spPr>
            <a:xfrm>
              <a:off x="3401" y="3909"/>
              <a:ext cx="11544" cy="1113"/>
            </a:xfrm>
            <a:prstGeom prst="rect">
              <a:avLst/>
            </a:prstGeom>
            <a:noFill/>
          </p:spPr>
          <p:txBody>
            <a:bodyPr wrap="none" rtlCol="0" anchor="t">
              <a:spAutoFit/>
            </a:bodyPr>
            <a:p>
              <a:r>
                <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rPr>
                <a:t>乡村公益性岗位相关政策和要求</a:t>
              </a:r>
              <a:endPar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endParaRPr>
            </a:p>
          </p:txBody>
        </p:sp>
      </p:grpSp>
      <p:grpSp>
        <p:nvGrpSpPr>
          <p:cNvPr id="19" name="组合 18"/>
          <p:cNvGrpSpPr/>
          <p:nvPr/>
        </p:nvGrpSpPr>
        <p:grpSpPr>
          <a:xfrm rot="0">
            <a:off x="1755775" y="4769485"/>
            <a:ext cx="7593330" cy="772795"/>
            <a:chOff x="2183" y="3805"/>
            <a:chExt cx="11958" cy="1217"/>
          </a:xfrm>
        </p:grpSpPr>
        <p:grpSp>
          <p:nvGrpSpPr>
            <p:cNvPr id="20" name="组合 19"/>
            <p:cNvGrpSpPr/>
            <p:nvPr/>
          </p:nvGrpSpPr>
          <p:grpSpPr>
            <a:xfrm>
              <a:off x="2183" y="3805"/>
              <a:ext cx="1038" cy="1038"/>
              <a:chOff x="2183" y="3805"/>
              <a:chExt cx="1038" cy="1038"/>
            </a:xfrm>
          </p:grpSpPr>
          <p:sp>
            <p:nvSpPr>
              <p:cNvPr id="21" name="矩形 20"/>
              <p:cNvSpPr/>
              <p:nvPr/>
            </p:nvSpPr>
            <p:spPr>
              <a:xfrm>
                <a:off x="2183" y="3805"/>
                <a:ext cx="1038" cy="1038"/>
              </a:xfrm>
              <a:prstGeom prst="rect">
                <a:avLst/>
              </a:prstGeom>
              <a:solidFill>
                <a:srgbClr val="57778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577785"/>
                  </a:solidFill>
                  <a:cs typeface="汉仪黑方简" panose="00020600040101010101" charset="-122"/>
                  <a:sym typeface="+mn-ea"/>
                </a:endParaRPr>
              </a:p>
            </p:txBody>
          </p:sp>
          <p:sp>
            <p:nvSpPr>
              <p:cNvPr id="22" name="文本框 21"/>
              <p:cNvSpPr txBox="1"/>
              <p:nvPr/>
            </p:nvSpPr>
            <p:spPr>
              <a:xfrm>
                <a:off x="2183" y="3909"/>
                <a:ext cx="1037" cy="871"/>
              </a:xfrm>
              <a:prstGeom prst="rect">
                <a:avLst/>
              </a:prstGeom>
              <a:noFill/>
            </p:spPr>
            <p:txBody>
              <a:bodyPr wrap="square" rtlCol="0">
                <a:spAutoFit/>
              </a:bodyPr>
              <a:p>
                <a:pPr algn="ctr"/>
                <a:r>
                  <a:rPr lang="en-US" altLang="zh-CN" sz="3000">
                    <a:solidFill>
                      <a:schemeClr val="bg1"/>
                    </a:solidFill>
                    <a:latin typeface="+mj-ea"/>
                    <a:ea typeface="+mj-ea"/>
                    <a:cs typeface="汉仪黑方简" panose="00020600040101010101" charset="-122"/>
                  </a:rPr>
                  <a:t>03</a:t>
                </a:r>
                <a:endParaRPr lang="en-US" altLang="zh-CN" sz="3000">
                  <a:solidFill>
                    <a:schemeClr val="bg1"/>
                  </a:solidFill>
                  <a:latin typeface="+mj-ea"/>
                  <a:ea typeface="+mj-ea"/>
                  <a:cs typeface="汉仪黑方简" panose="00020600040101010101" charset="-122"/>
                </a:endParaRPr>
              </a:p>
            </p:txBody>
          </p:sp>
        </p:grpSp>
        <p:sp>
          <p:nvSpPr>
            <p:cNvPr id="24" name="文本框 23"/>
            <p:cNvSpPr txBox="1"/>
            <p:nvPr/>
          </p:nvSpPr>
          <p:spPr>
            <a:xfrm>
              <a:off x="3401" y="3909"/>
              <a:ext cx="10740" cy="1113"/>
            </a:xfrm>
            <a:prstGeom prst="rect">
              <a:avLst/>
            </a:prstGeom>
            <a:noFill/>
          </p:spPr>
          <p:txBody>
            <a:bodyPr wrap="none" rtlCol="0" anchor="t">
              <a:spAutoFit/>
            </a:bodyPr>
            <a:p>
              <a:r>
                <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rPr>
                <a:t>农村劳动力转移就业信息核实</a:t>
              </a:r>
              <a:endPar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endParaRPr>
            </a:p>
          </p:txBody>
        </p:sp>
      </p:gr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52482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8" name="文本框 37"/>
          <p:cNvSpPr txBox="1"/>
          <p:nvPr/>
        </p:nvSpPr>
        <p:spPr>
          <a:xfrm>
            <a:off x="5121275" y="1673860"/>
            <a:ext cx="1912620" cy="1861185"/>
          </a:xfrm>
          <a:prstGeom prst="rect">
            <a:avLst/>
          </a:prstGeom>
          <a:solidFill>
            <a:srgbClr val="577785"/>
          </a:solidFill>
          <a:ln w="12700">
            <a:noFill/>
          </a:ln>
        </p:spPr>
        <p:txBody>
          <a:bodyPr wrap="square" rtlCol="0">
            <a:spAutoFit/>
          </a:bodyPr>
          <a:p>
            <a:pPr algn="ctr"/>
            <a:r>
              <a:rPr lang="en-US" altLang="zh-CN" sz="11500">
                <a:solidFill>
                  <a:schemeClr val="bg1"/>
                </a:solidFill>
                <a:latin typeface="Impact" panose="020B0806030902050204" charset="0"/>
              </a:rPr>
              <a:t>01</a:t>
            </a:r>
            <a:endParaRPr lang="en-US" altLang="zh-CN" sz="11500">
              <a:solidFill>
                <a:schemeClr val="bg1"/>
              </a:solidFill>
              <a:latin typeface="Impact" panose="020B0806030902050204" charset="0"/>
            </a:endParaRPr>
          </a:p>
        </p:txBody>
      </p:sp>
      <p:sp>
        <p:nvSpPr>
          <p:cNvPr id="39" name="文本框 38"/>
          <p:cNvSpPr txBox="1"/>
          <p:nvPr/>
        </p:nvSpPr>
        <p:spPr>
          <a:xfrm>
            <a:off x="2981960" y="4051935"/>
            <a:ext cx="6559550" cy="706755"/>
          </a:xfrm>
          <a:prstGeom prst="rect">
            <a:avLst/>
          </a:prstGeom>
          <a:noFill/>
        </p:spPr>
        <p:txBody>
          <a:bodyPr wrap="square" rtlCol="0">
            <a:spAutoFit/>
          </a:bodyPr>
          <a:p>
            <a:pPr algn="ctr"/>
            <a:r>
              <a:rPr lang="zh-CN" altLang="en-US" sz="4000" b="1">
                <a:solidFill>
                  <a:srgbClr val="577785"/>
                </a:solidFill>
                <a:effectLst/>
                <a:latin typeface="微软雅黑" panose="020B0503020204020204" pitchFamily="34" charset="-122"/>
                <a:ea typeface="宋体" panose="02010600030101010101" pitchFamily="2" charset="-122"/>
              </a:rPr>
              <a:t>跨省务工一次性交通补助</a:t>
            </a:r>
            <a:endParaRPr lang="zh-CN" altLang="en-US" sz="4000" b="1">
              <a:solidFill>
                <a:srgbClr val="577785"/>
              </a:solidFill>
              <a:effectLst/>
              <a:latin typeface="微软雅黑" panose="020B0503020204020204" pitchFamily="34" charset="-122"/>
              <a:ea typeface="宋体" panose="02010600030101010101" pitchFamily="2" charset="-122"/>
            </a:endParaRPr>
          </a:p>
        </p:txBody>
      </p:sp>
      <p:cxnSp>
        <p:nvCxnSpPr>
          <p:cNvPr id="40" name="直接连接符 39"/>
          <p:cNvCxnSpPr/>
          <p:nvPr/>
        </p:nvCxnSpPr>
        <p:spPr>
          <a:xfrm>
            <a:off x="5166360" y="4635500"/>
            <a:ext cx="1860550" cy="0"/>
          </a:xfrm>
          <a:prstGeom prst="line">
            <a:avLst/>
          </a:prstGeom>
          <a:ln w="12700">
            <a:solidFill>
              <a:srgbClr val="F4A046">
                <a:alpha val="70000"/>
              </a:srgbClr>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11760"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pic>
        <p:nvPicPr>
          <p:cNvPr id="9" name="图片 8" descr="cbf8449153fb788b7464e4890d4f3db"/>
          <p:cNvPicPr>
            <a:picLocks noChangeAspect="1"/>
          </p:cNvPicPr>
          <p:nvPr/>
        </p:nvPicPr>
        <p:blipFill>
          <a:blip r:embed="rId2"/>
          <a:stretch>
            <a:fillRect/>
          </a:stretch>
        </p:blipFill>
        <p:spPr>
          <a:xfrm>
            <a:off x="824865" y="2659380"/>
            <a:ext cx="4876800" cy="3346450"/>
          </a:xfrm>
          <a:prstGeom prst="rect">
            <a:avLst/>
          </a:prstGeom>
        </p:spPr>
      </p:pic>
      <p:sp>
        <p:nvSpPr>
          <p:cNvPr id="12" name="文本框 11"/>
          <p:cNvSpPr txBox="1"/>
          <p:nvPr/>
        </p:nvSpPr>
        <p:spPr>
          <a:xfrm>
            <a:off x="824865" y="765810"/>
            <a:ext cx="10266045" cy="1876425"/>
          </a:xfrm>
          <a:prstGeom prst="rect">
            <a:avLst/>
          </a:prstGeom>
          <a:noFill/>
        </p:spPr>
        <p:txBody>
          <a:bodyPr wrap="square" rtlCol="0">
            <a:spAutoFit/>
          </a:bodyPr>
          <a:p>
            <a:r>
              <a:rPr lang="en-US" altLang="zh-CN" sz="2000">
                <a:ea typeface="宋体" panose="02010600030101010101" pitchFamily="2" charset="-122"/>
              </a:rPr>
              <a:t>       </a:t>
            </a:r>
            <a:endParaRPr lang="zh-CN" altLang="en-US">
              <a:ea typeface="宋体" panose="02010600030101010101" pitchFamily="2" charset="-122"/>
            </a:endParaRPr>
          </a:p>
          <a:p>
            <a:r>
              <a:rPr lang="zh-CN" altLang="en-US">
                <a:ea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《上海市对口支援与合作交流工作领导小组办公室关于上海市对口支援专项资金支持沪滇劳务协作相关政策口径的函》【沪合组办（</a:t>
            </a:r>
            <a:r>
              <a:rPr lang="en-US" altLang="zh-CN" sz="2400">
                <a:latin typeface="宋体" panose="02010600030101010101" pitchFamily="2" charset="-122"/>
                <a:ea typeface="宋体" panose="02010600030101010101" pitchFamily="2" charset="-122"/>
                <a:cs typeface="宋体" panose="02010600030101010101" pitchFamily="2" charset="-122"/>
              </a:rPr>
              <a:t>2022</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19</a:t>
            </a:r>
            <a:r>
              <a:rPr lang="zh-CN" altLang="en-US" sz="2400">
                <a:latin typeface="宋体" panose="02010600030101010101" pitchFamily="2" charset="-122"/>
                <a:ea typeface="宋体" panose="02010600030101010101" pitchFamily="2" charset="-122"/>
                <a:cs typeface="宋体" panose="02010600030101010101" pitchFamily="2" charset="-122"/>
              </a:rPr>
              <a:t>号】；《云南省人力资源和社会保障厅  云南省乡村振兴局关于进一步做好一次性交通补助发放工作的通知》【云人社发（</a:t>
            </a:r>
            <a:r>
              <a:rPr lang="en-US" altLang="zh-CN" sz="2400">
                <a:latin typeface="宋体" panose="02010600030101010101" pitchFamily="2" charset="-122"/>
                <a:ea typeface="宋体" panose="02010600030101010101" pitchFamily="2" charset="-122"/>
                <a:cs typeface="宋体" panose="02010600030101010101" pitchFamily="2" charset="-122"/>
              </a:rPr>
              <a:t>2023</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33</a:t>
            </a:r>
            <a:r>
              <a:rPr lang="zh-CN" altLang="en-US" sz="2400">
                <a:latin typeface="宋体" panose="02010600030101010101" pitchFamily="2" charset="-122"/>
                <a:ea typeface="宋体" panose="02010600030101010101" pitchFamily="2" charset="-122"/>
                <a:cs typeface="宋体" panose="02010600030101010101" pitchFamily="2" charset="-122"/>
              </a:rPr>
              <a:t>号】</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descr="04773f27a692dc3983a73b8d4ad0277"/>
          <p:cNvPicPr>
            <a:picLocks noChangeAspect="1"/>
          </p:cNvPicPr>
          <p:nvPr/>
        </p:nvPicPr>
        <p:blipFill>
          <a:blip r:embed="rId3"/>
          <a:stretch>
            <a:fillRect/>
          </a:stretch>
        </p:blipFill>
        <p:spPr>
          <a:xfrm>
            <a:off x="6119495" y="2660015"/>
            <a:ext cx="5038090" cy="3345815"/>
          </a:xfrm>
          <a:prstGeom prst="rect">
            <a:avLst/>
          </a:prstGeom>
        </p:spPr>
      </p:pic>
      <p:sp>
        <p:nvSpPr>
          <p:cNvPr id="14" name="椭圆 13"/>
          <p:cNvSpPr/>
          <p:nvPr/>
        </p:nvSpPr>
        <p:spPr>
          <a:xfrm>
            <a:off x="696595" y="472440"/>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8" name="文本框 7"/>
          <p:cNvSpPr txBox="1"/>
          <p:nvPr/>
        </p:nvSpPr>
        <p:spPr>
          <a:xfrm>
            <a:off x="1438265" y="472304"/>
            <a:ext cx="2011680" cy="645160"/>
          </a:xfrm>
          <a:prstGeom prst="rect">
            <a:avLst/>
          </a:prstGeom>
          <a:noFill/>
        </p:spPr>
        <p:txBody>
          <a:bodyPr wrap="none" rtlCol="0">
            <a:spAutoFit/>
          </a:bodyPr>
          <a:p>
            <a:pPr algn="l"/>
            <a:r>
              <a:rPr lang="zh-CN" altLang="en-US" sz="3600" dirty="0">
                <a:solidFill>
                  <a:srgbClr val="577785"/>
                </a:solidFill>
                <a:cs typeface="+mn-ea"/>
                <a:sym typeface="+mn-lt"/>
              </a:rPr>
              <a:t>政策依据</a:t>
            </a:r>
            <a:endParaRPr lang="zh-CN" altLang="en-US" sz="3600" dirty="0">
              <a:solidFill>
                <a:srgbClr val="577785"/>
              </a:solidFill>
              <a:cs typeface="+mn-ea"/>
              <a:sym typeface="+mn-lt"/>
            </a:endParaRPr>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265430" y="127000"/>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文本框 8"/>
          <p:cNvSpPr txBox="1"/>
          <p:nvPr/>
        </p:nvSpPr>
        <p:spPr>
          <a:xfrm>
            <a:off x="1863715" y="1085079"/>
            <a:ext cx="2011680" cy="645160"/>
          </a:xfrm>
          <a:prstGeom prst="rect">
            <a:avLst/>
          </a:prstGeom>
          <a:noFill/>
        </p:spPr>
        <p:txBody>
          <a:bodyPr wrap="none" rtlCol="0">
            <a:spAutoFit/>
          </a:bodyPr>
          <a:p>
            <a:pPr algn="l"/>
            <a:r>
              <a:rPr lang="zh-CN" altLang="en-US" sz="3600" dirty="0">
                <a:solidFill>
                  <a:srgbClr val="577785"/>
                </a:solidFill>
                <a:cs typeface="+mn-ea"/>
                <a:sym typeface="+mn-lt"/>
              </a:rPr>
              <a:t>补助对象</a:t>
            </a:r>
            <a:endParaRPr lang="zh-CN" altLang="en-US" sz="3600" dirty="0">
              <a:solidFill>
                <a:srgbClr val="577785"/>
              </a:solidFill>
              <a:cs typeface="+mn-ea"/>
              <a:sym typeface="+mn-lt"/>
            </a:endParaRPr>
          </a:p>
        </p:txBody>
      </p:sp>
      <p:sp>
        <p:nvSpPr>
          <p:cNvPr id="11" name="文本框 10"/>
          <p:cNvSpPr txBox="1"/>
          <p:nvPr/>
        </p:nvSpPr>
        <p:spPr>
          <a:xfrm>
            <a:off x="1428115" y="4429760"/>
            <a:ext cx="2214245" cy="1198880"/>
          </a:xfrm>
          <a:prstGeom prst="rect">
            <a:avLst/>
          </a:prstGeom>
          <a:noFill/>
        </p:spPr>
        <p:txBody>
          <a:bodyPr wrap="square" rtlCol="0">
            <a:spAutoFit/>
          </a:bodyPr>
          <a:p>
            <a:pPr algn="l">
              <a:lnSpc>
                <a:spcPct val="150000"/>
              </a:lnSpc>
            </a:pPr>
            <a:r>
              <a:rPr lang="zh-CN" altLang="en-US" sz="1200" dirty="0">
                <a:solidFill>
                  <a:schemeClr val="bg1"/>
                </a:solidFill>
                <a:cs typeface="+mn-ea"/>
                <a:sym typeface="+mn-lt"/>
              </a:rPr>
              <a:t>您的内容打在这里，在此框中选择粘贴，并选择只保留文字。您的内容打在这里。</a:t>
            </a:r>
            <a:endParaRPr lang="zh-CN" altLang="en-US" sz="1200" dirty="0">
              <a:solidFill>
                <a:schemeClr val="bg1"/>
              </a:solidFill>
              <a:cs typeface="+mn-ea"/>
              <a:sym typeface="+mn-lt"/>
            </a:endParaRPr>
          </a:p>
          <a:p>
            <a:pPr algn="l">
              <a:lnSpc>
                <a:spcPct val="150000"/>
              </a:lnSpc>
            </a:pPr>
            <a:endParaRPr lang="zh-CN" altLang="en-US" sz="1200" dirty="0">
              <a:solidFill>
                <a:schemeClr val="bg1"/>
              </a:solidFill>
              <a:cs typeface="+mn-ea"/>
              <a:sym typeface="+mn-lt"/>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137285" y="1085215"/>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8" name="椭圆 7"/>
          <p:cNvSpPr/>
          <p:nvPr/>
        </p:nvSpPr>
        <p:spPr>
          <a:xfrm>
            <a:off x="1205230" y="2824480"/>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8" name="文本框 17"/>
          <p:cNvSpPr txBox="1"/>
          <p:nvPr/>
        </p:nvSpPr>
        <p:spPr>
          <a:xfrm>
            <a:off x="2045325" y="2806564"/>
            <a:ext cx="2138680" cy="645160"/>
          </a:xfrm>
          <a:prstGeom prst="rect">
            <a:avLst/>
          </a:prstGeom>
          <a:noFill/>
        </p:spPr>
        <p:txBody>
          <a:bodyPr wrap="none" rtlCol="0">
            <a:spAutoFit/>
          </a:bodyPr>
          <a:p>
            <a:pPr algn="l"/>
            <a:r>
              <a:rPr lang="zh-CN" altLang="en-US" sz="3600" dirty="0">
                <a:solidFill>
                  <a:srgbClr val="577785"/>
                </a:solidFill>
                <a:cs typeface="+mn-ea"/>
                <a:sym typeface="+mn-lt"/>
              </a:rPr>
              <a:t>补助金额 </a:t>
            </a:r>
            <a:endParaRPr lang="zh-CN" altLang="en-US" sz="3600" dirty="0">
              <a:solidFill>
                <a:srgbClr val="577785"/>
              </a:solidFill>
              <a:cs typeface="+mn-ea"/>
              <a:sym typeface="+mn-lt"/>
            </a:endParaRPr>
          </a:p>
        </p:txBody>
      </p:sp>
      <p:sp>
        <p:nvSpPr>
          <p:cNvPr id="30" name="文本框 29"/>
          <p:cNvSpPr txBox="1"/>
          <p:nvPr/>
        </p:nvSpPr>
        <p:spPr>
          <a:xfrm>
            <a:off x="1204595" y="1748155"/>
            <a:ext cx="9973310" cy="1076325"/>
          </a:xfrm>
          <a:prstGeom prst="rect">
            <a:avLst/>
          </a:prstGeom>
          <a:noFill/>
        </p:spPr>
        <p:txBody>
          <a:bodyPr wrap="square" rtlCol="0">
            <a:spAutoFit/>
          </a:bodyPr>
          <a:p>
            <a:r>
              <a:rPr lang="zh-CN" altLang="en-US" sz="3200"/>
              <a:t>异地转移且稳定就业３个月以上的脱贫人口 (含监测对象)</a:t>
            </a:r>
            <a:endParaRPr lang="zh-CN" altLang="en-US" sz="3200"/>
          </a:p>
        </p:txBody>
      </p:sp>
      <p:sp>
        <p:nvSpPr>
          <p:cNvPr id="31" name="文本框 30"/>
          <p:cNvSpPr txBox="1"/>
          <p:nvPr/>
        </p:nvSpPr>
        <p:spPr>
          <a:xfrm>
            <a:off x="1204595" y="3451860"/>
            <a:ext cx="9906000" cy="206121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省外转移，按照每人</a:t>
            </a:r>
            <a:r>
              <a:rPr lang="en-US" altLang="zh-CN" sz="3200">
                <a:latin typeface="宋体" panose="02010600030101010101" pitchFamily="2" charset="-122"/>
                <a:ea typeface="宋体" panose="02010600030101010101" pitchFamily="2" charset="-122"/>
                <a:cs typeface="宋体" panose="02010600030101010101" pitchFamily="2" charset="-122"/>
              </a:rPr>
              <a:t>1000</a:t>
            </a:r>
            <a:r>
              <a:rPr lang="zh-CN" altLang="en-US" sz="3200">
                <a:latin typeface="宋体" panose="02010600030101010101" pitchFamily="2" charset="-122"/>
                <a:ea typeface="宋体" panose="02010600030101010101" pitchFamily="2" charset="-122"/>
                <a:cs typeface="宋体" panose="02010600030101010101" pitchFamily="2" charset="-122"/>
              </a:rPr>
              <a:t>元标准给予补助，其中转移至上海的人员按照每人</a:t>
            </a:r>
            <a:r>
              <a:rPr lang="en-US" altLang="zh-CN" sz="3200">
                <a:latin typeface="宋体" panose="02010600030101010101" pitchFamily="2" charset="-122"/>
                <a:ea typeface="宋体" panose="02010600030101010101" pitchFamily="2" charset="-122"/>
                <a:cs typeface="宋体" panose="02010600030101010101" pitchFamily="2" charset="-122"/>
              </a:rPr>
              <a:t>1500</a:t>
            </a:r>
            <a:r>
              <a:rPr lang="zh-CN" altLang="en-US" sz="3200">
                <a:latin typeface="宋体" panose="02010600030101010101" pitchFamily="2" charset="-122"/>
                <a:ea typeface="宋体" panose="02010600030101010101" pitchFamily="2" charset="-122"/>
                <a:cs typeface="宋体" panose="02010600030101010101" pitchFamily="2" charset="-122"/>
              </a:rPr>
              <a:t>元的标准给予补助；省内县外转移，按照每人</a:t>
            </a:r>
            <a:r>
              <a:rPr lang="en-US" altLang="zh-CN" sz="3200">
                <a:latin typeface="宋体" panose="02010600030101010101" pitchFamily="2" charset="-122"/>
                <a:ea typeface="宋体" panose="02010600030101010101" pitchFamily="2" charset="-122"/>
                <a:cs typeface="宋体" panose="02010600030101010101" pitchFamily="2" charset="-122"/>
              </a:rPr>
              <a:t>600</a:t>
            </a:r>
            <a:r>
              <a:rPr lang="zh-CN" altLang="en-US" sz="3200">
                <a:latin typeface="宋体" panose="02010600030101010101" pitchFamily="2" charset="-122"/>
                <a:ea typeface="宋体" panose="02010600030101010101" pitchFamily="2" charset="-122"/>
                <a:cs typeface="宋体" panose="02010600030101010101" pitchFamily="2" charset="-122"/>
              </a:rPr>
              <a:t>元的标准给予补助（</a:t>
            </a:r>
            <a:r>
              <a:rPr lang="zh-CN" altLang="en-US" sz="3200">
                <a:solidFill>
                  <a:srgbClr val="FF0000"/>
                </a:solidFill>
                <a:latin typeface="宋体" panose="02010600030101010101" pitchFamily="2" charset="-122"/>
                <a:ea typeface="宋体" panose="02010600030101010101" pitchFamily="2" charset="-122"/>
                <a:cs typeface="宋体" panose="02010600030101010101" pitchFamily="2" charset="-122"/>
              </a:rPr>
              <a:t>每人每年享受1次，不得重复申请</a:t>
            </a:r>
            <a:r>
              <a:rPr lang="zh-CN" altLang="en-US" sz="3200">
                <a:latin typeface="宋体" panose="02010600030101010101" pitchFamily="2" charset="-122"/>
                <a:ea typeface="宋体" panose="02010600030101010101" pitchFamily="2" charset="-122"/>
                <a:cs typeface="宋体" panose="02010600030101010101" pitchFamily="2"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64465" y="254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506" name="文本框 35"/>
          <p:cNvSpPr txBox="1"/>
          <p:nvPr/>
        </p:nvSpPr>
        <p:spPr>
          <a:xfrm>
            <a:off x="1082040" y="1602105"/>
            <a:ext cx="10064750" cy="2268220"/>
          </a:xfrm>
          <a:prstGeom prst="rect">
            <a:avLst/>
          </a:prstGeom>
          <a:noFill/>
          <a:ln w="9525">
            <a:noFill/>
          </a:ln>
        </p:spPr>
        <p:txBody>
          <a:bodyPr wrap="square" anchor="ctr" anchorCtr="0">
            <a:noAutofit/>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Calibri" panose="020F0502020204030204" charset="0"/>
                <a:ea typeface="宋体" panose="02010600030101010101" pitchFamily="2"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charset="0"/>
                <a:ea typeface="宋体" panose="02010600030101010101" pitchFamily="2"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5pPr>
          </a:lstStyle>
          <a:p>
            <a:pPr marL="0" lvl="0" indent="0" algn="l" eaLnBrk="1" hangingPunct="1">
              <a:lnSpc>
                <a:spcPct val="100000"/>
              </a:lnSpc>
              <a:spcBef>
                <a:spcPct val="0"/>
              </a:spcBef>
              <a:buNone/>
            </a:pPr>
            <a:r>
              <a:rPr lang="en-US" altLang="zh-CN" dirty="0">
                <a:solidFill>
                  <a:schemeClr val="tx1"/>
                </a:solidFill>
                <a:effectLst/>
                <a:latin typeface="宋体" panose="02010600030101010101" pitchFamily="2" charset="-122"/>
                <a:cs typeface="宋体" panose="02010600030101010101" pitchFamily="2" charset="-122"/>
              </a:rPr>
              <a:t>1</a:t>
            </a:r>
            <a:r>
              <a:rPr lang="zh-CN" altLang="en-US" dirty="0">
                <a:solidFill>
                  <a:schemeClr val="tx1"/>
                </a:solidFill>
                <a:effectLst/>
                <a:latin typeface="宋体" panose="02010600030101010101" pitchFamily="2" charset="-122"/>
                <a:cs typeface="宋体" panose="02010600030101010101" pitchFamily="2" charset="-122"/>
              </a:rPr>
              <a:t>、申请人本人身份证复印件1份；</a:t>
            </a:r>
            <a:endParaRPr lang="zh-CN" altLang="en-US" dirty="0">
              <a:solidFill>
                <a:schemeClr val="tx1"/>
              </a:solidFill>
              <a:effectLst/>
              <a:latin typeface="宋体" panose="02010600030101010101" pitchFamily="2" charset="-122"/>
              <a:cs typeface="宋体" panose="02010600030101010101" pitchFamily="2" charset="-122"/>
            </a:endParaRPr>
          </a:p>
          <a:p>
            <a:pPr marL="0" lvl="0" indent="0" algn="l" eaLnBrk="1" hangingPunct="1">
              <a:lnSpc>
                <a:spcPct val="100000"/>
              </a:lnSpc>
              <a:spcBef>
                <a:spcPct val="0"/>
              </a:spcBef>
              <a:buNone/>
            </a:pPr>
            <a:r>
              <a:rPr lang="en-US" altLang="zh-CN" dirty="0">
                <a:solidFill>
                  <a:schemeClr val="tx1"/>
                </a:solidFill>
                <a:effectLst/>
                <a:latin typeface="宋体" panose="02010600030101010101" pitchFamily="2" charset="-122"/>
                <a:cs typeface="宋体" panose="02010600030101010101" pitchFamily="2" charset="-122"/>
              </a:rPr>
              <a:t>2</a:t>
            </a:r>
            <a:r>
              <a:rPr lang="zh-CN" altLang="en-US" dirty="0">
                <a:solidFill>
                  <a:schemeClr val="tx1"/>
                </a:solidFill>
                <a:effectLst/>
                <a:latin typeface="宋体" panose="02010600030101010101" pitchFamily="2" charset="-122"/>
                <a:cs typeface="宋体" panose="02010600030101010101" pitchFamily="2" charset="-122"/>
              </a:rPr>
              <a:t>、申请人本人社会保障卡复印件1份。</a:t>
            </a:r>
            <a:endParaRPr lang="zh-CN" altLang="en-US" dirty="0">
              <a:solidFill>
                <a:schemeClr val="tx1"/>
              </a:solidFill>
              <a:effectLst/>
              <a:latin typeface="宋体" panose="02010600030101010101" pitchFamily="2" charset="-122"/>
              <a:cs typeface="宋体" panose="02010600030101010101" pitchFamily="2" charset="-122"/>
            </a:endParaRPr>
          </a:p>
          <a:p>
            <a:pPr marL="0" lvl="0" indent="0" algn="l" eaLnBrk="1" hangingPunct="1">
              <a:lnSpc>
                <a:spcPct val="100000"/>
              </a:lnSpc>
              <a:spcBef>
                <a:spcPct val="0"/>
              </a:spcBef>
              <a:buNone/>
            </a:pPr>
            <a:r>
              <a:rPr lang="en-US" altLang="zh-CN" dirty="0">
                <a:solidFill>
                  <a:schemeClr val="tx1"/>
                </a:solidFill>
                <a:effectLst/>
                <a:latin typeface="宋体" panose="02010600030101010101" pitchFamily="2" charset="-122"/>
                <a:cs typeface="宋体" panose="02010600030101010101" pitchFamily="2" charset="-122"/>
              </a:rPr>
              <a:t>3</a:t>
            </a:r>
            <a:r>
              <a:rPr lang="zh-CN" altLang="en-US" dirty="0">
                <a:solidFill>
                  <a:schemeClr val="tx1"/>
                </a:solidFill>
                <a:effectLst/>
                <a:latin typeface="宋体" panose="02010600030101010101" pitchFamily="2" charset="-122"/>
                <a:cs typeface="宋体" panose="02010600030101010101" pitchFamily="2" charset="-122"/>
              </a:rPr>
              <a:t>、务工证明、劳动合同（协议）、当年3个月的银行工资流水单、城镇企业职工养老保险参保证明</a:t>
            </a:r>
            <a:r>
              <a:rPr lang="zh-CN" altLang="en-US" dirty="0">
                <a:solidFill>
                  <a:srgbClr val="FF0000"/>
                </a:solidFill>
                <a:effectLst/>
                <a:latin typeface="宋体" panose="02010600030101010101" pitchFamily="2" charset="-122"/>
                <a:cs typeface="宋体" panose="02010600030101010101" pitchFamily="2" charset="-122"/>
              </a:rPr>
              <a:t>任何一项证明材料</a:t>
            </a:r>
            <a:r>
              <a:rPr lang="zh-CN" altLang="en-US" dirty="0">
                <a:solidFill>
                  <a:schemeClr val="tx1"/>
                </a:solidFill>
                <a:effectLst/>
                <a:latin typeface="宋体" panose="02010600030101010101" pitchFamily="2" charset="-122"/>
                <a:cs typeface="宋体" panose="02010600030101010101" pitchFamily="2" charset="-122"/>
              </a:rPr>
              <a:t>。</a:t>
            </a:r>
            <a:endParaRPr lang="zh-CN" altLang="en-US" dirty="0">
              <a:solidFill>
                <a:schemeClr val="tx1"/>
              </a:solidFill>
              <a:effectLst/>
              <a:latin typeface="宋体" panose="02010600030101010101" pitchFamily="2" charset="-122"/>
              <a:cs typeface="宋体" panose="02010600030101010101" pitchFamily="2" charset="-122"/>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082040" y="1070610"/>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3" name="文本框 22"/>
          <p:cNvSpPr txBox="1"/>
          <p:nvPr/>
        </p:nvSpPr>
        <p:spPr>
          <a:xfrm>
            <a:off x="1935470" y="1070474"/>
            <a:ext cx="2011680" cy="645160"/>
          </a:xfrm>
          <a:prstGeom prst="rect">
            <a:avLst/>
          </a:prstGeom>
          <a:noFill/>
        </p:spPr>
        <p:txBody>
          <a:bodyPr wrap="none" rtlCol="0">
            <a:spAutoFit/>
          </a:bodyPr>
          <a:p>
            <a:pPr algn="l"/>
            <a:r>
              <a:rPr lang="zh-CN" altLang="en-US" sz="3600" dirty="0">
                <a:solidFill>
                  <a:srgbClr val="577785"/>
                </a:solidFill>
                <a:cs typeface="+mn-ea"/>
                <a:sym typeface="+mn-lt"/>
              </a:rPr>
              <a:t>申报材料</a:t>
            </a:r>
            <a:endParaRPr lang="zh-CN" altLang="en-US" sz="3600" dirty="0">
              <a:solidFill>
                <a:srgbClr val="577785"/>
              </a:solidFill>
              <a:cs typeface="+mn-ea"/>
              <a:sym typeface="+mn-lt"/>
            </a:endParaRPr>
          </a:p>
        </p:txBody>
      </p:sp>
      <p:sp>
        <p:nvSpPr>
          <p:cNvPr id="13" name="椭圆 12"/>
          <p:cNvSpPr/>
          <p:nvPr/>
        </p:nvSpPr>
        <p:spPr>
          <a:xfrm>
            <a:off x="1082040" y="3754755"/>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8" name="文本框 27"/>
          <p:cNvSpPr txBox="1"/>
          <p:nvPr/>
        </p:nvSpPr>
        <p:spPr>
          <a:xfrm>
            <a:off x="1935470" y="3754619"/>
            <a:ext cx="2011680" cy="645160"/>
          </a:xfrm>
          <a:prstGeom prst="rect">
            <a:avLst/>
          </a:prstGeom>
          <a:noFill/>
        </p:spPr>
        <p:txBody>
          <a:bodyPr wrap="none" rtlCol="0">
            <a:spAutoFit/>
          </a:bodyPr>
          <a:p>
            <a:pPr algn="l"/>
            <a:r>
              <a:rPr lang="zh-CN" altLang="en-US" sz="3600" dirty="0">
                <a:solidFill>
                  <a:srgbClr val="577785"/>
                </a:solidFill>
                <a:cs typeface="+mn-ea"/>
                <a:sym typeface="+mn-lt"/>
              </a:rPr>
              <a:t>申请途径</a:t>
            </a:r>
            <a:endParaRPr lang="zh-CN" altLang="en-US" sz="3600" dirty="0">
              <a:solidFill>
                <a:srgbClr val="577785"/>
              </a:solidFill>
              <a:cs typeface="+mn-ea"/>
              <a:sym typeface="+mn-lt"/>
            </a:endParaRPr>
          </a:p>
        </p:txBody>
      </p:sp>
      <p:sp>
        <p:nvSpPr>
          <p:cNvPr id="12" name="文本框 11"/>
          <p:cNvSpPr txBox="1"/>
          <p:nvPr/>
        </p:nvSpPr>
        <p:spPr>
          <a:xfrm>
            <a:off x="1082040" y="4399915"/>
            <a:ext cx="10372090" cy="1383665"/>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cs typeface="宋体" panose="02010600030101010101" pitchFamily="2" charset="-122"/>
              </a:rPr>
              <a:t>符合条件人员可通过“线上”、“线下”多个渠道申请跨省务工一次性交通补助，“线上”可登录电脑网页端或使用手机微信端申请，“线下”可在村委会、乡（镇）服务窗口申请。</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635"/>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文本框 9"/>
          <p:cNvSpPr txBox="1"/>
          <p:nvPr/>
        </p:nvSpPr>
        <p:spPr>
          <a:xfrm>
            <a:off x="572770" y="564515"/>
            <a:ext cx="11003915" cy="5908040"/>
          </a:xfrm>
          <a:prstGeom prst="rect">
            <a:avLst/>
          </a:prstGeom>
          <a:noFill/>
          <a:ln>
            <a:noFill/>
          </a:ln>
        </p:spPr>
        <p:txBody>
          <a:bodyPr wrap="square" rtlCol="0">
            <a:spAutoFit/>
          </a:bodyPr>
          <a:p>
            <a:pPr>
              <a:lnSpc>
                <a:spcPct val="150000"/>
              </a:lnSpc>
            </a:pPr>
            <a:r>
              <a:rPr lang="en-US" altLang="zh-CN" sz="2400" dirty="0">
                <a:latin typeface="宋体" panose="02010600030101010101" pitchFamily="2" charset="-122"/>
                <a:ea typeface="宋体" panose="02010600030101010101" pitchFamily="2" charset="-122"/>
                <a:cs typeface="宋体" panose="02010600030101010101" pitchFamily="2" charset="-122"/>
                <a:sym typeface="+mn-lt"/>
              </a:rPr>
              <a:t>1</a:t>
            </a:r>
            <a:r>
              <a:rPr lang="zh-CN" altLang="en-US" sz="2400" dirty="0">
                <a:latin typeface="宋体" panose="02010600030101010101" pitchFamily="2" charset="-122"/>
                <a:ea typeface="宋体" panose="02010600030101010101" pitchFamily="2" charset="-122"/>
                <a:cs typeface="宋体" panose="02010600030101010101" pitchFamily="2" charset="-122"/>
                <a:sym typeface="+mn-lt"/>
              </a:rPr>
              <a:t>、电脑网页端。使用网页浏览器登录“云南省公共就业网上服务办事大厅”，以个人用户方式登录系统，在业务服务中选择“一次性交通补助申请”办理。</a:t>
            </a:r>
            <a:endParaRPr lang="zh-CN" altLang="en-US" sz="1400" dirty="0">
              <a:solidFill>
                <a:schemeClr val="bg2">
                  <a:lumMod val="50000"/>
                </a:schemeClr>
              </a:solidFill>
              <a:cs typeface="+mn-ea"/>
              <a:sym typeface="+mn-lt"/>
            </a:endParaRPr>
          </a:p>
          <a:p>
            <a:pPr algn="ctr">
              <a:lnSpc>
                <a:spcPct val="150000"/>
              </a:lnSpc>
            </a:pPr>
            <a:endParaRPr lang="zh-CN" altLang="en-US" sz="1400" dirty="0">
              <a:solidFill>
                <a:schemeClr val="bg2">
                  <a:lumMod val="50000"/>
                </a:schemeClr>
              </a:solidFill>
              <a:cs typeface="+mn-ea"/>
              <a:sym typeface="+mn-lt"/>
            </a:endParaRPr>
          </a:p>
          <a:p>
            <a:pPr algn="ctr">
              <a:lnSpc>
                <a:spcPct val="150000"/>
              </a:lnSpc>
            </a:pPr>
            <a:endParaRPr lang="zh-CN" altLang="en-US" sz="1400" dirty="0">
              <a:solidFill>
                <a:schemeClr val="bg2">
                  <a:lumMod val="50000"/>
                </a:schemeClr>
              </a:solidFill>
              <a:cs typeface="+mn-ea"/>
              <a:sym typeface="+mn-lt"/>
            </a:endParaRPr>
          </a:p>
          <a:p>
            <a:pPr>
              <a:lnSpc>
                <a:spcPct val="150000"/>
              </a:lnSpc>
            </a:pPr>
            <a:endParaRPr lang="zh-CN" altLang="en-US" sz="1400" dirty="0">
              <a:solidFill>
                <a:schemeClr val="bg2">
                  <a:lumMod val="50000"/>
                </a:schemeClr>
              </a:solidFill>
              <a:cs typeface="+mn-ea"/>
              <a:sym typeface="+mn-lt"/>
            </a:endParaRPr>
          </a:p>
          <a:p>
            <a:pPr>
              <a:lnSpc>
                <a:spcPct val="150000"/>
              </a:lnSpc>
            </a:pPr>
            <a:r>
              <a:rPr lang="en-US" sz="2400" dirty="0">
                <a:latin typeface="宋体" panose="02010600030101010101" pitchFamily="2" charset="-122"/>
                <a:ea typeface="宋体" panose="02010600030101010101" pitchFamily="2" charset="-122"/>
                <a:cs typeface="宋体" panose="02010600030101010101" pitchFamily="2" charset="-122"/>
                <a:sym typeface="+mn-lt"/>
              </a:rPr>
              <a:t>2</a:t>
            </a:r>
            <a:r>
              <a:rPr lang="zh-CN" altLang="en-US" sz="2400" dirty="0">
                <a:latin typeface="宋体" panose="02010600030101010101" pitchFamily="2" charset="-122"/>
                <a:ea typeface="宋体" panose="02010600030101010101" pitchFamily="2" charset="-122"/>
                <a:cs typeface="宋体" panose="02010600030101010101" pitchFamily="2" charset="-122"/>
                <a:sym typeface="+mn-lt"/>
              </a:rPr>
              <a:t>、手机微信端。进入微信公众号“就业彩云南”，在“个人中心”进行个人实名认证，进入“业务大厅”选择“一次性交通补助申请”办理。</a:t>
            </a:r>
            <a:endParaRPr lang="zh-CN" altLang="en-US" sz="1400" dirty="0">
              <a:solidFill>
                <a:schemeClr val="bg2">
                  <a:lumMod val="50000"/>
                </a:schemeClr>
              </a:solidFill>
              <a:cs typeface="+mn-ea"/>
              <a:sym typeface="+mn-lt"/>
            </a:endParaRPr>
          </a:p>
          <a:p>
            <a:pPr algn="ctr">
              <a:lnSpc>
                <a:spcPct val="150000"/>
              </a:lnSpc>
            </a:pPr>
            <a:endParaRPr lang="zh-CN" altLang="en-US" sz="1400" dirty="0">
              <a:solidFill>
                <a:schemeClr val="bg2">
                  <a:lumMod val="50000"/>
                </a:schemeClr>
              </a:solidFill>
              <a:cs typeface="+mn-ea"/>
              <a:sym typeface="+mn-lt"/>
            </a:endParaRPr>
          </a:p>
          <a:p>
            <a:pPr algn="ctr">
              <a:lnSpc>
                <a:spcPct val="150000"/>
              </a:lnSpc>
            </a:pPr>
            <a:endParaRPr lang="zh-CN" altLang="en-US" sz="1400" dirty="0">
              <a:solidFill>
                <a:schemeClr val="bg2">
                  <a:lumMod val="50000"/>
                </a:schemeClr>
              </a:solidFill>
              <a:cs typeface="+mn-ea"/>
              <a:sym typeface="+mn-lt"/>
            </a:endParaRPr>
          </a:p>
          <a:p>
            <a:pPr algn="ctr">
              <a:lnSpc>
                <a:spcPct val="150000"/>
              </a:lnSpc>
            </a:pPr>
            <a:endParaRPr lang="zh-CN" altLang="en-US" sz="1400" dirty="0">
              <a:solidFill>
                <a:schemeClr val="bg2">
                  <a:lumMod val="50000"/>
                </a:schemeClr>
              </a:solidFill>
              <a:cs typeface="+mn-ea"/>
              <a:sym typeface="+mn-lt"/>
            </a:endParaRPr>
          </a:p>
          <a:p>
            <a:pPr algn="ctr">
              <a:lnSpc>
                <a:spcPct val="150000"/>
              </a:lnSpc>
            </a:pPr>
            <a:endParaRPr lang="zh-CN" altLang="en-US" sz="2400" dirty="0">
              <a:solidFill>
                <a:schemeClr val="bg2">
                  <a:lumMod val="50000"/>
                </a:schemeClr>
              </a:solidFill>
              <a:latin typeface="宋体" panose="02010600030101010101" pitchFamily="2" charset="-122"/>
              <a:ea typeface="宋体" panose="02010600030101010101" pitchFamily="2" charset="-122"/>
              <a:cs typeface="宋体" panose="02010600030101010101" pitchFamily="2" charset="-122"/>
              <a:sym typeface="+mn-lt"/>
            </a:endParaRPr>
          </a:p>
          <a:p>
            <a:pPr>
              <a:lnSpc>
                <a:spcPct val="150000"/>
              </a:lnSpc>
            </a:pPr>
            <a:r>
              <a:rPr lang="en-US" altLang="zh-CN" sz="2400" dirty="0">
                <a:latin typeface="宋体" panose="02010600030101010101" pitchFamily="2" charset="-122"/>
                <a:ea typeface="宋体" panose="02010600030101010101" pitchFamily="2" charset="-122"/>
                <a:cs typeface="宋体" panose="02010600030101010101" pitchFamily="2" charset="-122"/>
                <a:sym typeface="+mn-lt"/>
              </a:rPr>
              <a:t>3</a:t>
            </a:r>
            <a:r>
              <a:rPr lang="zh-CN" altLang="en-US" sz="2400" dirty="0">
                <a:latin typeface="宋体" panose="02010600030101010101" pitchFamily="2" charset="-122"/>
                <a:ea typeface="宋体" panose="02010600030101010101" pitchFamily="2" charset="-122"/>
                <a:cs typeface="宋体" panose="02010600030101010101" pitchFamily="2" charset="-122"/>
                <a:sym typeface="+mn-lt"/>
              </a:rPr>
              <a:t>、“线下”服务窗口。申请人可在户籍地村委会、乡（镇）社会保障服务窗口申请一次性交通补助。</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lt"/>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073742867" name="流程图: 过程 4"/>
          <p:cNvSpPr/>
          <p:nvPr/>
        </p:nvSpPr>
        <p:spPr>
          <a:xfrm>
            <a:off x="696595" y="1760220"/>
            <a:ext cx="1407795" cy="937895"/>
          </a:xfrm>
          <a:prstGeom prst="flowChartProcess">
            <a:avLst/>
          </a:prstGeom>
          <a:solidFill>
            <a:srgbClr val="B9CDE5"/>
          </a:solidFill>
          <a:ln w="9525" cap="flat" cmpd="sng">
            <a:solidFill>
              <a:srgbClr val="000000"/>
            </a:solidFill>
            <a:prstDash val="solid"/>
            <a:miter/>
            <a:headEnd type="none" w="med" len="med"/>
            <a:tailEnd type="none" w="med" len="med"/>
          </a:ln>
        </p:spPr>
        <p:txBody>
          <a:bodyPr wrap="square"/>
          <a:p>
            <a:r>
              <a:rPr lang="zh-CN" altLang="en-US"/>
              <a:t>云南省公共就业网上服务办事大厅</a:t>
            </a:r>
            <a:endParaRPr lang="zh-CN" altLang="en-US"/>
          </a:p>
          <a:p>
            <a:endParaRPr lang="zh-CN" altLang="en-US"/>
          </a:p>
        </p:txBody>
      </p:sp>
      <p:sp>
        <p:nvSpPr>
          <p:cNvPr id="1073742869" name="右箭头 6"/>
          <p:cNvSpPr/>
          <p:nvPr/>
        </p:nvSpPr>
        <p:spPr>
          <a:xfrm>
            <a:off x="2326640" y="2038985"/>
            <a:ext cx="625475" cy="380365"/>
          </a:xfrm>
          <a:prstGeom prst="rightArrow">
            <a:avLst>
              <a:gd name="adj1" fmla="val 50000"/>
              <a:gd name="adj2" fmla="val 35555"/>
            </a:avLst>
          </a:prstGeom>
          <a:solidFill>
            <a:srgbClr val="558ED5"/>
          </a:solidFill>
          <a:ln w="9525" cap="flat" cmpd="sng">
            <a:solidFill>
              <a:srgbClr val="000000"/>
            </a:solidFill>
            <a:prstDash val="solid"/>
            <a:miter/>
            <a:headEnd type="none" w="med" len="med"/>
            <a:tailEnd type="none" w="med" len="med"/>
          </a:ln>
        </p:spPr>
        <p:txBody>
          <a:bodyPr/>
          <a:p>
            <a:endParaRPr lang="zh-CN" altLang="en-US"/>
          </a:p>
        </p:txBody>
      </p:sp>
      <p:sp>
        <p:nvSpPr>
          <p:cNvPr id="11" name="右箭头 6"/>
          <p:cNvSpPr/>
          <p:nvPr/>
        </p:nvSpPr>
        <p:spPr>
          <a:xfrm>
            <a:off x="4798695" y="2038985"/>
            <a:ext cx="625475" cy="380365"/>
          </a:xfrm>
          <a:prstGeom prst="rightArrow">
            <a:avLst>
              <a:gd name="adj1" fmla="val 50000"/>
              <a:gd name="adj2" fmla="val 35555"/>
            </a:avLst>
          </a:prstGeom>
          <a:solidFill>
            <a:srgbClr val="558ED5"/>
          </a:solidFill>
          <a:ln w="9525" cap="flat" cmpd="sng">
            <a:solidFill>
              <a:srgbClr val="000000"/>
            </a:solidFill>
            <a:prstDash val="solid"/>
            <a:miter/>
            <a:headEnd type="none" w="med" len="med"/>
            <a:tailEnd type="none" w="med" len="med"/>
          </a:ln>
        </p:spPr>
        <p:txBody>
          <a:bodyPr/>
          <a:p>
            <a:endParaRPr lang="zh-CN" altLang="en-US"/>
          </a:p>
        </p:txBody>
      </p:sp>
      <p:sp>
        <p:nvSpPr>
          <p:cNvPr id="12" name="右箭头 6"/>
          <p:cNvSpPr/>
          <p:nvPr/>
        </p:nvSpPr>
        <p:spPr>
          <a:xfrm>
            <a:off x="7541260" y="2038985"/>
            <a:ext cx="625475" cy="380365"/>
          </a:xfrm>
          <a:prstGeom prst="rightArrow">
            <a:avLst>
              <a:gd name="adj1" fmla="val 50000"/>
              <a:gd name="adj2" fmla="val 35555"/>
            </a:avLst>
          </a:prstGeom>
          <a:solidFill>
            <a:srgbClr val="558ED5"/>
          </a:solidFill>
          <a:ln w="9525" cap="flat" cmpd="sng">
            <a:solidFill>
              <a:srgbClr val="000000"/>
            </a:solidFill>
            <a:prstDash val="solid"/>
            <a:miter/>
            <a:headEnd type="none" w="med" len="med"/>
            <a:tailEnd type="none" w="med" len="med"/>
          </a:ln>
        </p:spPr>
        <p:txBody>
          <a:bodyPr/>
          <a:p>
            <a:endParaRPr lang="zh-CN" altLang="en-US"/>
          </a:p>
        </p:txBody>
      </p:sp>
      <p:sp>
        <p:nvSpPr>
          <p:cNvPr id="1073742865" name="流程图: 过程 1"/>
          <p:cNvSpPr/>
          <p:nvPr/>
        </p:nvSpPr>
        <p:spPr>
          <a:xfrm>
            <a:off x="3120390" y="1760220"/>
            <a:ext cx="1402080" cy="890905"/>
          </a:xfrm>
          <a:prstGeom prst="flowChartProcess">
            <a:avLst/>
          </a:prstGeom>
          <a:solidFill>
            <a:srgbClr val="B9CDE5"/>
          </a:solidFill>
          <a:ln w="9525" cap="flat" cmpd="sng">
            <a:solidFill>
              <a:srgbClr val="000000"/>
            </a:solidFill>
            <a:prstDash val="solid"/>
            <a:miter/>
            <a:headEnd type="none" w="med" len="med"/>
            <a:tailEnd type="none" w="med" len="med"/>
          </a:ln>
        </p:spPr>
        <p:txBody>
          <a:bodyPr wrap="square"/>
          <a:p>
            <a:pPr algn="ctr"/>
            <a:r>
              <a:rPr lang="zh-CN" altLang="en-US"/>
              <a:t>个人用户方式登录系统</a:t>
            </a:r>
            <a:endParaRPr lang="zh-CN" altLang="en-US"/>
          </a:p>
          <a:p>
            <a:endParaRPr lang="zh-CN" altLang="en-US"/>
          </a:p>
        </p:txBody>
      </p:sp>
      <p:sp>
        <p:nvSpPr>
          <p:cNvPr id="1073742864" name="流程图: 过程 2"/>
          <p:cNvSpPr/>
          <p:nvPr/>
        </p:nvSpPr>
        <p:spPr>
          <a:xfrm>
            <a:off x="5725160" y="1760220"/>
            <a:ext cx="1515110" cy="890905"/>
          </a:xfrm>
          <a:prstGeom prst="flowChartProcess">
            <a:avLst/>
          </a:prstGeom>
          <a:solidFill>
            <a:srgbClr val="B9CDE5"/>
          </a:solidFill>
          <a:ln w="9525" cap="flat" cmpd="sng">
            <a:solidFill>
              <a:srgbClr val="000000"/>
            </a:solidFill>
            <a:prstDash val="solid"/>
            <a:miter/>
            <a:headEnd type="none" w="med" len="med"/>
            <a:tailEnd type="none" w="med" len="med"/>
          </a:ln>
        </p:spPr>
        <p:txBody>
          <a:bodyPr vert="horz" wrap="square" anchor="t" anchorCtr="0"/>
          <a:p>
            <a:r>
              <a:rPr lang="zh-CN" altLang="en-US"/>
              <a:t>在业务服务中选择“一次性交通补助”</a:t>
            </a:r>
            <a:endParaRPr lang="zh-CN" altLang="en-US"/>
          </a:p>
          <a:p>
            <a:endParaRPr lang="zh-CN" altLang="en-US"/>
          </a:p>
        </p:txBody>
      </p:sp>
      <p:sp>
        <p:nvSpPr>
          <p:cNvPr id="1073742866" name="流程图: 过程 3"/>
          <p:cNvSpPr/>
          <p:nvPr/>
        </p:nvSpPr>
        <p:spPr>
          <a:xfrm>
            <a:off x="8467090" y="1760220"/>
            <a:ext cx="1798320" cy="890905"/>
          </a:xfrm>
          <a:prstGeom prst="flowChartProcess">
            <a:avLst/>
          </a:prstGeom>
          <a:solidFill>
            <a:srgbClr val="B9CDE5"/>
          </a:solidFill>
          <a:ln w="9525" cap="flat" cmpd="sng">
            <a:solidFill>
              <a:srgbClr val="000000"/>
            </a:solidFill>
            <a:prstDash val="solid"/>
            <a:miter/>
            <a:headEnd type="none" w="med" len="med"/>
            <a:tailEnd type="none" w="med" len="med"/>
          </a:ln>
        </p:spPr>
        <p:txBody>
          <a:bodyPr vert="horz" wrap="square" anchor="t" anchorCtr="0"/>
          <a:p>
            <a:r>
              <a:rPr lang="zh-CN" altLang="en-US"/>
              <a:t>按照提示填写相关个人、务工信息及佐证材料</a:t>
            </a:r>
            <a:endParaRPr lang="zh-CN" altLang="en-US"/>
          </a:p>
          <a:p>
            <a:endParaRPr lang="zh-CN" altLang="en-US"/>
          </a:p>
        </p:txBody>
      </p:sp>
      <p:sp>
        <p:nvSpPr>
          <p:cNvPr id="1073742872" name="流程图: 可选过程 9"/>
          <p:cNvSpPr/>
          <p:nvPr/>
        </p:nvSpPr>
        <p:spPr>
          <a:xfrm>
            <a:off x="696595" y="4040505"/>
            <a:ext cx="1407795" cy="930910"/>
          </a:xfrm>
          <a:prstGeom prst="flowChartAlternateProcess">
            <a:avLst/>
          </a:prstGeom>
          <a:solidFill>
            <a:srgbClr val="D99694"/>
          </a:solidFill>
          <a:ln w="9525" cap="flat" cmpd="sng">
            <a:solidFill>
              <a:srgbClr val="000000"/>
            </a:solidFill>
            <a:prstDash val="solid"/>
            <a:miter/>
            <a:headEnd type="none" w="med" len="med"/>
            <a:tailEnd type="none" w="med" len="med"/>
          </a:ln>
        </p:spPr>
        <p:txBody>
          <a:bodyPr wrap="square"/>
          <a:p>
            <a:r>
              <a:rPr lang="zh-CN" altLang="en-US"/>
              <a:t>微信公众号“就业彩云南”</a:t>
            </a:r>
            <a:endParaRPr lang="zh-CN" altLang="en-US"/>
          </a:p>
          <a:p>
            <a:endParaRPr lang="zh-CN" altLang="en-US"/>
          </a:p>
        </p:txBody>
      </p:sp>
      <p:sp>
        <p:nvSpPr>
          <p:cNvPr id="1073742873" name="燕尾形箭头 10"/>
          <p:cNvSpPr/>
          <p:nvPr/>
        </p:nvSpPr>
        <p:spPr>
          <a:xfrm>
            <a:off x="2326005" y="4424045"/>
            <a:ext cx="626110" cy="382905"/>
          </a:xfrm>
          <a:prstGeom prst="notchedRightArrow">
            <a:avLst>
              <a:gd name="adj1" fmla="val 50000"/>
              <a:gd name="adj2" fmla="val 32474"/>
            </a:avLst>
          </a:prstGeom>
          <a:solidFill>
            <a:srgbClr val="953735"/>
          </a:solidFill>
          <a:ln w="9525" cap="flat" cmpd="sng">
            <a:solidFill>
              <a:srgbClr val="000000"/>
            </a:solidFill>
            <a:prstDash val="solid"/>
            <a:miter/>
            <a:headEnd type="none" w="med" len="med"/>
            <a:tailEnd type="none" w="med" len="med"/>
          </a:ln>
        </p:spPr>
        <p:txBody>
          <a:bodyPr wrap="square"/>
          <a:p>
            <a:endParaRPr lang="zh-CN" altLang="en-US"/>
          </a:p>
          <a:p>
            <a:endParaRPr lang="zh-CN" altLang="en-US"/>
          </a:p>
        </p:txBody>
      </p:sp>
      <p:sp>
        <p:nvSpPr>
          <p:cNvPr id="1073742877" name="流程图: 可选过程 14"/>
          <p:cNvSpPr/>
          <p:nvPr/>
        </p:nvSpPr>
        <p:spPr>
          <a:xfrm>
            <a:off x="3120390" y="4039870"/>
            <a:ext cx="1510030" cy="932180"/>
          </a:xfrm>
          <a:prstGeom prst="flowChartAlternateProcess">
            <a:avLst/>
          </a:prstGeom>
          <a:solidFill>
            <a:srgbClr val="D99694"/>
          </a:solidFill>
          <a:ln w="9525" cap="flat" cmpd="sng">
            <a:solidFill>
              <a:srgbClr val="000000"/>
            </a:solidFill>
            <a:prstDash val="solid"/>
            <a:miter/>
            <a:headEnd type="none" w="med" len="med"/>
            <a:tailEnd type="none" w="med" len="med"/>
          </a:ln>
        </p:spPr>
        <p:txBody>
          <a:bodyPr wrap="square"/>
          <a:p>
            <a:pPr algn="ctr"/>
            <a:r>
              <a:rPr lang="zh-CN" altLang="en-US"/>
              <a:t>个人中心”进行个人实名认证</a:t>
            </a:r>
            <a:endParaRPr lang="zh-CN" altLang="en-US"/>
          </a:p>
          <a:p>
            <a:endParaRPr lang="zh-CN" altLang="en-US"/>
          </a:p>
        </p:txBody>
      </p:sp>
      <p:sp>
        <p:nvSpPr>
          <p:cNvPr id="13" name="燕尾形箭头 10"/>
          <p:cNvSpPr/>
          <p:nvPr/>
        </p:nvSpPr>
        <p:spPr>
          <a:xfrm>
            <a:off x="4798060" y="4424045"/>
            <a:ext cx="626110" cy="382905"/>
          </a:xfrm>
          <a:prstGeom prst="notchedRightArrow">
            <a:avLst>
              <a:gd name="adj1" fmla="val 50000"/>
              <a:gd name="adj2" fmla="val 32474"/>
            </a:avLst>
          </a:prstGeom>
          <a:solidFill>
            <a:srgbClr val="953735"/>
          </a:solidFill>
          <a:ln w="9525" cap="flat" cmpd="sng">
            <a:solidFill>
              <a:srgbClr val="000000"/>
            </a:solidFill>
            <a:prstDash val="solid"/>
            <a:miter/>
            <a:headEnd type="none" w="med" len="med"/>
            <a:tailEnd type="none" w="med" len="med"/>
          </a:ln>
        </p:spPr>
        <p:txBody>
          <a:bodyPr wrap="square"/>
          <a:p>
            <a:endParaRPr lang="zh-CN" altLang="en-US"/>
          </a:p>
          <a:p>
            <a:endParaRPr lang="zh-CN" altLang="en-US"/>
          </a:p>
        </p:txBody>
      </p:sp>
      <p:sp>
        <p:nvSpPr>
          <p:cNvPr id="14" name="燕尾形箭头 10"/>
          <p:cNvSpPr/>
          <p:nvPr/>
        </p:nvSpPr>
        <p:spPr>
          <a:xfrm>
            <a:off x="7541260" y="4424045"/>
            <a:ext cx="626110" cy="382905"/>
          </a:xfrm>
          <a:prstGeom prst="notchedRightArrow">
            <a:avLst>
              <a:gd name="adj1" fmla="val 50000"/>
              <a:gd name="adj2" fmla="val 32474"/>
            </a:avLst>
          </a:prstGeom>
          <a:solidFill>
            <a:srgbClr val="953735"/>
          </a:solidFill>
          <a:ln w="9525" cap="flat" cmpd="sng">
            <a:solidFill>
              <a:srgbClr val="000000"/>
            </a:solidFill>
            <a:prstDash val="solid"/>
            <a:miter/>
            <a:headEnd type="none" w="med" len="med"/>
            <a:tailEnd type="none" w="med" len="med"/>
          </a:ln>
        </p:spPr>
        <p:txBody>
          <a:bodyPr wrap="square"/>
          <a:p>
            <a:endParaRPr lang="zh-CN" altLang="en-US"/>
          </a:p>
          <a:p>
            <a:endParaRPr lang="zh-CN" altLang="en-US"/>
          </a:p>
        </p:txBody>
      </p:sp>
      <p:sp>
        <p:nvSpPr>
          <p:cNvPr id="1073742875" name="流程图: 可选过程 12"/>
          <p:cNvSpPr/>
          <p:nvPr/>
        </p:nvSpPr>
        <p:spPr>
          <a:xfrm>
            <a:off x="5724525" y="4040505"/>
            <a:ext cx="1515745" cy="931545"/>
          </a:xfrm>
          <a:prstGeom prst="flowChartAlternateProcess">
            <a:avLst/>
          </a:prstGeom>
          <a:solidFill>
            <a:srgbClr val="D99694"/>
          </a:solidFill>
          <a:ln w="9525" cap="flat" cmpd="sng">
            <a:solidFill>
              <a:srgbClr val="000000"/>
            </a:solidFill>
            <a:prstDash val="solid"/>
            <a:miter/>
            <a:headEnd type="none" w="med" len="med"/>
            <a:tailEnd type="none" w="med" len="med"/>
          </a:ln>
        </p:spPr>
        <p:txBody>
          <a:bodyPr wrap="square"/>
          <a:p>
            <a:r>
              <a:rPr lang="zh-CN" altLang="en-US"/>
              <a:t>“业务大厅”选择“一次性交通补助</a:t>
            </a:r>
            <a:endParaRPr lang="zh-CN" altLang="en-US"/>
          </a:p>
          <a:p>
            <a:endParaRPr lang="zh-CN" altLang="en-US"/>
          </a:p>
        </p:txBody>
      </p:sp>
      <p:sp>
        <p:nvSpPr>
          <p:cNvPr id="1073742871" name="流程图: 可选过程 8"/>
          <p:cNvSpPr/>
          <p:nvPr/>
        </p:nvSpPr>
        <p:spPr>
          <a:xfrm>
            <a:off x="8467090" y="4039870"/>
            <a:ext cx="2059305" cy="930910"/>
          </a:xfrm>
          <a:prstGeom prst="flowChartAlternateProcess">
            <a:avLst/>
          </a:prstGeom>
          <a:solidFill>
            <a:srgbClr val="D99694"/>
          </a:solidFill>
          <a:ln w="9525" cap="flat" cmpd="sng">
            <a:solidFill>
              <a:srgbClr val="000000"/>
            </a:solidFill>
            <a:prstDash val="solid"/>
            <a:miter/>
            <a:headEnd type="none" w="med" len="med"/>
            <a:tailEnd type="none" w="med" len="med"/>
          </a:ln>
        </p:spPr>
        <p:txBody>
          <a:bodyPr vert="horz" wrap="square" anchor="t" anchorCtr="0"/>
          <a:p>
            <a:r>
              <a:rPr lang="zh-CN" altLang="en-US"/>
              <a:t>按照提示填写相关个人、务工信息及佐证材料</a:t>
            </a:r>
            <a:endParaRPr lang="zh-CN" altLang="en-US"/>
          </a:p>
          <a:p>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132715" y="127000"/>
            <a:ext cx="11926570" cy="6603365"/>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1506" name="文本框 35"/>
          <p:cNvSpPr txBox="1"/>
          <p:nvPr/>
        </p:nvSpPr>
        <p:spPr>
          <a:xfrm>
            <a:off x="1831975" y="690245"/>
            <a:ext cx="2315845" cy="609600"/>
          </a:xfrm>
          <a:prstGeom prst="rect">
            <a:avLst/>
          </a:prstGeom>
          <a:noFill/>
          <a:ln w="9525">
            <a:noFill/>
          </a:ln>
        </p:spPr>
        <p:txBody>
          <a:bodyPr wrap="square" anchor="ctr" anchorCtr="0">
            <a:noAutofit/>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Calibri" panose="020F0502020204030204" charset="0"/>
                <a:ea typeface="宋体" panose="02010600030101010101" pitchFamily="2"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charset="0"/>
                <a:ea typeface="宋体" panose="02010600030101010101" pitchFamily="2"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charset="0"/>
                <a:ea typeface="宋体" panose="02010600030101010101" pitchFamily="2" charset="-122"/>
              </a:defRPr>
            </a:lvl5pPr>
          </a:lstStyle>
          <a:p>
            <a:pPr marL="0" lvl="0" indent="0" algn="ctr" eaLnBrk="1" hangingPunct="1">
              <a:lnSpc>
                <a:spcPct val="100000"/>
              </a:lnSpc>
              <a:spcBef>
                <a:spcPct val="0"/>
              </a:spcBef>
              <a:buNone/>
            </a:pPr>
            <a:r>
              <a:rPr lang="zh-CN" altLang="en-US" sz="3600" dirty="0">
                <a:solidFill>
                  <a:srgbClr val="577785"/>
                </a:solidFill>
                <a:latin typeface="+mn-lt"/>
                <a:ea typeface="+mn-ea"/>
                <a:cs typeface="+mn-ea"/>
              </a:rPr>
              <a:t>温馨提示</a:t>
            </a:r>
            <a:endParaRPr lang="zh-CN" altLang="en-US" sz="3600" dirty="0">
              <a:solidFill>
                <a:srgbClr val="577785"/>
              </a:solidFill>
              <a:latin typeface="+mn-lt"/>
              <a:ea typeface="+mn-ea"/>
              <a:cs typeface="+mn-ea"/>
            </a:endParaRPr>
          </a:p>
        </p:txBody>
      </p:sp>
      <p:cxnSp>
        <p:nvCxnSpPr>
          <p:cNvPr id="37" name="直接连接符 36"/>
          <p:cNvCxnSpPr/>
          <p:nvPr/>
        </p:nvCxnSpPr>
        <p:spPr>
          <a:xfrm>
            <a:off x="696595" y="631380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96595" y="564515"/>
            <a:ext cx="10756900" cy="0"/>
          </a:xfrm>
          <a:prstGeom prst="line">
            <a:avLst/>
          </a:prstGeom>
          <a:ln>
            <a:solidFill>
              <a:srgbClr val="577785">
                <a:alpha val="15000"/>
              </a:srgb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72185" y="672465"/>
            <a:ext cx="658495" cy="627380"/>
          </a:xfrm>
          <a:prstGeom prst="ellipse">
            <a:avLst/>
          </a:prstGeom>
          <a:solidFill>
            <a:srgbClr val="8DA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2" name="文本框 11"/>
          <p:cNvSpPr txBox="1"/>
          <p:nvPr/>
        </p:nvSpPr>
        <p:spPr>
          <a:xfrm>
            <a:off x="1067435" y="1433195"/>
            <a:ext cx="10386060" cy="4399915"/>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、稳定就业是指</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本年度</a:t>
            </a:r>
            <a:r>
              <a:rPr lang="zh-CN" altLang="en-US" sz="2800">
                <a:latin typeface="宋体" panose="02010600030101010101" pitchFamily="2" charset="-122"/>
                <a:ea typeface="宋体" panose="02010600030101010101" pitchFamily="2" charset="-122"/>
                <a:cs typeface="宋体" panose="02010600030101010101" pitchFamily="2" charset="-122"/>
              </a:rPr>
              <a:t>务工人员在</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同一企业</a:t>
            </a:r>
            <a:r>
              <a:rPr lang="zh-CN" altLang="en-US" sz="2800">
                <a:latin typeface="宋体" panose="02010600030101010101" pitchFamily="2" charset="-122"/>
                <a:ea typeface="宋体" panose="02010600030101010101" pitchFamily="2" charset="-122"/>
                <a:cs typeface="宋体" panose="02010600030101010101" pitchFamily="2" charset="-122"/>
              </a:rPr>
              <a:t>连续就业满</a:t>
            </a: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个月以上；</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、该补助</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每人每年只能申请一次，</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每年</a:t>
            </a:r>
            <a:r>
              <a:rPr lang="en-US" altLang="zh-CN" sz="280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rPr>
              <a:t>月份</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开始逐月申报；</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、申报材料请尽量提供</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劳动合同（协议）、当年3个月的银行工资流水单、城镇企业职工养老保险参保证明这</a:t>
            </a:r>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种材料，务工证明必须写明务工人员信息、务工时间、近</a:t>
            </a:r>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个月的工资待遇情况以及务工单位盖章，</a:t>
            </a:r>
            <a:r>
              <a:rPr lang="zh-CN" altLang="en-US" sz="28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微信转账、支付宝转账截屏</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不能作为佐证材料；</a:t>
            </a:r>
            <a:endPar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、电脑网页端、手机微信端</a:t>
            </a:r>
            <a:r>
              <a:rPr lang="zh-CN" altLang="en-US" sz="28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只有</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省外转移申报</a:t>
            </a:r>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1000</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元补助的人员可以使用，申报上海转移</a:t>
            </a:r>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1500</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元以及省内县外转移</a:t>
            </a:r>
            <a:r>
              <a:rPr lang="en-US" altLang="zh-CN" sz="2800" dirty="0">
                <a:effectLst/>
                <a:latin typeface="宋体" panose="02010600030101010101" pitchFamily="2" charset="-122"/>
                <a:ea typeface="宋体" panose="02010600030101010101" pitchFamily="2" charset="-122"/>
                <a:cs typeface="宋体" panose="02010600030101010101" pitchFamily="2" charset="-122"/>
                <a:sym typeface="+mn-ea"/>
              </a:rPr>
              <a:t>500</a:t>
            </a:r>
            <a:r>
              <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rPr>
              <a:t>元的人员只能通过村委会、乡镇社保所申领。</a:t>
            </a:r>
            <a:endParaRPr lang="zh-CN" altLang="en-US" sz="28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0"/>
            <a:ext cx="12192000" cy="6858000"/>
          </a:xfrm>
          <a:prstGeom prst="rect">
            <a:avLst/>
          </a:prstGeom>
        </p:spPr>
      </p:pic>
      <p:sp>
        <p:nvSpPr>
          <p:cNvPr id="6" name="任意多边形 5"/>
          <p:cNvSpPr/>
          <p:nvPr/>
        </p:nvSpPr>
        <p:spPr>
          <a:xfrm>
            <a:off x="542608" y="407035"/>
            <a:ext cx="11105515" cy="6043930"/>
          </a:xfrm>
          <a:custGeom>
            <a:avLst/>
            <a:gdLst/>
            <a:ahLst/>
            <a:cxnLst>
              <a:cxn ang="3">
                <a:pos x="hc" y="t"/>
              </a:cxn>
              <a:cxn ang="cd2">
                <a:pos x="l" y="vc"/>
              </a:cxn>
              <a:cxn ang="cd4">
                <a:pos x="hc" y="b"/>
              </a:cxn>
              <a:cxn ang="0">
                <a:pos x="r" y="vc"/>
              </a:cxn>
            </a:cxnLst>
            <a:rect l="l" t="t" r="r" b="b"/>
            <a:pathLst>
              <a:path w="17489" h="9518">
                <a:moveTo>
                  <a:pt x="878" y="0"/>
                </a:moveTo>
                <a:lnTo>
                  <a:pt x="16612" y="0"/>
                </a:lnTo>
                <a:lnTo>
                  <a:pt x="16613" y="19"/>
                </a:lnTo>
                <a:cubicBezTo>
                  <a:pt x="16634" y="466"/>
                  <a:pt x="16980" y="828"/>
                  <a:pt x="17421" y="872"/>
                </a:cubicBezTo>
                <a:lnTo>
                  <a:pt x="17489" y="876"/>
                </a:lnTo>
                <a:lnTo>
                  <a:pt x="17489" y="8642"/>
                </a:lnTo>
                <a:lnTo>
                  <a:pt x="17421" y="8646"/>
                </a:lnTo>
                <a:cubicBezTo>
                  <a:pt x="16980" y="8690"/>
                  <a:pt x="16634" y="9052"/>
                  <a:pt x="16613" y="9499"/>
                </a:cubicBezTo>
                <a:lnTo>
                  <a:pt x="16612" y="9518"/>
                </a:lnTo>
                <a:lnTo>
                  <a:pt x="878" y="9518"/>
                </a:lnTo>
                <a:lnTo>
                  <a:pt x="877" y="9499"/>
                </a:lnTo>
                <a:cubicBezTo>
                  <a:pt x="856" y="9052"/>
                  <a:pt x="510" y="8690"/>
                  <a:pt x="69" y="8646"/>
                </a:cubicBezTo>
                <a:lnTo>
                  <a:pt x="0" y="8642"/>
                </a:lnTo>
                <a:lnTo>
                  <a:pt x="0" y="876"/>
                </a:lnTo>
                <a:lnTo>
                  <a:pt x="69" y="872"/>
                </a:lnTo>
                <a:cubicBezTo>
                  <a:pt x="510" y="828"/>
                  <a:pt x="856" y="466"/>
                  <a:pt x="877" y="19"/>
                </a:cubicBezTo>
                <a:lnTo>
                  <a:pt x="878" y="0"/>
                </a:lnTo>
                <a:close/>
              </a:path>
            </a:pathLst>
          </a:custGeom>
          <a:solidFill>
            <a:schemeClr val="bg1">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38" name="文本框 37"/>
          <p:cNvSpPr txBox="1"/>
          <p:nvPr/>
        </p:nvSpPr>
        <p:spPr>
          <a:xfrm>
            <a:off x="5120958" y="1673860"/>
            <a:ext cx="1950085" cy="1861185"/>
          </a:xfrm>
          <a:prstGeom prst="rect">
            <a:avLst/>
          </a:prstGeom>
          <a:solidFill>
            <a:srgbClr val="577785"/>
          </a:solidFill>
          <a:ln w="12700">
            <a:noFill/>
          </a:ln>
        </p:spPr>
        <p:txBody>
          <a:bodyPr wrap="square" rtlCol="0">
            <a:spAutoFit/>
          </a:bodyPr>
          <a:p>
            <a:pPr algn="ctr"/>
            <a:r>
              <a:rPr lang="en-US" altLang="zh-CN" sz="11500">
                <a:solidFill>
                  <a:schemeClr val="bg1"/>
                </a:solidFill>
                <a:latin typeface="Impact" panose="020B0806030902050204" charset="0"/>
              </a:rPr>
              <a:t>02</a:t>
            </a:r>
            <a:endParaRPr lang="en-US" altLang="zh-CN" sz="11500">
              <a:solidFill>
                <a:schemeClr val="bg1"/>
              </a:solidFill>
              <a:latin typeface="Impact" panose="020B0806030902050204" charset="0"/>
            </a:endParaRPr>
          </a:p>
        </p:txBody>
      </p:sp>
      <p:cxnSp>
        <p:nvCxnSpPr>
          <p:cNvPr id="40" name="直接连接符 39"/>
          <p:cNvCxnSpPr/>
          <p:nvPr/>
        </p:nvCxnSpPr>
        <p:spPr>
          <a:xfrm>
            <a:off x="5165725" y="4619625"/>
            <a:ext cx="1860550" cy="0"/>
          </a:xfrm>
          <a:prstGeom prst="line">
            <a:avLst/>
          </a:prstGeom>
          <a:ln w="12700">
            <a:solidFill>
              <a:srgbClr val="F4A046">
                <a:alpha val="70000"/>
              </a:srgb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28570" y="3965575"/>
            <a:ext cx="7478395" cy="706755"/>
          </a:xfrm>
          <a:prstGeom prst="rect">
            <a:avLst/>
          </a:prstGeom>
          <a:noFill/>
        </p:spPr>
        <p:txBody>
          <a:bodyPr wrap="square" rtlCol="0">
            <a:spAutoFit/>
          </a:bodyPr>
          <a:p>
            <a:pPr algn="l">
              <a:buClrTx/>
              <a:buSzTx/>
              <a:buFontTx/>
            </a:pPr>
            <a:r>
              <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rPr>
              <a:t>乡村公益性岗位相关政策和要求</a:t>
            </a:r>
            <a:endParaRPr lang="zh-CN" altLang="en-US" sz="4000" b="1">
              <a:solidFill>
                <a:srgbClr val="577785"/>
              </a:solidFill>
              <a:latin typeface="微软雅黑" panose="020B0503020204020204" pitchFamily="34" charset="-122"/>
              <a:ea typeface="微软雅黑" panose="020B0503020204020204" pitchFamily="34" charset="-122"/>
              <a:cs typeface="汉仪黑方简" panose="00020600040101010101"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2814</Words>
  <Application>WPS 演示</Application>
  <PresentationFormat>宽屏</PresentationFormat>
  <Paragraphs>297</Paragraphs>
  <Slides>17</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微软雅黑</vt:lpstr>
      <vt:lpstr>Wingdings</vt:lpstr>
      <vt:lpstr>Impact</vt:lpstr>
      <vt:lpstr>汉仪黑方简</vt:lpstr>
      <vt:lpstr>Calibri</vt:lpstr>
      <vt:lpstr>Lucida Sans Unicode</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叶子</cp:lastModifiedBy>
  <cp:revision>164</cp:revision>
  <dcterms:created xsi:type="dcterms:W3CDTF">2019-06-19T02:08:00Z</dcterms:created>
  <dcterms:modified xsi:type="dcterms:W3CDTF">2024-03-22T01:43:24Z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y fmtid="{D5CDD505-2E9C-101B-9397-08002B2CF9AE}" pid="3" name="KSOTemplateUUID">
    <vt:lpwstr>v1.0_mb_8Ojm6OsMge8iDAar0AXUxg==</vt:lpwstr>
  </property>
  <property fmtid="{D5CDD505-2E9C-101B-9397-08002B2CF9AE}" pid="4" name="ICV">
    <vt:lpwstr>0EA5E0CBD0E2442AADE12306439A6FC5</vt:lpwstr>
  </property>
</Properties>
</file>