
<file path=[Content_Types].xml><?xml version="1.0" encoding="utf-8"?>
<Types xmlns="http://schemas.openxmlformats.org/package/2006/content-types">
  <Default Extension="jpeg" ContentType="image/jpeg"/>
  <Default Extension="JPG" ContentType="image/.jpg"/>
  <Default Extension="png" ContentType="image/png"/>
  <Default Extension="bmp" ContentType="image/bmp"/>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6"/>
  </p:notesMasterIdLst>
  <p:handoutMasterIdLst>
    <p:handoutMasterId r:id="rId57"/>
  </p:handoutMasterIdLst>
  <p:sldIdLst>
    <p:sldId id="454" r:id="rId5"/>
    <p:sldId id="402" r:id="rId7"/>
    <p:sldId id="403" r:id="rId8"/>
    <p:sldId id="523" r:id="rId9"/>
    <p:sldId id="525" r:id="rId10"/>
    <p:sldId id="527" r:id="rId11"/>
    <p:sldId id="526" r:id="rId12"/>
    <p:sldId id="528" r:id="rId13"/>
    <p:sldId id="524" r:id="rId14"/>
    <p:sldId id="429" r:id="rId15"/>
    <p:sldId id="414" r:id="rId16"/>
    <p:sldId id="416" r:id="rId17"/>
    <p:sldId id="417" r:id="rId18"/>
    <p:sldId id="419" r:id="rId19"/>
    <p:sldId id="439" r:id="rId20"/>
    <p:sldId id="608" r:id="rId21"/>
    <p:sldId id="418" r:id="rId22"/>
    <p:sldId id="423" r:id="rId23"/>
    <p:sldId id="420" r:id="rId24"/>
    <p:sldId id="421" r:id="rId25"/>
    <p:sldId id="422" r:id="rId26"/>
    <p:sldId id="321" r:id="rId27"/>
    <p:sldId id="433" r:id="rId28"/>
    <p:sldId id="432" r:id="rId29"/>
    <p:sldId id="434" r:id="rId30"/>
    <p:sldId id="435" r:id="rId31"/>
    <p:sldId id="430" r:id="rId32"/>
    <p:sldId id="496" r:id="rId33"/>
    <p:sldId id="497" r:id="rId34"/>
    <p:sldId id="436" r:id="rId35"/>
    <p:sldId id="437" r:id="rId36"/>
    <p:sldId id="438" r:id="rId37"/>
    <p:sldId id="588" r:id="rId38"/>
    <p:sldId id="443" r:id="rId39"/>
    <p:sldId id="445" r:id="rId40"/>
    <p:sldId id="572" r:id="rId41"/>
    <p:sldId id="609" r:id="rId42"/>
    <p:sldId id="441" r:id="rId43"/>
    <p:sldId id="440" r:id="rId44"/>
    <p:sldId id="610" r:id="rId45"/>
    <p:sldId id="447" r:id="rId46"/>
    <p:sldId id="448" r:id="rId47"/>
    <p:sldId id="399" r:id="rId48"/>
    <p:sldId id="449" r:id="rId49"/>
    <p:sldId id="450" r:id="rId50"/>
    <p:sldId id="491" r:id="rId51"/>
    <p:sldId id="518" r:id="rId52"/>
    <p:sldId id="517" r:id="rId53"/>
    <p:sldId id="492" r:id="rId54"/>
    <p:sldId id="493" r:id="rId55"/>
    <p:sldId id="271" r:id="rId56"/>
  </p:sldIdLst>
  <p:sldSz cx="12192000" cy="6858000"/>
  <p:notesSz cx="7103745" cy="10234295"/>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127b14a8-d3c0-47da-bc2a-f942b2aedd6a}">
          <p14:sldIdLst>
            <p14:sldId id="454"/>
            <p14:sldId id="402"/>
            <p14:sldId id="403"/>
            <p14:sldId id="523"/>
            <p14:sldId id="525"/>
            <p14:sldId id="527"/>
            <p14:sldId id="526"/>
            <p14:sldId id="528"/>
            <p14:sldId id="524"/>
            <p14:sldId id="429"/>
            <p14:sldId id="414"/>
            <p14:sldId id="416"/>
            <p14:sldId id="417"/>
            <p14:sldId id="419"/>
            <p14:sldId id="439"/>
            <p14:sldId id="608"/>
            <p14:sldId id="418"/>
            <p14:sldId id="423"/>
            <p14:sldId id="420"/>
            <p14:sldId id="421"/>
            <p14:sldId id="422"/>
            <p14:sldId id="321"/>
            <p14:sldId id="433"/>
            <p14:sldId id="432"/>
            <p14:sldId id="434"/>
            <p14:sldId id="435"/>
            <p14:sldId id="430"/>
            <p14:sldId id="496"/>
            <p14:sldId id="497"/>
            <p14:sldId id="436"/>
            <p14:sldId id="437"/>
            <p14:sldId id="438"/>
            <p14:sldId id="588"/>
            <p14:sldId id="443"/>
            <p14:sldId id="445"/>
            <p14:sldId id="572"/>
            <p14:sldId id="609"/>
            <p14:sldId id="441"/>
            <p14:sldId id="440"/>
            <p14:sldId id="610"/>
            <p14:sldId id="447"/>
            <p14:sldId id="448"/>
            <p14:sldId id="399"/>
            <p14:sldId id="449"/>
            <p14:sldId id="450"/>
            <p14:sldId id="491"/>
            <p14:sldId id="518"/>
            <p14:sldId id="517"/>
            <p14:sldId id="492"/>
            <p14:sldId id="493"/>
            <p14:sldId id="27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2" Type="http://schemas.openxmlformats.org/officeDocument/2006/relationships/tags" Target="tags/tag419.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notesMaster" Target="notesMasters/notesMaster1.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jpe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image" Target="../media/image4.jpeg"/><Relationship Id="rId2" Type="http://schemas.openxmlformats.org/officeDocument/2006/relationships/tags" Target="../tags/tag73.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5.jpeg"/><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6.jpeg"/><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image" Target="../media/image4.jpeg"/><Relationship Id="rId2" Type="http://schemas.openxmlformats.org/officeDocument/2006/relationships/tags" Target="../tags/tag133.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7.png"/><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0"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2" Type="http://schemas.openxmlformats.org/officeDocument/2006/relationships/image" Target="../media/image12.png"/><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2.jpe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09.xml"/><Relationship Id="rId7" Type="http://schemas.openxmlformats.org/officeDocument/2006/relationships/image" Target="../media/image15.png"/><Relationship Id="rId6" Type="http://schemas.openxmlformats.org/officeDocument/2006/relationships/tags" Target="../tags/tag208.xml"/><Relationship Id="rId5" Type="http://schemas.openxmlformats.org/officeDocument/2006/relationships/image" Target="../media/image14.png"/><Relationship Id="rId4" Type="http://schemas.openxmlformats.org/officeDocument/2006/relationships/tags" Target="../tags/tag207.xml"/><Relationship Id="rId3" Type="http://schemas.openxmlformats.org/officeDocument/2006/relationships/tags" Target="../tags/tag206.xml"/><Relationship Id="rId24" Type="http://schemas.openxmlformats.org/officeDocument/2006/relationships/tags" Target="../tags/tag219.xml"/><Relationship Id="rId23" Type="http://schemas.openxmlformats.org/officeDocument/2006/relationships/tags" Target="../tags/tag218.xml"/><Relationship Id="rId22" Type="http://schemas.openxmlformats.org/officeDocument/2006/relationships/tags" Target="../tags/tag217.xml"/><Relationship Id="rId21" Type="http://schemas.openxmlformats.org/officeDocument/2006/relationships/tags" Target="../tags/tag216.xml"/><Relationship Id="rId20" Type="http://schemas.openxmlformats.org/officeDocument/2006/relationships/tags" Target="../tags/tag215.xml"/><Relationship Id="rId2" Type="http://schemas.openxmlformats.org/officeDocument/2006/relationships/tags" Target="../tags/tag205.xml"/><Relationship Id="rId19" Type="http://schemas.openxmlformats.org/officeDocument/2006/relationships/image" Target="../media/image21.png"/><Relationship Id="rId18" Type="http://schemas.openxmlformats.org/officeDocument/2006/relationships/tags" Target="../tags/tag214.xml"/><Relationship Id="rId17" Type="http://schemas.openxmlformats.org/officeDocument/2006/relationships/image" Target="../media/image20.png"/><Relationship Id="rId16" Type="http://schemas.openxmlformats.org/officeDocument/2006/relationships/tags" Target="../tags/tag213.xml"/><Relationship Id="rId15" Type="http://schemas.openxmlformats.org/officeDocument/2006/relationships/image" Target="../media/image19.png"/><Relationship Id="rId14" Type="http://schemas.openxmlformats.org/officeDocument/2006/relationships/tags" Target="../tags/tag212.xml"/><Relationship Id="rId13" Type="http://schemas.openxmlformats.org/officeDocument/2006/relationships/image" Target="../media/image18.png"/><Relationship Id="rId12" Type="http://schemas.openxmlformats.org/officeDocument/2006/relationships/tags" Target="../tags/tag211.xml"/><Relationship Id="rId11" Type="http://schemas.openxmlformats.org/officeDocument/2006/relationships/image" Target="../media/image17.png"/><Relationship Id="rId10" Type="http://schemas.openxmlformats.org/officeDocument/2006/relationships/tags" Target="../tags/tag210.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25.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image" Target="../media/image22.png"/><Relationship Id="rId2" Type="http://schemas.openxmlformats.org/officeDocument/2006/relationships/tags" Target="../tags/tag22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image" Target="../media/image24.png"/><Relationship Id="rId6" Type="http://schemas.openxmlformats.org/officeDocument/2006/relationships/tags" Target="../tags/tag229.xml"/><Relationship Id="rId5" Type="http://schemas.openxmlformats.org/officeDocument/2006/relationships/image" Target="../media/image23.png"/><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image" Target="../media/image22.png"/><Relationship Id="rId2" Type="http://schemas.openxmlformats.org/officeDocument/2006/relationships/tags" Target="../tags/tag23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image" Target="../media/image22.png"/><Relationship Id="rId2" Type="http://schemas.openxmlformats.org/officeDocument/2006/relationships/tags" Target="../tags/tag242.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image" Target="../media/image25.png"/><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3" Type="http://schemas.openxmlformats.org/officeDocument/2006/relationships/image" Target="../media/image22.png"/><Relationship Id="rId2" Type="http://schemas.openxmlformats.org/officeDocument/2006/relationships/tags" Target="../tags/tag26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image" Target="../media/image24.png"/><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0" Type="http://schemas.openxmlformats.org/officeDocument/2006/relationships/tags" Target="../tags/tag27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image" Target="../media/image24.png"/><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287.xml"/><Relationship Id="rId7" Type="http://schemas.openxmlformats.org/officeDocument/2006/relationships/image" Target="../media/image15.png"/><Relationship Id="rId6" Type="http://schemas.openxmlformats.org/officeDocument/2006/relationships/tags" Target="../tags/tag286.xml"/><Relationship Id="rId5" Type="http://schemas.openxmlformats.org/officeDocument/2006/relationships/image" Target="../media/image14.png"/><Relationship Id="rId4" Type="http://schemas.openxmlformats.org/officeDocument/2006/relationships/tags" Target="../tags/tag285.xml"/><Relationship Id="rId3" Type="http://schemas.openxmlformats.org/officeDocument/2006/relationships/tags" Target="../tags/tag284.xml"/><Relationship Id="rId23" Type="http://schemas.openxmlformats.org/officeDocument/2006/relationships/tags" Target="../tags/tag296.xml"/><Relationship Id="rId22" Type="http://schemas.openxmlformats.org/officeDocument/2006/relationships/tags" Target="../tags/tag295.xml"/><Relationship Id="rId21" Type="http://schemas.openxmlformats.org/officeDocument/2006/relationships/tags" Target="../tags/tag294.xml"/><Relationship Id="rId20" Type="http://schemas.openxmlformats.org/officeDocument/2006/relationships/tags" Target="../tags/tag293.xml"/><Relationship Id="rId2" Type="http://schemas.openxmlformats.org/officeDocument/2006/relationships/tags" Target="../tags/tag283.xml"/><Relationship Id="rId19" Type="http://schemas.openxmlformats.org/officeDocument/2006/relationships/image" Target="../media/image21.png"/><Relationship Id="rId18" Type="http://schemas.openxmlformats.org/officeDocument/2006/relationships/tags" Target="../tags/tag292.xml"/><Relationship Id="rId17" Type="http://schemas.openxmlformats.org/officeDocument/2006/relationships/image" Target="../media/image20.png"/><Relationship Id="rId16" Type="http://schemas.openxmlformats.org/officeDocument/2006/relationships/tags" Target="../tags/tag291.xml"/><Relationship Id="rId15" Type="http://schemas.openxmlformats.org/officeDocument/2006/relationships/image" Target="../media/image19.png"/><Relationship Id="rId14" Type="http://schemas.openxmlformats.org/officeDocument/2006/relationships/tags" Target="../tags/tag290.xml"/><Relationship Id="rId13" Type="http://schemas.openxmlformats.org/officeDocument/2006/relationships/image" Target="../media/image18.png"/><Relationship Id="rId12" Type="http://schemas.openxmlformats.org/officeDocument/2006/relationships/tags" Target="../tags/tag289.xml"/><Relationship Id="rId11" Type="http://schemas.openxmlformats.org/officeDocument/2006/relationships/image" Target="../media/image17.png"/><Relationship Id="rId10" Type="http://schemas.openxmlformats.org/officeDocument/2006/relationships/tags" Target="../tags/tag288.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image" Target="../media/image22.png"/><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08.xml"/><Relationship Id="rId8" Type="http://schemas.openxmlformats.org/officeDocument/2006/relationships/tags" Target="../tags/tag307.xml"/><Relationship Id="rId7" Type="http://schemas.openxmlformats.org/officeDocument/2006/relationships/tags" Target="../tags/tag306.xml"/><Relationship Id="rId6" Type="http://schemas.openxmlformats.org/officeDocument/2006/relationships/tags" Target="../tags/tag305.xml"/><Relationship Id="rId5" Type="http://schemas.openxmlformats.org/officeDocument/2006/relationships/image" Target="../media/image26.png"/><Relationship Id="rId4" Type="http://schemas.openxmlformats.org/officeDocument/2006/relationships/tags" Target="../tags/tag304.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15.xml"/><Relationship Id="rId8" Type="http://schemas.openxmlformats.org/officeDocument/2006/relationships/tags" Target="../tags/tag314.xml"/><Relationship Id="rId7" Type="http://schemas.openxmlformats.org/officeDocument/2006/relationships/tags" Target="../tags/tag313.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image" Target="../media/image27.png"/><Relationship Id="rId3" Type="http://schemas.openxmlformats.org/officeDocument/2006/relationships/tags" Target="../tags/tag310.xml"/><Relationship Id="rId2" Type="http://schemas.openxmlformats.org/officeDocument/2006/relationships/tags" Target="../tags/tag309.xml"/><Relationship Id="rId11" Type="http://schemas.openxmlformats.org/officeDocument/2006/relationships/tags" Target="../tags/tag317.xml"/><Relationship Id="rId10" Type="http://schemas.openxmlformats.org/officeDocument/2006/relationships/tags" Target="../tags/tag31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image" Target="../media/image28.png"/><Relationship Id="rId3" Type="http://schemas.openxmlformats.org/officeDocument/2006/relationships/tags" Target="../tags/tag319.xml"/><Relationship Id="rId2" Type="http://schemas.openxmlformats.org/officeDocument/2006/relationships/tags" Target="../tags/tag318.xml"/><Relationship Id="rId10" Type="http://schemas.openxmlformats.org/officeDocument/2006/relationships/tags" Target="../tags/tag32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image" Target="../media/image30.png"/><Relationship Id="rId6" Type="http://schemas.openxmlformats.org/officeDocument/2006/relationships/tags" Target="../tags/tag329.xml"/><Relationship Id="rId5" Type="http://schemas.openxmlformats.org/officeDocument/2006/relationships/image" Target="../media/image29.png"/><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image" Target="../media/image31.png"/><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image" Target="../media/image32.png"/><Relationship Id="rId3" Type="http://schemas.openxmlformats.org/officeDocument/2006/relationships/tags" Target="../tags/tag346.xml"/><Relationship Id="rId2" Type="http://schemas.openxmlformats.org/officeDocument/2006/relationships/tags" Target="../tags/tag345.xml"/><Relationship Id="rId10" Type="http://schemas.openxmlformats.org/officeDocument/2006/relationships/tags" Target="../tags/tag352.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userDrawn="1">
  <p:cSld name="标题幻灯片">
    <p:bg>
      <p:bgPr>
        <a:blipFill>
          <a:blip r:embed="rId2"/>
          <a:stretch>
            <a:fillRect t="-9239" b="-9205"/>
          </a:stretch>
        </a:blipFill>
        <a:effectLst/>
      </p:bgPr>
    </p:bg>
    <p:spTree>
      <p:nvGrpSpPr>
        <p:cNvPr id="1" name=""/>
        <p:cNvGrpSpPr/>
        <p:nvPr/>
      </p:nvGrpSpPr>
      <p:grpSpPr>
        <a:xfrm>
          <a:off x="0" y="0"/>
          <a:ext cx="0" cy="0"/>
          <a:chOff x="0" y="0"/>
          <a:chExt cx="0" cy="0"/>
        </a:xfrm>
      </p:grpSpPr>
      <p:sp>
        <p:nvSpPr>
          <p:cNvPr id="3" name="矩形 2"/>
          <p:cNvSpPr/>
          <p:nvPr>
            <p:custDataLst>
              <p:tags r:id="rId3"/>
            </p:custDataLst>
          </p:nvPr>
        </p:nvSpPr>
        <p:spPr>
          <a:xfrm>
            <a:off x="731748" y="899885"/>
            <a:ext cx="10764925" cy="5340577"/>
          </a:xfrm>
          <a:prstGeom prst="rect">
            <a:avLst/>
          </a:prstGeom>
          <a:solidFill>
            <a:schemeClr val="accent1"/>
          </a:solidFill>
          <a:ln>
            <a:noFill/>
          </a:ln>
          <a:effectLst>
            <a:outerShdw blurRad="3048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custDataLst>
              <p:tags r:id="rId4"/>
            </p:custDataLst>
          </p:nvPr>
        </p:nvSpPr>
        <p:spPr>
          <a:xfrm rot="5400000">
            <a:off x="-247016" y="1878650"/>
            <a:ext cx="5340579" cy="3383052"/>
          </a:xfrm>
          <a:prstGeom prst="triangle">
            <a:avLst/>
          </a:prstGeom>
          <a:blipFill dpi="0" rotWithShape="0">
            <a:blip r:embed="rId5"/>
            <a:srcRect/>
            <a:stretch>
              <a:fillRect l="-104212" t="-5287" r="-102364" b="-39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custDataLst>
              <p:tags r:id="rId6"/>
            </p:custDataLst>
          </p:nvPr>
        </p:nvCxnSpPr>
        <p:spPr>
          <a:xfrm>
            <a:off x="876300" y="899885"/>
            <a:ext cx="3810000" cy="28828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7"/>
            </p:custDataLst>
          </p:nvPr>
        </p:nvCxnSpPr>
        <p:spPr>
          <a:xfrm flipH="1">
            <a:off x="876300" y="3314700"/>
            <a:ext cx="3810000" cy="29257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01" name="副标题 2"/>
          <p:cNvSpPr>
            <a:spLocks noGrp="1"/>
          </p:cNvSpPr>
          <p:nvPr>
            <p:ph type="subTitle" idx="1"/>
            <p:custDataLst>
              <p:tags r:id="rId8"/>
            </p:custDataLst>
          </p:nvPr>
        </p:nvSpPr>
        <p:spPr>
          <a:xfrm>
            <a:off x="5474869" y="3046003"/>
            <a:ext cx="5357061" cy="558799"/>
          </a:xfrm>
        </p:spPr>
        <p:txBody>
          <a:bodyPr anchor="t">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9802" name="标题 1"/>
          <p:cNvSpPr>
            <a:spLocks noGrp="1"/>
          </p:cNvSpPr>
          <p:nvPr>
            <p:ph type="ctrTitle" hasCustomPrompt="1"/>
            <p:custDataLst>
              <p:tags r:id="rId9"/>
            </p:custDataLst>
          </p:nvPr>
        </p:nvSpPr>
        <p:spPr>
          <a:xfrm>
            <a:off x="5474869" y="1705880"/>
            <a:ext cx="5357061" cy="1257932"/>
          </a:xfrm>
        </p:spPr>
        <p:txBody>
          <a:bodyPr lIns="0" anchor="b">
            <a:normAutofit/>
          </a:bodyPr>
          <a:lstStyle>
            <a:lvl1pPr algn="l">
              <a:defRPr sz="4400">
                <a:solidFill>
                  <a:schemeClr val="bg1"/>
                </a:solidFill>
              </a:defRPr>
            </a:lvl1pPr>
          </a:lstStyle>
          <a:p>
            <a:r>
              <a:rPr lang="zh-CN" altLang="en-US" dirty="0"/>
              <a:t>单击此处编辑标题</a:t>
            </a:r>
            <a:endParaRPr lang="zh-CN" altLang="en-US" dirty="0"/>
          </a:p>
        </p:txBody>
      </p:sp>
      <p:sp>
        <p:nvSpPr>
          <p:cNvPr id="12" name="文本占位符 13"/>
          <p:cNvSpPr>
            <a:spLocks noGrp="1"/>
          </p:cNvSpPr>
          <p:nvPr>
            <p:ph type="body" sz="quarter" idx="10" hasCustomPrompt="1"/>
            <p:custDataLst>
              <p:tags r:id="rId10"/>
            </p:custDataLst>
          </p:nvPr>
        </p:nvSpPr>
        <p:spPr>
          <a:xfrm>
            <a:off x="5495416" y="4268500"/>
            <a:ext cx="2030833" cy="396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en-US" altLang="zh-CN" dirty="0"/>
          </a:p>
        </p:txBody>
      </p:sp>
      <p:sp>
        <p:nvSpPr>
          <p:cNvPr id="13" name="文本占位符 13"/>
          <p:cNvSpPr>
            <a:spLocks noGrp="1"/>
          </p:cNvSpPr>
          <p:nvPr>
            <p:ph type="body" sz="quarter" idx="11" hasCustomPrompt="1"/>
            <p:custDataLst>
              <p:tags r:id="rId11"/>
            </p:custDataLst>
          </p:nvPr>
        </p:nvSpPr>
        <p:spPr>
          <a:xfrm>
            <a:off x="5495416" y="4777581"/>
            <a:ext cx="2030833" cy="396000"/>
          </a:xfrm>
        </p:spPr>
        <p:txBody>
          <a:bodyPr vert="horz" anchor="ctr">
            <a:normAutofit/>
          </a:bodyPr>
          <a:lstStyle>
            <a:lvl1pPr marL="0" indent="0" algn="l">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日期占位符 14"/>
          <p:cNvSpPr>
            <a:spLocks noGrp="1"/>
          </p:cNvSpPr>
          <p:nvPr>
            <p:ph type="dt" sz="half" idx="12"/>
            <p:custDataLst>
              <p:tags r:id="rId12"/>
            </p:custDataLst>
          </p:nvPr>
        </p:nvSpPr>
        <p:spPr/>
        <p:txBody>
          <a:bodyPr/>
          <a:lstStyle/>
          <a:p>
            <a:fld id="{760FBDFE-C587-4B4C-A407-44438C67B59E}" type="datetimeFigureOut">
              <a:rPr lang="zh-CN" altLang="en-US" smtClean="0"/>
            </a:fld>
            <a:endParaRPr lang="zh-CN" altLang="en-US"/>
          </a:p>
        </p:txBody>
      </p:sp>
      <p:sp>
        <p:nvSpPr>
          <p:cNvPr id="16" name="页脚占位符 15"/>
          <p:cNvSpPr>
            <a:spLocks noGrp="1"/>
          </p:cNvSpPr>
          <p:nvPr>
            <p:ph type="ftr" sz="quarter" idx="13"/>
            <p:custDataLst>
              <p:tags r:id="rId13"/>
            </p:custDataLst>
          </p:nvPr>
        </p:nvSpPr>
        <p:spPr/>
        <p:txBody>
          <a:bodyPr/>
          <a:lstStyle/>
          <a:p>
            <a:endParaRPr lang="zh-CN" altLang="en-US" dirty="0"/>
          </a:p>
        </p:txBody>
      </p:sp>
      <p:sp>
        <p:nvSpPr>
          <p:cNvPr id="17" name="灯片编号占位符 16"/>
          <p:cNvSpPr>
            <a:spLocks noGrp="1"/>
          </p:cNvSpPr>
          <p:nvPr>
            <p:ph type="sldNum" sz="quarter" idx="14"/>
            <p:custDataLst>
              <p:tags r:id="rId14"/>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latin typeface="微软雅黑" panose="020B0503020204020204" charset="-122"/>
                <a:ea typeface="微软雅黑" panose="020B0503020204020204" charset="-122"/>
              </a:defRPr>
            </a:lvl1pPr>
            <a:lvl2pPr>
              <a:defRPr>
                <a:solidFill>
                  <a:schemeClr val="tx1">
                    <a:lumMod val="85000"/>
                    <a:lumOff val="15000"/>
                  </a:schemeClr>
                </a:solidFill>
                <a:latin typeface="微软雅黑" panose="020B0503020204020204" charset="-122"/>
                <a:ea typeface="微软雅黑" panose="020B0503020204020204" charset="-122"/>
              </a:defRPr>
            </a:lvl2pPr>
            <a:lvl3pPr>
              <a:defRPr>
                <a:solidFill>
                  <a:schemeClr val="tx1">
                    <a:lumMod val="85000"/>
                    <a:lumOff val="15000"/>
                  </a:schemeClr>
                </a:solidFill>
                <a:latin typeface="微软雅黑" panose="020B0503020204020204" charset="-122"/>
                <a:ea typeface="微软雅黑" panose="020B0503020204020204" charset="-122"/>
              </a:defRPr>
            </a:lvl3pPr>
            <a:lvl4pPr>
              <a:defRPr>
                <a:solidFill>
                  <a:schemeClr val="tx1">
                    <a:lumMod val="85000"/>
                    <a:lumOff val="15000"/>
                  </a:schemeClr>
                </a:solidFill>
                <a:latin typeface="微软雅黑" panose="020B0503020204020204" charset="-122"/>
                <a:ea typeface="微软雅黑" panose="020B0503020204020204" charset="-122"/>
              </a:defRPr>
            </a:lvl4pPr>
            <a:lvl5pPr>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矩形 22"/>
          <p:cNvSpPr/>
          <p:nvPr>
            <p:custDataLst>
              <p:tags r:id="rId3"/>
            </p:custDataLst>
          </p:nvPr>
        </p:nvSpPr>
        <p:spPr>
          <a:xfrm flipH="1">
            <a:off x="713538" y="788988"/>
            <a:ext cx="10764925" cy="5280024"/>
          </a:xfrm>
          <a:prstGeom prst="rect">
            <a:avLst/>
          </a:prstGeom>
          <a:solidFill>
            <a:schemeClr val="bg1">
              <a:alpha val="80000"/>
            </a:schemeClr>
          </a:solidFill>
          <a:ln>
            <a:noFill/>
          </a:ln>
          <a:effectLst>
            <a:outerShdw blurRad="3048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p:ph type="ctrTitle" hasCustomPrompt="1"/>
            <p:custDataLst>
              <p:tags r:id="rId4"/>
            </p:custDataLst>
          </p:nvPr>
        </p:nvSpPr>
        <p:spPr>
          <a:xfrm>
            <a:off x="3382962" y="2618246"/>
            <a:ext cx="5426076" cy="1621509"/>
          </a:xfrm>
        </p:spPr>
        <p:txBody>
          <a:bodyPr anchor="ctr">
            <a:normAutofit/>
          </a:bodyPr>
          <a:lstStyle>
            <a:lvl1pPr marL="0" indent="0" algn="ctr">
              <a:buFont typeface="Arial" panose="020B0604020202020204" pitchFamily="34" charset="0"/>
              <a:buNone/>
              <a:defRPr sz="8000">
                <a:solidFill>
                  <a:schemeClr val="tx1">
                    <a:lumMod val="85000"/>
                    <a:lumOff val="15000"/>
                  </a:schemeClr>
                </a:solidFill>
              </a:defRPr>
            </a:lvl1pPr>
          </a:lstStyle>
          <a:p>
            <a:r>
              <a:rPr lang="zh-CN" altLang="en-US" dirty="0"/>
              <a:t>编辑标题</a:t>
            </a:r>
            <a:endParaRPr lang="zh-CN" altLang="en-US" dirty="0"/>
          </a:p>
        </p:txBody>
      </p:sp>
      <p:sp>
        <p:nvSpPr>
          <p:cNvPr id="2" name="日期占位符 1"/>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6"/>
            </p:custDataLst>
          </p:nvPr>
        </p:nvSpPr>
        <p:spPr/>
        <p:txBody>
          <a:bodyPr/>
          <a:lstStyle/>
          <a:p>
            <a:endParaRPr lang="zh-CN" altLang="en-US" dirty="0"/>
          </a:p>
        </p:txBody>
      </p:sp>
      <p:sp>
        <p:nvSpPr>
          <p:cNvPr id="4" name="灯片编号占位符 3"/>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7" name="图片 6" descr="PPT 副本"/>
          <p:cNvPicPr>
            <a:picLocks noChangeAspect="1"/>
          </p:cNvPicPr>
          <p:nvPr userDrawn="1">
            <p:custDataLst>
              <p:tags r:id="rId2"/>
            </p:custDataLst>
          </p:nvPr>
        </p:nvPicPr>
        <p:blipFill>
          <a:blip r:embed="rId3"/>
          <a:stretch>
            <a:fillRect/>
          </a:stretch>
        </p:blipFill>
        <p:spPr>
          <a:xfrm>
            <a:off x="-15240" y="-24130"/>
            <a:ext cx="12240260" cy="6901180"/>
          </a:xfrm>
          <a:prstGeom prst="rect">
            <a:avLst/>
          </a:prstGeom>
        </p:spPr>
      </p:pic>
      <p:grpSp>
        <p:nvGrpSpPr>
          <p:cNvPr id="8" name="组合 7"/>
          <p:cNvGrpSpPr/>
          <p:nvPr userDrawn="1">
            <p:custDataLst>
              <p:tags r:id="rId4"/>
            </p:custDataLst>
          </p:nvPr>
        </p:nvGrpSpPr>
        <p:grpSpPr>
          <a:xfrm>
            <a:off x="7039610" y="2167255"/>
            <a:ext cx="582930" cy="491490"/>
            <a:chOff x="7645" y="2294"/>
            <a:chExt cx="918" cy="774"/>
          </a:xfrm>
        </p:grpSpPr>
        <p:grpSp>
          <p:nvGrpSpPr>
            <p:cNvPr id="9" name="组合 8"/>
            <p:cNvGrpSpPr/>
            <p:nvPr/>
          </p:nvGrpSpPr>
          <p:grpSpPr>
            <a:xfrm>
              <a:off x="7645" y="2294"/>
              <a:ext cx="918" cy="773"/>
              <a:chOff x="7645" y="2294"/>
              <a:chExt cx="918" cy="773"/>
            </a:xfrm>
          </p:grpSpPr>
          <p:sp>
            <p:nvSpPr>
              <p:cNvPr id="11" name="Freeform 117"/>
              <p:cNvSpPr/>
              <p:nvPr>
                <p:custDataLst>
                  <p:tags r:id="rId5"/>
                </p:custDataLst>
              </p:nvPr>
            </p:nvSpPr>
            <p:spPr bwMode="auto">
              <a:xfrm>
                <a:off x="8005" y="2853"/>
                <a:ext cx="57" cy="215"/>
              </a:xfrm>
              <a:custGeom>
                <a:avLst/>
                <a:gdLst>
                  <a:gd name="T0" fmla="*/ 0 w 30"/>
                  <a:gd name="T1" fmla="*/ 107 h 112"/>
                  <a:gd name="T2" fmla="*/ 15 w 30"/>
                  <a:gd name="T3" fmla="*/ 91 h 112"/>
                  <a:gd name="T4" fmla="*/ 5 w 30"/>
                  <a:gd name="T5" fmla="*/ 0 h 112"/>
                  <a:gd name="T6" fmla="*/ 15 w 30"/>
                  <a:gd name="T7" fmla="*/ 0 h 112"/>
                  <a:gd name="T8" fmla="*/ 30 w 30"/>
                  <a:gd name="T9" fmla="*/ 97 h 112"/>
                  <a:gd name="T10" fmla="*/ 5 w 30"/>
                  <a:gd name="T11" fmla="*/ 112 h 112"/>
                  <a:gd name="T12" fmla="*/ 0 w 30"/>
                  <a:gd name="T13" fmla="*/ 107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0" y="107"/>
                    </a:moveTo>
                    <a:lnTo>
                      <a:pt x="15" y="91"/>
                    </a:lnTo>
                    <a:lnTo>
                      <a:pt x="5" y="0"/>
                    </a:lnTo>
                    <a:lnTo>
                      <a:pt x="15" y="0"/>
                    </a:lnTo>
                    <a:lnTo>
                      <a:pt x="30" y="97"/>
                    </a:lnTo>
                    <a:lnTo>
                      <a:pt x="5" y="112"/>
                    </a:lnTo>
                    <a:lnTo>
                      <a:pt x="0" y="107"/>
                    </a:lnTo>
                    <a:close/>
                  </a:path>
                </a:pathLst>
              </a:custGeom>
              <a:solidFill>
                <a:schemeClr val="accent2">
                  <a:lumMod val="50000"/>
                </a:schemeClr>
              </a:solidFill>
              <a:ln>
                <a:noFill/>
              </a:ln>
            </p:spPr>
            <p:txBody>
              <a:bodyPr>
                <a:normAutofit fontScale="25000" lnSpcReduction="20000"/>
              </a:bodyPr>
              <a:lstStyle/>
              <a:p>
                <a:pPr eaLnBrk="1" fontAlgn="base" hangingPunct="1">
                  <a:spcBef>
                    <a:spcPts val="0"/>
                  </a:spcBef>
                  <a:spcAft>
                    <a:spcPts val="0"/>
                  </a:spcAft>
                </a:pPr>
                <a:endParaRPr lang="zh-CN" altLang="en-US" strike="noStrike" noProof="1">
                  <a:latin typeface="Arial" panose="020B0604020202020204" pitchFamily="34" charset="0"/>
                  <a:ea typeface="黑体" panose="02010600030101010101" charset="-122"/>
                </a:endParaRPr>
              </a:p>
            </p:txBody>
          </p:sp>
          <p:sp>
            <p:nvSpPr>
              <p:cNvPr id="12" name="任意多边形 173"/>
              <p:cNvSpPr/>
              <p:nvPr>
                <p:custDataLst>
                  <p:tags r:id="rId6"/>
                </p:custDataLst>
              </p:nvPr>
            </p:nvSpPr>
            <p:spPr>
              <a:xfrm>
                <a:off x="7645" y="2294"/>
                <a:ext cx="918" cy="590"/>
              </a:xfrm>
              <a:custGeom>
                <a:avLst/>
                <a:gdLst/>
                <a:ahLst/>
                <a:cxnLst>
                  <a:cxn ang="0">
                    <a:pos x="639819" y="161558"/>
                  </a:cxn>
                  <a:cxn ang="0">
                    <a:pos x="677349" y="213760"/>
                  </a:cxn>
                  <a:cxn ang="0">
                    <a:pos x="750137" y="205690"/>
                  </a:cxn>
                  <a:cxn ang="0">
                    <a:pos x="733961" y="278321"/>
                  </a:cxn>
                  <a:cxn ang="0">
                    <a:pos x="661175" y="318669"/>
                  </a:cxn>
                  <a:cxn ang="0">
                    <a:pos x="604563" y="237971"/>
                  </a:cxn>
                  <a:cxn ang="0">
                    <a:pos x="620739" y="165341"/>
                  </a:cxn>
                  <a:cxn ang="0">
                    <a:pos x="639819" y="161558"/>
                  </a:cxn>
                  <a:cxn ang="0">
                    <a:pos x="170896" y="515"/>
                  </a:cxn>
                  <a:cxn ang="0">
                    <a:pos x="379062" y="158538"/>
                  </a:cxn>
                  <a:cxn ang="0">
                    <a:pos x="669407" y="319231"/>
                  </a:cxn>
                  <a:cxn ang="0">
                    <a:pos x="16130" y="126400"/>
                  </a:cxn>
                  <a:cxn ang="0">
                    <a:pos x="0" y="70158"/>
                  </a:cxn>
                  <a:cxn ang="0">
                    <a:pos x="40325" y="78192"/>
                  </a:cxn>
                  <a:cxn ang="0">
                    <a:pos x="170896" y="515"/>
                  </a:cxn>
                </a:cxnLst>
                <a:rect l="0" t="0" r="0" b="0"/>
                <a:pathLst>
                  <a:path w="760238" h="489328">
                    <a:moveTo>
                      <a:pt x="639381" y="161933"/>
                    </a:moveTo>
                    <a:cubicBezTo>
                      <a:pt x="658701" y="165725"/>
                      <a:pt x="676885" y="189991"/>
                      <a:pt x="676885" y="214257"/>
                    </a:cubicBezTo>
                    <a:cubicBezTo>
                      <a:pt x="684967" y="181902"/>
                      <a:pt x="725376" y="181902"/>
                      <a:pt x="749622" y="206168"/>
                    </a:cubicBezTo>
                    <a:cubicBezTo>
                      <a:pt x="765785" y="230434"/>
                      <a:pt x="765785" y="262789"/>
                      <a:pt x="733458" y="278967"/>
                    </a:cubicBezTo>
                    <a:cubicBezTo>
                      <a:pt x="709213" y="295144"/>
                      <a:pt x="684967" y="295144"/>
                      <a:pt x="660722" y="319410"/>
                    </a:cubicBezTo>
                    <a:cubicBezTo>
                      <a:pt x="644558" y="287055"/>
                      <a:pt x="620313" y="270878"/>
                      <a:pt x="604149" y="238523"/>
                    </a:cubicBezTo>
                    <a:cubicBezTo>
                      <a:pt x="587985" y="206168"/>
                      <a:pt x="596067" y="173813"/>
                      <a:pt x="620313" y="165725"/>
                    </a:cubicBezTo>
                    <a:cubicBezTo>
                      <a:pt x="626374" y="161680"/>
                      <a:pt x="632940" y="160669"/>
                      <a:pt x="639381" y="161933"/>
                    </a:cubicBezTo>
                    <a:close/>
                    <a:moveTo>
                      <a:pt x="170779" y="516"/>
                    </a:moveTo>
                    <a:cubicBezTo>
                      <a:pt x="250352" y="-5933"/>
                      <a:pt x="333467" y="48174"/>
                      <a:pt x="378802" y="158907"/>
                    </a:cubicBezTo>
                    <a:cubicBezTo>
                      <a:pt x="451339" y="344132"/>
                      <a:pt x="668948" y="319972"/>
                      <a:pt x="668948" y="319972"/>
                    </a:cubicBezTo>
                    <a:cubicBezTo>
                      <a:pt x="217610" y="722635"/>
                      <a:pt x="-64477" y="303866"/>
                      <a:pt x="16119" y="126694"/>
                    </a:cubicBezTo>
                    <a:cubicBezTo>
                      <a:pt x="8060" y="110587"/>
                      <a:pt x="8060" y="78374"/>
                      <a:pt x="0" y="70321"/>
                    </a:cubicBezTo>
                    <a:cubicBezTo>
                      <a:pt x="16119" y="70321"/>
                      <a:pt x="32239" y="78374"/>
                      <a:pt x="40298" y="78374"/>
                    </a:cubicBezTo>
                    <a:cubicBezTo>
                      <a:pt x="76567" y="30055"/>
                      <a:pt x="123035" y="4385"/>
                      <a:pt x="170779" y="516"/>
                    </a:cubicBezTo>
                    <a:close/>
                  </a:path>
                </a:pathLst>
              </a:custGeom>
              <a:solidFill>
                <a:srgbClr val="82B5A5"/>
              </a:solidFill>
              <a:ln w="9525" cap="flat" cmpd="sng">
                <a:noFill/>
                <a:prstDash val="solid"/>
                <a:round/>
                <a:headEnd type="none" w="med" len="med"/>
                <a:tailEnd type="none" w="med" len="med"/>
              </a:ln>
            </p:spPr>
            <p:txBody>
              <a:bodyPr/>
              <a:lstStyle/>
              <a:p>
                <a:endParaRPr lang="zh-CN" altLang="en-US"/>
              </a:p>
            </p:txBody>
          </p:sp>
          <p:sp>
            <p:nvSpPr>
              <p:cNvPr id="13" name="Freeform 121"/>
              <p:cNvSpPr/>
              <p:nvPr>
                <p:custDataLst>
                  <p:tags r:id="rId7"/>
                </p:custDataLst>
              </p:nvPr>
            </p:nvSpPr>
            <p:spPr bwMode="auto">
              <a:xfrm>
                <a:off x="7772" y="2455"/>
                <a:ext cx="370" cy="291"/>
              </a:xfrm>
              <a:custGeom>
                <a:avLst/>
                <a:gdLst>
                  <a:gd name="T0" fmla="*/ 2147483647 w 38"/>
                  <a:gd name="T1" fmla="*/ 2147483647 h 30"/>
                  <a:gd name="T2" fmla="*/ 2147483647 w 38"/>
                  <a:gd name="T3" fmla="*/ 2147483647 h 30"/>
                  <a:gd name="T4" fmla="*/ 2147483647 w 38"/>
                  <a:gd name="T5" fmla="*/ 2147483647 h 30"/>
                  <a:gd name="T6" fmla="*/ 0 60000 65536"/>
                  <a:gd name="T7" fmla="*/ 0 60000 65536"/>
                  <a:gd name="T8" fmla="*/ 0 60000 65536"/>
                  <a:gd name="T9" fmla="*/ 0 w 38"/>
                  <a:gd name="T10" fmla="*/ 0 h 30"/>
                  <a:gd name="T11" fmla="*/ 38 w 38"/>
                  <a:gd name="T12" fmla="*/ 30 h 30"/>
                </a:gdLst>
                <a:ahLst/>
                <a:cxnLst>
                  <a:cxn ang="T6">
                    <a:pos x="T0" y="T1"/>
                  </a:cxn>
                  <a:cxn ang="T7">
                    <a:pos x="T2" y="T3"/>
                  </a:cxn>
                  <a:cxn ang="T8">
                    <a:pos x="T4" y="T5"/>
                  </a:cxn>
                </a:cxnLst>
                <a:rect l="T9" t="T10" r="T11" b="T12"/>
                <a:pathLst>
                  <a:path w="38" h="30">
                    <a:moveTo>
                      <a:pt x="38" y="25"/>
                    </a:moveTo>
                    <a:cubicBezTo>
                      <a:pt x="38" y="25"/>
                      <a:pt x="25" y="22"/>
                      <a:pt x="21" y="11"/>
                    </a:cubicBezTo>
                    <a:cubicBezTo>
                      <a:pt x="17" y="0"/>
                      <a:pt x="0" y="30"/>
                      <a:pt x="38" y="25"/>
                    </a:cubicBezTo>
                    <a:close/>
                  </a:path>
                </a:pathLst>
              </a:custGeom>
              <a:solidFill>
                <a:srgbClr val="FFFFFF"/>
              </a:solidFill>
              <a:ln w="9525">
                <a:noFill/>
                <a:round/>
              </a:ln>
            </p:spPr>
            <p:txBody>
              <a:bodyPr>
                <a:normAutofit fontScale="40000" lnSpcReduction="20000"/>
              </a:bodyPr>
              <a:lstStyle/>
              <a:p>
                <a:pPr fontAlgn="base"/>
                <a:endParaRPr lang="zh-CN" altLang="en-US" strike="noStrike" noProof="1">
                  <a:latin typeface="Arial" panose="020B0604020202020204" pitchFamily="34" charset="0"/>
                  <a:ea typeface="黑体" panose="02010600030101010101" charset="-122"/>
                </a:endParaRPr>
              </a:p>
            </p:txBody>
          </p:sp>
          <p:sp>
            <p:nvSpPr>
              <p:cNvPr id="14" name="Freeform 122"/>
              <p:cNvSpPr/>
              <p:nvPr>
                <p:custDataLst>
                  <p:tags r:id="rId8"/>
                </p:custDataLst>
              </p:nvPr>
            </p:nvSpPr>
            <p:spPr bwMode="auto">
              <a:xfrm>
                <a:off x="7791" y="2407"/>
                <a:ext cx="136" cy="77"/>
              </a:xfrm>
              <a:custGeom>
                <a:avLst/>
                <a:gdLst>
                  <a:gd name="T0" fmla="*/ 0 w 14"/>
                  <a:gd name="T1" fmla="*/ 0 h 8"/>
                  <a:gd name="T2" fmla="*/ 2147483647 w 14"/>
                  <a:gd name="T3" fmla="*/ 2147483647 h 8"/>
                  <a:gd name="T4" fmla="*/ 2147483647 w 14"/>
                  <a:gd name="T5" fmla="*/ 2147483647 h 8"/>
                  <a:gd name="T6" fmla="*/ 0 w 14"/>
                  <a:gd name="T7" fmla="*/ 0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0" y="0"/>
                    </a:moveTo>
                    <a:cubicBezTo>
                      <a:pt x="0" y="0"/>
                      <a:pt x="5" y="8"/>
                      <a:pt x="14" y="2"/>
                    </a:cubicBezTo>
                    <a:cubicBezTo>
                      <a:pt x="14" y="2"/>
                      <a:pt x="12" y="7"/>
                      <a:pt x="6" y="6"/>
                    </a:cubicBezTo>
                    <a:cubicBezTo>
                      <a:pt x="2" y="5"/>
                      <a:pt x="1" y="3"/>
                      <a:pt x="0" y="0"/>
                    </a:cubicBezTo>
                    <a:close/>
                  </a:path>
                </a:pathLst>
              </a:custGeom>
              <a:solidFill>
                <a:srgbClr val="673711"/>
              </a:solidFill>
              <a:ln w="9525">
                <a:noFill/>
                <a:round/>
              </a:ln>
            </p:spPr>
            <p:txBody>
              <a:bodyPr>
                <a:normAutofit fontScale="25000" lnSpcReduction="20000"/>
              </a:bodyPr>
              <a:lstStyle/>
              <a:p>
                <a:pPr fontAlgn="base"/>
                <a:endParaRPr lang="zh-CN" altLang="en-US" strike="noStrike" noProof="1">
                  <a:latin typeface="Arial" panose="020B0604020202020204" pitchFamily="34" charset="0"/>
                  <a:ea typeface="黑体" panose="02010600030101010101" charset="-122"/>
                </a:endParaRPr>
              </a:p>
            </p:txBody>
          </p:sp>
        </p:grpSp>
        <p:sp>
          <p:nvSpPr>
            <p:cNvPr id="10" name="Freeform 116"/>
            <p:cNvSpPr/>
            <p:nvPr>
              <p:custDataLst>
                <p:tags r:id="rId9"/>
              </p:custDataLst>
            </p:nvPr>
          </p:nvSpPr>
          <p:spPr bwMode="auto">
            <a:xfrm>
              <a:off x="8092" y="2874"/>
              <a:ext cx="88" cy="195"/>
            </a:xfrm>
            <a:custGeom>
              <a:avLst/>
              <a:gdLst>
                <a:gd name="T0" fmla="*/ 0 w 46"/>
                <a:gd name="T1" fmla="*/ 5 h 102"/>
                <a:gd name="T2" fmla="*/ 11 w 46"/>
                <a:gd name="T3" fmla="*/ 0 h 102"/>
                <a:gd name="T4" fmla="*/ 46 w 46"/>
                <a:gd name="T5" fmla="*/ 96 h 102"/>
                <a:gd name="T6" fmla="*/ 36 w 46"/>
                <a:gd name="T7" fmla="*/ 102 h 102"/>
                <a:gd name="T8" fmla="*/ 0 w 46"/>
                <a:gd name="T9" fmla="*/ 5 h 102"/>
              </a:gdLst>
              <a:ahLst/>
              <a:cxnLst>
                <a:cxn ang="0">
                  <a:pos x="T0" y="T1"/>
                </a:cxn>
                <a:cxn ang="0">
                  <a:pos x="T2" y="T3"/>
                </a:cxn>
                <a:cxn ang="0">
                  <a:pos x="T4" y="T5"/>
                </a:cxn>
                <a:cxn ang="0">
                  <a:pos x="T6" y="T7"/>
                </a:cxn>
                <a:cxn ang="0">
                  <a:pos x="T8" y="T9"/>
                </a:cxn>
              </a:cxnLst>
              <a:rect l="0" t="0" r="r" b="b"/>
              <a:pathLst>
                <a:path w="46" h="102">
                  <a:moveTo>
                    <a:pt x="0" y="5"/>
                  </a:moveTo>
                  <a:lnTo>
                    <a:pt x="11" y="0"/>
                  </a:lnTo>
                  <a:lnTo>
                    <a:pt x="46" y="96"/>
                  </a:lnTo>
                  <a:lnTo>
                    <a:pt x="36" y="102"/>
                  </a:lnTo>
                  <a:lnTo>
                    <a:pt x="0" y="5"/>
                  </a:lnTo>
                  <a:close/>
                </a:path>
              </a:pathLst>
            </a:custGeom>
            <a:solidFill>
              <a:schemeClr val="accent2">
                <a:lumMod val="50000"/>
              </a:schemeClr>
            </a:solidFill>
            <a:ln>
              <a:noFill/>
            </a:ln>
          </p:spPr>
          <p:txBody>
            <a:bodyPr>
              <a:normAutofit fontScale="25000" lnSpcReduction="20000"/>
            </a:bodyPr>
            <a:lstStyle/>
            <a:p>
              <a:pPr eaLnBrk="1" fontAlgn="base" hangingPunct="1">
                <a:spcBef>
                  <a:spcPts val="0"/>
                </a:spcBef>
                <a:spcAft>
                  <a:spcPts val="0"/>
                </a:spcAft>
              </a:pPr>
              <a:endParaRPr lang="zh-CN" altLang="en-US" strike="noStrike" noProof="1">
                <a:latin typeface="Arial" panose="020B0604020202020204" pitchFamily="34" charset="0"/>
                <a:ea typeface="黑体" panose="02010600030101010101" charset="-122"/>
              </a:endParaRPr>
            </a:p>
          </p:txBody>
        </p:sp>
      </p:grpSp>
      <p:sp>
        <p:nvSpPr>
          <p:cNvPr id="2" name="标题 1"/>
          <p:cNvSpPr>
            <a:spLocks noGrp="1"/>
          </p:cNvSpPr>
          <p:nvPr>
            <p:ph type="ctrTitle" hasCustomPrompt="1"/>
            <p:custDataLst>
              <p:tags r:id="rId10"/>
            </p:custDataLst>
          </p:nvPr>
        </p:nvSpPr>
        <p:spPr>
          <a:xfrm>
            <a:off x="1480457" y="2572385"/>
            <a:ext cx="7489372" cy="1054100"/>
          </a:xfrm>
        </p:spPr>
        <p:txBody>
          <a:bodyPr lIns="90000" tIns="46800" rIns="90000" bIns="0" anchor="b" anchorCtr="0">
            <a:normAutofit/>
          </a:bodyPr>
          <a:lstStyle>
            <a:lvl1pPr algn="ctr">
              <a:defRPr sz="60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1"/>
            </p:custDataLst>
          </p:nvPr>
        </p:nvSpPr>
        <p:spPr>
          <a:xfrm>
            <a:off x="1480456" y="3693160"/>
            <a:ext cx="7489371" cy="599440"/>
          </a:xfrm>
        </p:spPr>
        <p:txBody>
          <a:bodyPr lIns="101600" tIns="38100" rIns="76200" bIns="381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3"/>
            </p:custDataLst>
          </p:nvPr>
        </p:nvSpPr>
        <p:spPr/>
        <p:txBody>
          <a:bodyPr/>
          <a:lstStyle/>
          <a:p>
            <a:endParaRPr lang="zh-CN" altLang="en-US" dirty="0"/>
          </a:p>
        </p:txBody>
      </p:sp>
      <p:sp>
        <p:nvSpPr>
          <p:cNvPr id="18" name="灯片编号占位符 17"/>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descr="PPT 副本"/>
          <p:cNvPicPr>
            <a:picLocks noChangeAspect="1"/>
          </p:cNvPicPr>
          <p:nvPr userDrawn="1">
            <p:custDataLst>
              <p:tags r:id="rId2"/>
            </p:custDataLst>
          </p:nvPr>
        </p:nvPicPr>
        <p:blipFill>
          <a:blip r:embed="rId3"/>
          <a:stretch>
            <a:fillRect/>
          </a:stretch>
        </p:blipFill>
        <p:spPr>
          <a:xfrm>
            <a:off x="-15240" y="-41910"/>
            <a:ext cx="12265025" cy="6915150"/>
          </a:xfrm>
          <a:prstGeom prst="rect">
            <a:avLst/>
          </a:prstGeom>
        </p:spPr>
      </p:pic>
      <p:sp>
        <p:nvSpPr>
          <p:cNvPr id="2" name="标题 1"/>
          <p:cNvSpPr>
            <a:spLocks noGrp="1"/>
          </p:cNvSpPr>
          <p:nvPr>
            <p:ph type="title" hasCustomPrompt="1"/>
            <p:custDataLst>
              <p:tags r:id="rId4"/>
            </p:custDataLst>
          </p:nvPr>
        </p:nvSpPr>
        <p:spPr>
          <a:xfrm>
            <a:off x="4991101" y="3136900"/>
            <a:ext cx="4660899" cy="712475"/>
          </a:xfrm>
        </p:spPr>
        <p:txBody>
          <a:bodyPr lIns="101600" tIns="38100" rIns="63500" bIns="38100" anchor="b" anchorCtr="0">
            <a:noAutofit/>
          </a:bodyPr>
          <a:lstStyle>
            <a:lvl1pPr>
              <a:defRPr sz="40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5"/>
            </p:custDataLst>
          </p:nvPr>
        </p:nvSpPr>
        <p:spPr>
          <a:xfrm>
            <a:off x="4991096" y="3914775"/>
            <a:ext cx="4660899" cy="1077985"/>
          </a:xfrm>
        </p:spPr>
        <p:txBody>
          <a:bodyPr lIns="101600" tIns="38100" rIns="76200" bIns="38100">
            <a:no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descr="PPT 副本"/>
          <p:cNvPicPr>
            <a:picLocks noChangeAspect="1"/>
          </p:cNvPicPr>
          <p:nvPr userDrawn="1">
            <p:custDataLst>
              <p:tags r:id="rId2"/>
            </p:custDataLst>
          </p:nvPr>
        </p:nvPicPr>
        <p:blipFill>
          <a:blip r:embed="rId3"/>
          <a:stretch>
            <a:fillRect/>
          </a:stretch>
        </p:blipFill>
        <p:spPr>
          <a:xfrm>
            <a:off x="-15240" y="3810"/>
            <a:ext cx="12240260" cy="6873240"/>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等腰三角形 6"/>
          <p:cNvSpPr/>
          <p:nvPr>
            <p:custDataLst>
              <p:tags r:id="rId2"/>
            </p:custDataLst>
          </p:nvPr>
        </p:nvSpPr>
        <p:spPr>
          <a:xfrm rot="5400000">
            <a:off x="-218494" y="5884291"/>
            <a:ext cx="1192203" cy="7552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custDataLst>
              <p:tags r:id="rId3"/>
            </p:custDataLst>
          </p:nvPr>
        </p:nvSpPr>
        <p:spPr>
          <a:xfrm rot="16200000" flipH="1">
            <a:off x="11218291" y="218494"/>
            <a:ext cx="1192203" cy="75521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6" name="图片 5" descr="PPT 副本"/>
          <p:cNvPicPr>
            <a:picLocks noChangeAspect="1"/>
          </p:cNvPicPr>
          <p:nvPr userDrawn="1">
            <p:custDataLst>
              <p:tags r:id="rId2"/>
            </p:custDataLst>
          </p:nvPr>
        </p:nvPicPr>
        <p:blipFill>
          <a:blip r:embed="rId3"/>
          <a:stretch>
            <a:fillRect/>
          </a:stretch>
        </p:blipFill>
        <p:spPr>
          <a:xfrm>
            <a:off x="-15240" y="-24130"/>
            <a:ext cx="12240260" cy="6901180"/>
          </a:xfrm>
          <a:prstGeom prst="rect">
            <a:avLst/>
          </a:prstGeom>
        </p:spPr>
      </p:pic>
      <p:sp>
        <p:nvSpPr>
          <p:cNvPr id="2" name="标题 1"/>
          <p:cNvSpPr>
            <a:spLocks noGrp="1"/>
          </p:cNvSpPr>
          <p:nvPr>
            <p:ph type="title" hasCustomPrompt="1"/>
            <p:custDataLst>
              <p:tags r:id="rId4"/>
            </p:custDataLst>
          </p:nvPr>
        </p:nvSpPr>
        <p:spPr>
          <a:xfrm>
            <a:off x="2514599" y="2626381"/>
            <a:ext cx="6680201" cy="1056619"/>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7" name="文本占位符 16"/>
          <p:cNvSpPr>
            <a:spLocks noGrp="1"/>
          </p:cNvSpPr>
          <p:nvPr>
            <p:ph type="body" sz="quarter" idx="13"/>
            <p:custDataLst>
              <p:tags r:id="rId8"/>
            </p:custDataLst>
          </p:nvPr>
        </p:nvSpPr>
        <p:spPr>
          <a:xfrm>
            <a:off x="2514599" y="3746500"/>
            <a:ext cx="6680201" cy="736600"/>
          </a:xfrm>
        </p:spPr>
        <p:txBody>
          <a:bodyPr>
            <a:normAutofit/>
          </a:bodyPr>
          <a:lstStyle>
            <a:lvl1pPr marL="0" indent="0" algn="ctr">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grpSp>
        <p:nvGrpSpPr>
          <p:cNvPr id="15" name="组合 14"/>
          <p:cNvGrpSpPr/>
          <p:nvPr userDrawn="1">
            <p:custDataLst>
              <p:tags r:id="rId9"/>
            </p:custDataLst>
          </p:nvPr>
        </p:nvGrpSpPr>
        <p:grpSpPr>
          <a:xfrm>
            <a:off x="7238728" y="2317136"/>
            <a:ext cx="582930" cy="491490"/>
            <a:chOff x="7645" y="2294"/>
            <a:chExt cx="918" cy="774"/>
          </a:xfrm>
        </p:grpSpPr>
        <p:grpSp>
          <p:nvGrpSpPr>
            <p:cNvPr id="16" name="组合 15"/>
            <p:cNvGrpSpPr/>
            <p:nvPr/>
          </p:nvGrpSpPr>
          <p:grpSpPr>
            <a:xfrm>
              <a:off x="7645" y="2294"/>
              <a:ext cx="918" cy="773"/>
              <a:chOff x="7645" y="2294"/>
              <a:chExt cx="918" cy="773"/>
            </a:xfrm>
          </p:grpSpPr>
          <p:sp>
            <p:nvSpPr>
              <p:cNvPr id="19" name="Freeform 117"/>
              <p:cNvSpPr/>
              <p:nvPr>
                <p:custDataLst>
                  <p:tags r:id="rId10"/>
                </p:custDataLst>
              </p:nvPr>
            </p:nvSpPr>
            <p:spPr bwMode="auto">
              <a:xfrm>
                <a:off x="8005" y="2853"/>
                <a:ext cx="57" cy="215"/>
              </a:xfrm>
              <a:custGeom>
                <a:avLst/>
                <a:gdLst>
                  <a:gd name="T0" fmla="*/ 0 w 30"/>
                  <a:gd name="T1" fmla="*/ 107 h 112"/>
                  <a:gd name="T2" fmla="*/ 15 w 30"/>
                  <a:gd name="T3" fmla="*/ 91 h 112"/>
                  <a:gd name="T4" fmla="*/ 5 w 30"/>
                  <a:gd name="T5" fmla="*/ 0 h 112"/>
                  <a:gd name="T6" fmla="*/ 15 w 30"/>
                  <a:gd name="T7" fmla="*/ 0 h 112"/>
                  <a:gd name="T8" fmla="*/ 30 w 30"/>
                  <a:gd name="T9" fmla="*/ 97 h 112"/>
                  <a:gd name="T10" fmla="*/ 5 w 30"/>
                  <a:gd name="T11" fmla="*/ 112 h 112"/>
                  <a:gd name="T12" fmla="*/ 0 w 30"/>
                  <a:gd name="T13" fmla="*/ 107 h 112"/>
                </a:gdLst>
                <a:ahLst/>
                <a:cxnLst>
                  <a:cxn ang="0">
                    <a:pos x="T0" y="T1"/>
                  </a:cxn>
                  <a:cxn ang="0">
                    <a:pos x="T2" y="T3"/>
                  </a:cxn>
                  <a:cxn ang="0">
                    <a:pos x="T4" y="T5"/>
                  </a:cxn>
                  <a:cxn ang="0">
                    <a:pos x="T6" y="T7"/>
                  </a:cxn>
                  <a:cxn ang="0">
                    <a:pos x="T8" y="T9"/>
                  </a:cxn>
                  <a:cxn ang="0">
                    <a:pos x="T10" y="T11"/>
                  </a:cxn>
                  <a:cxn ang="0">
                    <a:pos x="T12" y="T13"/>
                  </a:cxn>
                </a:cxnLst>
                <a:rect l="0" t="0" r="r" b="b"/>
                <a:pathLst>
                  <a:path w="30" h="112">
                    <a:moveTo>
                      <a:pt x="0" y="107"/>
                    </a:moveTo>
                    <a:lnTo>
                      <a:pt x="15" y="91"/>
                    </a:lnTo>
                    <a:lnTo>
                      <a:pt x="5" y="0"/>
                    </a:lnTo>
                    <a:lnTo>
                      <a:pt x="15" y="0"/>
                    </a:lnTo>
                    <a:lnTo>
                      <a:pt x="30" y="97"/>
                    </a:lnTo>
                    <a:lnTo>
                      <a:pt x="5" y="112"/>
                    </a:lnTo>
                    <a:lnTo>
                      <a:pt x="0" y="107"/>
                    </a:lnTo>
                    <a:close/>
                  </a:path>
                </a:pathLst>
              </a:custGeom>
              <a:solidFill>
                <a:schemeClr val="tx1">
                  <a:lumMod val="85000"/>
                  <a:lumOff val="15000"/>
                </a:schemeClr>
              </a:solidFill>
              <a:ln>
                <a:noFill/>
              </a:ln>
            </p:spPr>
            <p:txBody>
              <a:bodyPr>
                <a:normAutofit fontScale="25000" lnSpcReduction="20000"/>
              </a:bodyPr>
              <a:lstStyle/>
              <a:p>
                <a:pPr eaLnBrk="1" fontAlgn="base" hangingPunct="1">
                  <a:spcBef>
                    <a:spcPts val="0"/>
                  </a:spcBef>
                  <a:spcAft>
                    <a:spcPts val="0"/>
                  </a:spcAft>
                </a:pPr>
                <a:endParaRPr lang="zh-CN" altLang="en-US" strike="noStrike" noProof="1">
                  <a:latin typeface="Arial" panose="020B0604020202020204" pitchFamily="34" charset="0"/>
                  <a:ea typeface="黑体" panose="02010600030101010101" charset="-122"/>
                </a:endParaRPr>
              </a:p>
            </p:txBody>
          </p:sp>
          <p:sp>
            <p:nvSpPr>
              <p:cNvPr id="20" name="任意多边形 173"/>
              <p:cNvSpPr/>
              <p:nvPr>
                <p:custDataLst>
                  <p:tags r:id="rId11"/>
                </p:custDataLst>
              </p:nvPr>
            </p:nvSpPr>
            <p:spPr>
              <a:xfrm>
                <a:off x="7645" y="2294"/>
                <a:ext cx="918" cy="590"/>
              </a:xfrm>
              <a:custGeom>
                <a:avLst/>
                <a:gdLst/>
                <a:ahLst/>
                <a:cxnLst>
                  <a:cxn ang="0">
                    <a:pos x="639819" y="161558"/>
                  </a:cxn>
                  <a:cxn ang="0">
                    <a:pos x="677349" y="213760"/>
                  </a:cxn>
                  <a:cxn ang="0">
                    <a:pos x="750137" y="205690"/>
                  </a:cxn>
                  <a:cxn ang="0">
                    <a:pos x="733961" y="278321"/>
                  </a:cxn>
                  <a:cxn ang="0">
                    <a:pos x="661175" y="318669"/>
                  </a:cxn>
                  <a:cxn ang="0">
                    <a:pos x="604563" y="237971"/>
                  </a:cxn>
                  <a:cxn ang="0">
                    <a:pos x="620739" y="165341"/>
                  </a:cxn>
                  <a:cxn ang="0">
                    <a:pos x="639819" y="161558"/>
                  </a:cxn>
                  <a:cxn ang="0">
                    <a:pos x="170896" y="515"/>
                  </a:cxn>
                  <a:cxn ang="0">
                    <a:pos x="379062" y="158538"/>
                  </a:cxn>
                  <a:cxn ang="0">
                    <a:pos x="669407" y="319231"/>
                  </a:cxn>
                  <a:cxn ang="0">
                    <a:pos x="16130" y="126400"/>
                  </a:cxn>
                  <a:cxn ang="0">
                    <a:pos x="0" y="70158"/>
                  </a:cxn>
                  <a:cxn ang="0">
                    <a:pos x="40325" y="78192"/>
                  </a:cxn>
                  <a:cxn ang="0">
                    <a:pos x="170896" y="515"/>
                  </a:cxn>
                </a:cxnLst>
                <a:rect l="0" t="0" r="0" b="0"/>
                <a:pathLst>
                  <a:path w="760238" h="489328">
                    <a:moveTo>
                      <a:pt x="639381" y="161933"/>
                    </a:moveTo>
                    <a:cubicBezTo>
                      <a:pt x="658701" y="165725"/>
                      <a:pt x="676885" y="189991"/>
                      <a:pt x="676885" y="214257"/>
                    </a:cubicBezTo>
                    <a:cubicBezTo>
                      <a:pt x="684967" y="181902"/>
                      <a:pt x="725376" y="181902"/>
                      <a:pt x="749622" y="206168"/>
                    </a:cubicBezTo>
                    <a:cubicBezTo>
                      <a:pt x="765785" y="230434"/>
                      <a:pt x="765785" y="262789"/>
                      <a:pt x="733458" y="278967"/>
                    </a:cubicBezTo>
                    <a:cubicBezTo>
                      <a:pt x="709213" y="295144"/>
                      <a:pt x="684967" y="295144"/>
                      <a:pt x="660722" y="319410"/>
                    </a:cubicBezTo>
                    <a:cubicBezTo>
                      <a:pt x="644558" y="287055"/>
                      <a:pt x="620313" y="270878"/>
                      <a:pt x="604149" y="238523"/>
                    </a:cubicBezTo>
                    <a:cubicBezTo>
                      <a:pt x="587985" y="206168"/>
                      <a:pt x="596067" y="173813"/>
                      <a:pt x="620313" y="165725"/>
                    </a:cubicBezTo>
                    <a:cubicBezTo>
                      <a:pt x="626374" y="161680"/>
                      <a:pt x="632940" y="160669"/>
                      <a:pt x="639381" y="161933"/>
                    </a:cubicBezTo>
                    <a:close/>
                    <a:moveTo>
                      <a:pt x="170779" y="516"/>
                    </a:moveTo>
                    <a:cubicBezTo>
                      <a:pt x="250352" y="-5933"/>
                      <a:pt x="333467" y="48174"/>
                      <a:pt x="378802" y="158907"/>
                    </a:cubicBezTo>
                    <a:cubicBezTo>
                      <a:pt x="451339" y="344132"/>
                      <a:pt x="668948" y="319972"/>
                      <a:pt x="668948" y="319972"/>
                    </a:cubicBezTo>
                    <a:cubicBezTo>
                      <a:pt x="217610" y="722635"/>
                      <a:pt x="-64477" y="303866"/>
                      <a:pt x="16119" y="126694"/>
                    </a:cubicBezTo>
                    <a:cubicBezTo>
                      <a:pt x="8060" y="110587"/>
                      <a:pt x="8060" y="78374"/>
                      <a:pt x="0" y="70321"/>
                    </a:cubicBezTo>
                    <a:cubicBezTo>
                      <a:pt x="16119" y="70321"/>
                      <a:pt x="32239" y="78374"/>
                      <a:pt x="40298" y="78374"/>
                    </a:cubicBezTo>
                    <a:cubicBezTo>
                      <a:pt x="76567" y="30055"/>
                      <a:pt x="123035" y="4385"/>
                      <a:pt x="170779" y="516"/>
                    </a:cubicBezTo>
                    <a:close/>
                  </a:path>
                </a:pathLst>
              </a:custGeom>
              <a:solidFill>
                <a:schemeClr val="accent1"/>
              </a:solidFill>
              <a:ln w="9525" cap="flat" cmpd="sng">
                <a:noFill/>
                <a:prstDash val="solid"/>
                <a:round/>
                <a:headEnd type="none" w="med" len="med"/>
                <a:tailEnd type="none" w="med" len="med"/>
              </a:ln>
            </p:spPr>
            <p:txBody>
              <a:bodyPr/>
              <a:lstStyle/>
              <a:p>
                <a:endParaRPr lang="zh-CN" altLang="en-US"/>
              </a:p>
            </p:txBody>
          </p:sp>
          <p:sp>
            <p:nvSpPr>
              <p:cNvPr id="21" name="Freeform 121"/>
              <p:cNvSpPr/>
              <p:nvPr>
                <p:custDataLst>
                  <p:tags r:id="rId12"/>
                </p:custDataLst>
              </p:nvPr>
            </p:nvSpPr>
            <p:spPr bwMode="auto">
              <a:xfrm>
                <a:off x="7772" y="2455"/>
                <a:ext cx="370" cy="291"/>
              </a:xfrm>
              <a:custGeom>
                <a:avLst/>
                <a:gdLst>
                  <a:gd name="T0" fmla="*/ 2147483647 w 38"/>
                  <a:gd name="T1" fmla="*/ 2147483647 h 30"/>
                  <a:gd name="T2" fmla="*/ 2147483647 w 38"/>
                  <a:gd name="T3" fmla="*/ 2147483647 h 30"/>
                  <a:gd name="T4" fmla="*/ 2147483647 w 38"/>
                  <a:gd name="T5" fmla="*/ 2147483647 h 30"/>
                  <a:gd name="T6" fmla="*/ 0 60000 65536"/>
                  <a:gd name="T7" fmla="*/ 0 60000 65536"/>
                  <a:gd name="T8" fmla="*/ 0 60000 65536"/>
                  <a:gd name="T9" fmla="*/ 0 w 38"/>
                  <a:gd name="T10" fmla="*/ 0 h 30"/>
                  <a:gd name="T11" fmla="*/ 38 w 38"/>
                  <a:gd name="T12" fmla="*/ 30 h 30"/>
                </a:gdLst>
                <a:ahLst/>
                <a:cxnLst>
                  <a:cxn ang="T6">
                    <a:pos x="T0" y="T1"/>
                  </a:cxn>
                  <a:cxn ang="T7">
                    <a:pos x="T2" y="T3"/>
                  </a:cxn>
                  <a:cxn ang="T8">
                    <a:pos x="T4" y="T5"/>
                  </a:cxn>
                </a:cxnLst>
                <a:rect l="T9" t="T10" r="T11" b="T12"/>
                <a:pathLst>
                  <a:path w="38" h="30">
                    <a:moveTo>
                      <a:pt x="38" y="25"/>
                    </a:moveTo>
                    <a:cubicBezTo>
                      <a:pt x="38" y="25"/>
                      <a:pt x="25" y="22"/>
                      <a:pt x="21" y="11"/>
                    </a:cubicBezTo>
                    <a:cubicBezTo>
                      <a:pt x="17" y="0"/>
                      <a:pt x="0" y="30"/>
                      <a:pt x="38" y="25"/>
                    </a:cubicBezTo>
                    <a:close/>
                  </a:path>
                </a:pathLst>
              </a:custGeom>
              <a:solidFill>
                <a:schemeClr val="bg1"/>
              </a:solidFill>
              <a:ln w="9525">
                <a:noFill/>
                <a:round/>
              </a:ln>
            </p:spPr>
            <p:txBody>
              <a:bodyPr>
                <a:normAutofit fontScale="40000" lnSpcReduction="20000"/>
              </a:bodyPr>
              <a:lstStyle/>
              <a:p>
                <a:pPr fontAlgn="base"/>
                <a:endParaRPr lang="zh-CN" altLang="en-US" strike="noStrike" noProof="1">
                  <a:latin typeface="Arial" panose="020B0604020202020204" pitchFamily="34" charset="0"/>
                  <a:ea typeface="黑体" panose="02010600030101010101" charset="-122"/>
                </a:endParaRPr>
              </a:p>
            </p:txBody>
          </p:sp>
          <p:sp>
            <p:nvSpPr>
              <p:cNvPr id="22" name="Freeform 122"/>
              <p:cNvSpPr/>
              <p:nvPr>
                <p:custDataLst>
                  <p:tags r:id="rId13"/>
                </p:custDataLst>
              </p:nvPr>
            </p:nvSpPr>
            <p:spPr bwMode="auto">
              <a:xfrm>
                <a:off x="7791" y="2407"/>
                <a:ext cx="136" cy="77"/>
              </a:xfrm>
              <a:custGeom>
                <a:avLst/>
                <a:gdLst>
                  <a:gd name="T0" fmla="*/ 0 w 14"/>
                  <a:gd name="T1" fmla="*/ 0 h 8"/>
                  <a:gd name="T2" fmla="*/ 2147483647 w 14"/>
                  <a:gd name="T3" fmla="*/ 2147483647 h 8"/>
                  <a:gd name="T4" fmla="*/ 2147483647 w 14"/>
                  <a:gd name="T5" fmla="*/ 2147483647 h 8"/>
                  <a:gd name="T6" fmla="*/ 0 w 14"/>
                  <a:gd name="T7" fmla="*/ 0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0" y="0"/>
                    </a:moveTo>
                    <a:cubicBezTo>
                      <a:pt x="0" y="0"/>
                      <a:pt x="5" y="8"/>
                      <a:pt x="14" y="2"/>
                    </a:cubicBezTo>
                    <a:cubicBezTo>
                      <a:pt x="14" y="2"/>
                      <a:pt x="12" y="7"/>
                      <a:pt x="6" y="6"/>
                    </a:cubicBezTo>
                    <a:cubicBezTo>
                      <a:pt x="2" y="5"/>
                      <a:pt x="1" y="3"/>
                      <a:pt x="0" y="0"/>
                    </a:cubicBezTo>
                    <a:close/>
                  </a:path>
                </a:pathLst>
              </a:custGeom>
              <a:solidFill>
                <a:schemeClr val="tx1">
                  <a:lumMod val="85000"/>
                  <a:lumOff val="15000"/>
                </a:schemeClr>
              </a:solidFill>
              <a:ln w="9525">
                <a:noFill/>
                <a:round/>
              </a:ln>
            </p:spPr>
            <p:txBody>
              <a:bodyPr>
                <a:normAutofit fontScale="25000" lnSpcReduction="20000"/>
              </a:bodyPr>
              <a:lstStyle/>
              <a:p>
                <a:pPr fontAlgn="base"/>
                <a:endParaRPr lang="zh-CN" altLang="en-US" strike="noStrike" noProof="1">
                  <a:latin typeface="Arial" panose="020B0604020202020204" pitchFamily="34" charset="0"/>
                  <a:ea typeface="黑体" panose="02010600030101010101" charset="-122"/>
                </a:endParaRPr>
              </a:p>
            </p:txBody>
          </p:sp>
        </p:grpSp>
        <p:sp>
          <p:nvSpPr>
            <p:cNvPr id="18" name="Freeform 116"/>
            <p:cNvSpPr/>
            <p:nvPr>
              <p:custDataLst>
                <p:tags r:id="rId14"/>
              </p:custDataLst>
            </p:nvPr>
          </p:nvSpPr>
          <p:spPr bwMode="auto">
            <a:xfrm>
              <a:off x="8092" y="2874"/>
              <a:ext cx="88" cy="195"/>
            </a:xfrm>
            <a:custGeom>
              <a:avLst/>
              <a:gdLst>
                <a:gd name="T0" fmla="*/ 0 w 46"/>
                <a:gd name="T1" fmla="*/ 5 h 102"/>
                <a:gd name="T2" fmla="*/ 11 w 46"/>
                <a:gd name="T3" fmla="*/ 0 h 102"/>
                <a:gd name="T4" fmla="*/ 46 w 46"/>
                <a:gd name="T5" fmla="*/ 96 h 102"/>
                <a:gd name="T6" fmla="*/ 36 w 46"/>
                <a:gd name="T7" fmla="*/ 102 h 102"/>
                <a:gd name="T8" fmla="*/ 0 w 46"/>
                <a:gd name="T9" fmla="*/ 5 h 102"/>
              </a:gdLst>
              <a:ahLst/>
              <a:cxnLst>
                <a:cxn ang="0">
                  <a:pos x="T0" y="T1"/>
                </a:cxn>
                <a:cxn ang="0">
                  <a:pos x="T2" y="T3"/>
                </a:cxn>
                <a:cxn ang="0">
                  <a:pos x="T4" y="T5"/>
                </a:cxn>
                <a:cxn ang="0">
                  <a:pos x="T6" y="T7"/>
                </a:cxn>
                <a:cxn ang="0">
                  <a:pos x="T8" y="T9"/>
                </a:cxn>
              </a:cxnLst>
              <a:rect l="0" t="0" r="r" b="b"/>
              <a:pathLst>
                <a:path w="46" h="102">
                  <a:moveTo>
                    <a:pt x="0" y="5"/>
                  </a:moveTo>
                  <a:lnTo>
                    <a:pt x="11" y="0"/>
                  </a:lnTo>
                  <a:lnTo>
                    <a:pt x="46" y="96"/>
                  </a:lnTo>
                  <a:lnTo>
                    <a:pt x="36" y="102"/>
                  </a:lnTo>
                  <a:lnTo>
                    <a:pt x="0" y="5"/>
                  </a:lnTo>
                  <a:close/>
                </a:path>
              </a:pathLst>
            </a:custGeom>
            <a:solidFill>
              <a:schemeClr val="tx1">
                <a:lumMod val="85000"/>
                <a:lumOff val="15000"/>
              </a:schemeClr>
            </a:solidFill>
            <a:ln>
              <a:noFill/>
            </a:ln>
          </p:spPr>
          <p:txBody>
            <a:bodyPr>
              <a:normAutofit fontScale="25000" lnSpcReduction="20000"/>
            </a:bodyPr>
            <a:lstStyle/>
            <a:p>
              <a:pPr eaLnBrk="1" fontAlgn="base" hangingPunct="1">
                <a:spcBef>
                  <a:spcPts val="0"/>
                </a:spcBef>
                <a:spcAft>
                  <a:spcPts val="0"/>
                </a:spcAft>
              </a:pPr>
              <a:endParaRPr lang="zh-CN" altLang="en-US" strike="noStrike" noProof="1">
                <a:latin typeface="Arial" panose="020B0604020202020204" pitchFamily="34" charset="0"/>
                <a:ea typeface="黑体" panose="02010600030101010101" charset="-122"/>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6" name="图片 5" descr="3"/>
          <p:cNvPicPr>
            <a:picLocks noChangeAspect="1"/>
          </p:cNvPicPr>
          <p:nvPr userDrawn="1">
            <p:custDataLst>
              <p:tags r:id="rId6"/>
            </p:custDataLst>
          </p:nvPr>
        </p:nvPicPr>
        <p:blipFill>
          <a:blip r:embed="rId7"/>
          <a:srcRect/>
          <a:stretch>
            <a:fillRect/>
          </a:stretch>
        </p:blipFill>
        <p:spPr>
          <a:xfrm rot="16200000">
            <a:off x="10824845" y="5490845"/>
            <a:ext cx="989330" cy="174434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pic>
        <p:nvPicPr>
          <p:cNvPr id="6" name="图片 5" descr="1"/>
          <p:cNvPicPr>
            <a:picLocks noChangeAspect="1"/>
          </p:cNvPicPr>
          <p:nvPr userDrawn="1">
            <p:custDataLst>
              <p:tags r:id="rId8"/>
            </p:custDataLst>
          </p:nvPr>
        </p:nvPicPr>
        <p:blipFill>
          <a:blip r:embed="rId9"/>
          <a:srcRect/>
          <a:stretch>
            <a:fillRect/>
          </a:stretch>
        </p:blipFill>
        <p:spPr>
          <a:xfrm>
            <a:off x="10878185" y="3939540"/>
            <a:ext cx="924560" cy="261429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2" name="图片 11" descr="1"/>
          <p:cNvPicPr>
            <a:picLocks noChangeAspect="1"/>
          </p:cNvPicPr>
          <p:nvPr userDrawn="1">
            <p:custDataLst>
              <p:tags r:id="rId9"/>
            </p:custDataLst>
          </p:nvPr>
        </p:nvPicPr>
        <p:blipFill>
          <a:blip r:embed="rId10"/>
          <a:srcRect/>
          <a:stretch>
            <a:fillRect/>
          </a:stretch>
        </p:blipFill>
        <p:spPr>
          <a:xfrm flipH="1">
            <a:off x="288925" y="4561840"/>
            <a:ext cx="814705" cy="230441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descr="1"/>
          <p:cNvPicPr>
            <a:picLocks noChangeAspect="1"/>
          </p:cNvPicPr>
          <p:nvPr userDrawn="1">
            <p:custDataLst>
              <p:tags r:id="rId9"/>
            </p:custDataLst>
          </p:nvPr>
        </p:nvPicPr>
        <p:blipFill>
          <a:blip r:embed="rId10"/>
          <a:srcRect/>
          <a:stretch>
            <a:fillRect/>
          </a:stretch>
        </p:blipFill>
        <p:spPr>
          <a:xfrm>
            <a:off x="10845800" y="561975"/>
            <a:ext cx="742950" cy="210185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6" name="图片 5" descr="3"/>
          <p:cNvPicPr>
            <a:picLocks noChangeAspect="1"/>
          </p:cNvPicPr>
          <p:nvPr userDrawn="1">
            <p:custDataLst>
              <p:tags r:id="rId9"/>
            </p:custDataLst>
          </p:nvPr>
        </p:nvPicPr>
        <p:blipFill>
          <a:blip r:embed="rId10"/>
          <a:srcRect/>
          <a:stretch>
            <a:fillRect/>
          </a:stretch>
        </p:blipFill>
        <p:spPr>
          <a:xfrm rot="5400000" flipV="1">
            <a:off x="10730865" y="-403860"/>
            <a:ext cx="1057275" cy="18643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8" name="图片 7" descr="2"/>
          <p:cNvPicPr>
            <a:picLocks noChangeAspect="1"/>
          </p:cNvPicPr>
          <p:nvPr userDrawn="1">
            <p:custDataLst>
              <p:tags r:id="rId11"/>
            </p:custDataLst>
          </p:nvPr>
        </p:nvPicPr>
        <p:blipFill>
          <a:blip r:embed="rId12"/>
          <a:srcRect/>
          <a:stretch>
            <a:fillRect/>
          </a:stretch>
        </p:blipFill>
        <p:spPr>
          <a:xfrm flipV="1">
            <a:off x="10133330" y="6104255"/>
            <a:ext cx="2058670" cy="77406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6" name="图片 5" descr="1"/>
          <p:cNvPicPr>
            <a:picLocks noChangeAspect="1"/>
          </p:cNvPicPr>
          <p:nvPr userDrawn="1">
            <p:custDataLst>
              <p:tags r:id="rId8"/>
            </p:custDataLst>
          </p:nvPr>
        </p:nvPicPr>
        <p:blipFill>
          <a:blip r:embed="rId9"/>
          <a:srcRect/>
          <a:stretch>
            <a:fillRect/>
          </a:stretch>
        </p:blipFill>
        <p:spPr>
          <a:xfrm>
            <a:off x="10858500" y="3088640"/>
            <a:ext cx="1333500" cy="3769360"/>
          </a:xfrm>
          <a:prstGeom prst="rect">
            <a:avLst/>
          </a:prstGeom>
        </p:spPr>
      </p:pic>
      <p:pic>
        <p:nvPicPr>
          <p:cNvPr id="12" name="图片 11" descr="1"/>
          <p:cNvPicPr>
            <a:picLocks noChangeAspect="1"/>
          </p:cNvPicPr>
          <p:nvPr userDrawn="1">
            <p:custDataLst>
              <p:tags r:id="rId10"/>
            </p:custDataLst>
          </p:nvPr>
        </p:nvPicPr>
        <p:blipFill>
          <a:blip r:embed="rId9"/>
          <a:srcRect/>
          <a:stretch>
            <a:fillRect/>
          </a:stretch>
        </p:blipFill>
        <p:spPr>
          <a:xfrm flipH="1">
            <a:off x="0" y="3088640"/>
            <a:ext cx="1333500" cy="37693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userDrawn="1">
  <p:cSld name="节标题">
    <p:spTree>
      <p:nvGrpSpPr>
        <p:cNvPr id="1" name=""/>
        <p:cNvGrpSpPr/>
        <p:nvPr/>
      </p:nvGrpSpPr>
      <p:grpSpPr>
        <a:xfrm>
          <a:off x="0" y="0"/>
          <a:ext cx="0" cy="0"/>
          <a:chOff x="0" y="0"/>
          <a:chExt cx="0" cy="0"/>
        </a:xfrm>
      </p:grpSpPr>
      <p:sp>
        <p:nvSpPr>
          <p:cNvPr id="20" name="标题 1"/>
          <p:cNvSpPr>
            <a:spLocks noGrp="1"/>
          </p:cNvSpPr>
          <p:nvPr>
            <p:ph type="title" hasCustomPrompt="1"/>
            <p:custDataLst>
              <p:tags r:id="rId2"/>
            </p:custDataLst>
          </p:nvPr>
        </p:nvSpPr>
        <p:spPr>
          <a:xfrm>
            <a:off x="4676328" y="2564472"/>
            <a:ext cx="5419185" cy="895350"/>
          </a:xfrm>
        </p:spPr>
        <p:txBody>
          <a:bodyPr lIns="0" anchor="b">
            <a:normAutofit/>
          </a:bodyPr>
          <a:lstStyle>
            <a:lvl1pPr algn="l">
              <a:defRPr sz="4000" b="1">
                <a:solidFill>
                  <a:schemeClr val="tx1">
                    <a:lumMod val="85000"/>
                    <a:lumOff val="15000"/>
                  </a:schemeClr>
                </a:solidFill>
              </a:defRPr>
            </a:lvl1pPr>
          </a:lstStyle>
          <a:p>
            <a:r>
              <a:rPr lang="zh-CN" altLang="en-US" dirty="0"/>
              <a:t>单击此处编辑标题</a:t>
            </a:r>
            <a:endParaRPr lang="zh-CN" altLang="en-US" dirty="0"/>
          </a:p>
        </p:txBody>
      </p:sp>
      <p:sp>
        <p:nvSpPr>
          <p:cNvPr id="21" name="文本占位符 2"/>
          <p:cNvSpPr>
            <a:spLocks noGrp="1"/>
          </p:cNvSpPr>
          <p:nvPr>
            <p:ph type="body" idx="1"/>
            <p:custDataLst>
              <p:tags r:id="rId3"/>
            </p:custDataLst>
          </p:nvPr>
        </p:nvSpPr>
        <p:spPr>
          <a:xfrm>
            <a:off x="4676328" y="3542014"/>
            <a:ext cx="5419185" cy="1015623"/>
          </a:xfrm>
        </p:spPr>
        <p:txBody>
          <a:bodyPr anchor="t">
            <a:normAutofit/>
          </a:bodyPr>
          <a:lstStyle>
            <a:lvl1pPr marL="0" indent="0" algn="l">
              <a:lnSpc>
                <a:spcPct val="100000"/>
              </a:lnSpc>
              <a:buNone/>
              <a:defRPr sz="24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en-US" dirty="0"/>
          </a:p>
        </p:txBody>
      </p:sp>
      <p:sp>
        <p:nvSpPr>
          <p:cNvPr id="4" name="等腰三角形 3"/>
          <p:cNvSpPr/>
          <p:nvPr>
            <p:custDataLst>
              <p:tags r:id="rId4"/>
            </p:custDataLst>
          </p:nvPr>
        </p:nvSpPr>
        <p:spPr>
          <a:xfrm rot="5400000">
            <a:off x="-978764" y="1737473"/>
            <a:ext cx="5340579" cy="3383052"/>
          </a:xfrm>
          <a:prstGeom prst="triangle">
            <a:avLst/>
          </a:prstGeom>
          <a:blipFill dpi="0" rotWithShape="0">
            <a:blip r:embed="rId5"/>
            <a:srcRect/>
            <a:stretch>
              <a:fillRect l="-104212" t="-5287" r="-102364" b="-39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custDataLst>
              <p:tags r:id="rId6"/>
            </p:custDataLst>
          </p:nvPr>
        </p:nvSpPr>
        <p:spPr>
          <a:xfrm rot="5400000">
            <a:off x="1112260" y="2158827"/>
            <a:ext cx="4010257" cy="25403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8"/>
            </p:custDataLst>
          </p:nvPr>
        </p:nvSpPr>
        <p:spPr/>
        <p:txBody>
          <a:bodyPr/>
          <a:lstStyle/>
          <a:p>
            <a:endParaRPr lang="zh-CN" altLang="en-US" dirty="0"/>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0" y="3820885"/>
            <a:ext cx="12192000" cy="3037114"/>
            <a:chOff x="0" y="3820885"/>
            <a:chExt cx="12192000" cy="3037114"/>
          </a:xfrm>
        </p:grpSpPr>
        <p:sp>
          <p:nvSpPr>
            <p:cNvPr id="8" name="矩形 7"/>
            <p:cNvSpPr/>
            <p:nvPr>
              <p:custDataLst>
                <p:tags r:id="rId3"/>
              </p:custDataLst>
            </p:nvPr>
          </p:nvSpPr>
          <p:spPr>
            <a:xfrm>
              <a:off x="0" y="5502728"/>
              <a:ext cx="12192000" cy="1355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261673" y="3820885"/>
              <a:ext cx="9361749" cy="2073729"/>
              <a:chOff x="74036" y="615227"/>
              <a:chExt cx="12564541" cy="2982524"/>
            </a:xfrm>
          </p:grpSpPr>
          <p:pic>
            <p:nvPicPr>
              <p:cNvPr id="10" name="图片 9"/>
              <p:cNvPicPr>
                <a:picLocks noChangeAspect="1"/>
              </p:cNvPicPr>
              <p:nvPr>
                <p:custDataLst>
                  <p:tags r:id="rId4"/>
                </p:custDataLst>
              </p:nvPr>
            </p:nvPicPr>
            <p:blipFill>
              <a:blip r:embed="rId5"/>
              <a:stretch>
                <a:fillRect/>
              </a:stretch>
            </p:blipFill>
            <p:spPr>
              <a:xfrm>
                <a:off x="1598630" y="887261"/>
                <a:ext cx="2652467" cy="2710490"/>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9725142" y="1540035"/>
                <a:ext cx="932347" cy="1785681"/>
              </a:xfrm>
              <a:prstGeom prst="rect">
                <a:avLst/>
              </a:prstGeom>
            </p:spPr>
          </p:pic>
          <p:pic>
            <p:nvPicPr>
              <p:cNvPr id="12" name="图片 11"/>
              <p:cNvPicPr>
                <a:picLocks noChangeAspect="1"/>
              </p:cNvPicPr>
              <p:nvPr>
                <p:custDataLst>
                  <p:tags r:id="rId8"/>
                </p:custDataLst>
              </p:nvPr>
            </p:nvPicPr>
            <p:blipFill>
              <a:blip r:embed="rId9"/>
              <a:stretch>
                <a:fillRect/>
              </a:stretch>
            </p:blipFill>
            <p:spPr>
              <a:xfrm>
                <a:off x="74036" y="676639"/>
                <a:ext cx="2115091" cy="2710489"/>
              </a:xfrm>
              <a:prstGeom prst="rect">
                <a:avLst/>
              </a:prstGeom>
            </p:spPr>
          </p:pic>
          <p:pic>
            <p:nvPicPr>
              <p:cNvPr id="13" name="图片 12"/>
              <p:cNvPicPr>
                <a:picLocks noChangeAspect="1"/>
              </p:cNvPicPr>
              <p:nvPr>
                <p:custDataLst>
                  <p:tags r:id="rId10"/>
                </p:custDataLst>
              </p:nvPr>
            </p:nvPicPr>
            <p:blipFill>
              <a:blip r:embed="rId11"/>
              <a:stretch>
                <a:fillRect/>
              </a:stretch>
            </p:blipFill>
            <p:spPr>
              <a:xfrm>
                <a:off x="5633821" y="676638"/>
                <a:ext cx="1210851" cy="2710490"/>
              </a:xfrm>
              <a:prstGeom prst="rect">
                <a:avLst/>
              </a:prstGeom>
            </p:spPr>
          </p:pic>
          <p:pic>
            <p:nvPicPr>
              <p:cNvPr id="14" name="图片 13"/>
              <p:cNvPicPr>
                <a:picLocks noChangeAspect="1"/>
              </p:cNvPicPr>
              <p:nvPr>
                <p:custDataLst>
                  <p:tags r:id="rId12"/>
                </p:custDataLst>
              </p:nvPr>
            </p:nvPicPr>
            <p:blipFill>
              <a:blip r:embed="rId13"/>
              <a:stretch>
                <a:fillRect/>
              </a:stretch>
            </p:blipFill>
            <p:spPr>
              <a:xfrm>
                <a:off x="3681295" y="887261"/>
                <a:ext cx="2162337" cy="2710489"/>
              </a:xfrm>
              <a:prstGeom prst="rect">
                <a:avLst/>
              </a:prstGeom>
            </p:spPr>
          </p:pic>
          <p:pic>
            <p:nvPicPr>
              <p:cNvPr id="15" name="图片 14"/>
              <p:cNvPicPr>
                <a:picLocks noChangeAspect="1"/>
              </p:cNvPicPr>
              <p:nvPr>
                <p:custDataLst>
                  <p:tags r:id="rId14"/>
                </p:custDataLst>
              </p:nvPr>
            </p:nvPicPr>
            <p:blipFill>
              <a:blip r:embed="rId15"/>
              <a:stretch>
                <a:fillRect/>
              </a:stretch>
            </p:blipFill>
            <p:spPr>
              <a:xfrm>
                <a:off x="10872787" y="1970472"/>
                <a:ext cx="1765790" cy="1355244"/>
              </a:xfrm>
              <a:prstGeom prst="rect">
                <a:avLst/>
              </a:prstGeom>
            </p:spPr>
          </p:pic>
          <p:pic>
            <p:nvPicPr>
              <p:cNvPr id="19" name="图片 18"/>
              <p:cNvPicPr>
                <a:picLocks noChangeAspect="1"/>
              </p:cNvPicPr>
              <p:nvPr>
                <p:custDataLst>
                  <p:tags r:id="rId16"/>
                </p:custDataLst>
              </p:nvPr>
            </p:nvPicPr>
            <p:blipFill>
              <a:blip r:embed="rId17"/>
              <a:stretch>
                <a:fillRect/>
              </a:stretch>
            </p:blipFill>
            <p:spPr>
              <a:xfrm>
                <a:off x="6536811" y="615227"/>
                <a:ext cx="2151182" cy="2710489"/>
              </a:xfrm>
              <a:prstGeom prst="rect">
                <a:avLst/>
              </a:prstGeom>
            </p:spPr>
          </p:pic>
          <p:pic>
            <p:nvPicPr>
              <p:cNvPr id="20" name="图片 19"/>
              <p:cNvPicPr>
                <a:picLocks noChangeAspect="1"/>
              </p:cNvPicPr>
              <p:nvPr>
                <p:custDataLst>
                  <p:tags r:id="rId18"/>
                </p:custDataLst>
              </p:nvPr>
            </p:nvPicPr>
            <p:blipFill>
              <a:blip r:embed="rId19"/>
              <a:stretch>
                <a:fillRect/>
              </a:stretch>
            </p:blipFill>
            <p:spPr>
              <a:xfrm>
                <a:off x="8193818" y="1627278"/>
                <a:ext cx="1393263" cy="1970472"/>
              </a:xfrm>
              <a:prstGeom prst="rect">
                <a:avLst/>
              </a:prstGeom>
            </p:spPr>
          </p:pic>
        </p:grpSp>
      </p:grpSp>
      <p:sp>
        <p:nvSpPr>
          <p:cNvPr id="16" name="日期占位符 15"/>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1"/>
            </p:custDataLst>
          </p:nvPr>
        </p:nvSpPr>
        <p:spPr/>
        <p:txBody>
          <a:bodyPr/>
          <a:lstStyle/>
          <a:p>
            <a:endParaRPr lang="zh-CN" altLang="en-US" dirty="0"/>
          </a:p>
        </p:txBody>
      </p:sp>
      <p:sp>
        <p:nvSpPr>
          <p:cNvPr id="18" name="灯片编号占位符 17"/>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3"/>
            </p:custDataLst>
          </p:nvPr>
        </p:nvSpPr>
        <p:spPr>
          <a:xfrm>
            <a:off x="1753747" y="1320678"/>
            <a:ext cx="8684507" cy="1536821"/>
          </a:xfrm>
        </p:spPr>
        <p:txBody>
          <a:bodyPr lIns="90000" tIns="46800" rIns="90000" bIns="0" anchor="b" anchorCtr="0">
            <a:normAutofit/>
          </a:bodyPr>
          <a:lstStyle>
            <a:lvl1pPr algn="ctr">
              <a:defRPr sz="7200" spc="600" baseline="0">
                <a:solidFill>
                  <a:schemeClr val="tx1">
                    <a:lumMod val="85000"/>
                    <a:lumOff val="15000"/>
                  </a:schemeClr>
                </a:solidFill>
                <a:ea typeface="汉仪乐喵体W"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24"/>
            </p:custDataLst>
          </p:nvPr>
        </p:nvSpPr>
        <p:spPr>
          <a:xfrm>
            <a:off x="1753747" y="2936211"/>
            <a:ext cx="8684507" cy="693308"/>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ea typeface="幼圆"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3"/>
          <a:srcRect/>
          <a:stretch>
            <a:fillRect/>
          </a:stretch>
        </p:blipFill>
        <p:spPr>
          <a:xfrm>
            <a:off x="11127477" y="5198724"/>
            <a:ext cx="1064523" cy="1659276"/>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 y="0"/>
            <a:ext cx="12192001" cy="6843039"/>
            <a:chOff x="-1" y="0"/>
            <a:chExt cx="12192001" cy="6843039"/>
          </a:xfrm>
        </p:grpSpPr>
        <p:sp>
          <p:nvSpPr>
            <p:cNvPr id="7" name="矩形 6"/>
            <p:cNvSpPr/>
            <p:nvPr userDrawn="1">
              <p:custDataLst>
                <p:tags r:id="rId3"/>
              </p:custDataLst>
            </p:nvPr>
          </p:nvSpPr>
          <p:spPr>
            <a:xfrm>
              <a:off x="0" y="0"/>
              <a:ext cx="12192000" cy="2908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userDrawn="1">
              <p:custDataLst>
                <p:tags r:id="rId4"/>
              </p:custDataLst>
            </p:nvPr>
          </p:nvPicPr>
          <p:blipFill rotWithShape="1">
            <a:blip r:embed="rId5"/>
            <a:srcRect/>
            <a:stretch>
              <a:fillRect/>
            </a:stretch>
          </p:blipFill>
          <p:spPr>
            <a:xfrm>
              <a:off x="9492001" y="5856627"/>
              <a:ext cx="2699999" cy="986412"/>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1" y="0"/>
              <a:ext cx="1281113" cy="1387252"/>
            </a:xfrm>
            <a:prstGeom prst="rect">
              <a:avLst/>
            </a:prstGeom>
          </p:spPr>
        </p:pic>
      </p:gr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1"/>
            </p:custDataLst>
          </p:nvPr>
        </p:nvSpPr>
        <p:spPr>
          <a:xfrm>
            <a:off x="2450646" y="3592006"/>
            <a:ext cx="7290709" cy="876371"/>
          </a:xfrm>
        </p:spPr>
        <p:txBody>
          <a:bodyPr lIns="90000" tIns="46800" rIns="90000" bIns="0" anchor="b" anchorCtr="0">
            <a:normAutofit/>
          </a:bodyPr>
          <a:lstStyle>
            <a:lvl1pPr algn="ctr">
              <a:defRPr sz="54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2450646" y="4511675"/>
            <a:ext cx="7290709" cy="1077985"/>
          </a:xfrm>
        </p:spPr>
        <p:txBody>
          <a:bodyPr lIns="90000" tIns="0" rIns="90000" bIns="46800">
            <a:norm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a:off x="11127477" y="5198724"/>
            <a:ext cx="1064523" cy="1659276"/>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custDataLst>
              <p:tags r:id="rId2"/>
            </p:custDataLst>
          </p:nvPr>
        </p:nvPicPr>
        <p:blipFill rotWithShape="1">
          <a:blip r:embed="rId3"/>
          <a:srcRect/>
          <a:stretch>
            <a:fillRect/>
          </a:stretch>
        </p:blipFill>
        <p:spPr>
          <a:xfrm>
            <a:off x="11127477" y="5198724"/>
            <a:ext cx="1064523" cy="1659276"/>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713753"/>
            <a:ext cx="12192000" cy="4111861"/>
            <a:chOff x="0" y="-713753"/>
            <a:chExt cx="12192000" cy="4111861"/>
          </a:xfrm>
        </p:grpSpPr>
        <p:sp>
          <p:nvSpPr>
            <p:cNvPr id="7" name="矩形 6"/>
            <p:cNvSpPr/>
            <p:nvPr>
              <p:custDataLst>
                <p:tags r:id="rId3"/>
              </p:custDataLst>
            </p:nvPr>
          </p:nvSpPr>
          <p:spPr>
            <a:xfrm>
              <a:off x="0" y="0"/>
              <a:ext cx="12192000" cy="33981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3808209" y="-713753"/>
              <a:ext cx="4532764" cy="3399577"/>
            </a:xfrm>
            <a:prstGeom prst="rect">
              <a:avLst/>
            </a:prstGeom>
          </p:spPr>
        </p:pic>
      </p:grpSp>
      <p:sp>
        <p:nvSpPr>
          <p:cNvPr id="2" name="标题 1"/>
          <p:cNvSpPr>
            <a:spLocks noGrp="1"/>
          </p:cNvSpPr>
          <p:nvPr>
            <p:ph type="title"/>
            <p:custDataLst>
              <p:tags r:id="rId6"/>
            </p:custDataLst>
          </p:nvPr>
        </p:nvSpPr>
        <p:spPr>
          <a:xfrm>
            <a:off x="648472" y="1770006"/>
            <a:ext cx="10852237" cy="441964"/>
          </a:xfrm>
        </p:spPr>
        <p:txBody>
          <a:bodyPr vert="horz" lIns="90170" tIns="46990" rIns="90170" bIns="4699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custDataLst>
              <p:tags r:id="rId2"/>
            </p:custDataLst>
          </p:nvPr>
        </p:nvPicPr>
        <p:blipFill rotWithShape="1">
          <a:blip r:embed="rId3"/>
          <a:srcRect/>
          <a:stretch>
            <a:fillRect/>
          </a:stretch>
        </p:blipFill>
        <p:spPr>
          <a:xfrm>
            <a:off x="11127477" y="5198724"/>
            <a:ext cx="1064523" cy="1659276"/>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 y="0"/>
            <a:ext cx="11942129" cy="6584950"/>
            <a:chOff x="-1" y="0"/>
            <a:chExt cx="11942129" cy="6584950"/>
          </a:xfrm>
        </p:grpSpPr>
        <p:sp>
          <p:nvSpPr>
            <p:cNvPr id="10" name="矩形 9"/>
            <p:cNvSpPr/>
            <p:nvPr userDrawn="1">
              <p:custDataLst>
                <p:tags r:id="rId3"/>
              </p:custDataLst>
            </p:nvPr>
          </p:nvSpPr>
          <p:spPr>
            <a:xfrm>
              <a:off x="249873" y="273050"/>
              <a:ext cx="11692255" cy="63119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2" name="图片 11"/>
            <p:cNvPicPr>
              <a:picLocks noChangeAspect="1"/>
            </p:cNvPicPr>
            <p:nvPr userDrawn="1">
              <p:custDataLst>
                <p:tags r:id="rId4"/>
              </p:custDataLst>
            </p:nvPr>
          </p:nvPicPr>
          <p:blipFill rotWithShape="1">
            <a:blip r:embed="rId5"/>
            <a:srcRect/>
            <a:stretch>
              <a:fillRect/>
            </a:stretch>
          </p:blipFill>
          <p:spPr>
            <a:xfrm>
              <a:off x="-1" y="0"/>
              <a:ext cx="1281113" cy="1387252"/>
            </a:xfrm>
            <a:prstGeom prst="rect">
              <a:avLst/>
            </a:prstGeom>
          </p:spPr>
        </p:pic>
      </p:grpSp>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lIns="90170" tIns="46990" rIns="90170" bIns="46990"/>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 y="0"/>
            <a:ext cx="11942129" cy="6584950"/>
            <a:chOff x="-1" y="0"/>
            <a:chExt cx="11942129" cy="6584950"/>
          </a:xfrm>
        </p:grpSpPr>
        <p:sp>
          <p:nvSpPr>
            <p:cNvPr id="9" name="矩形 8"/>
            <p:cNvSpPr/>
            <p:nvPr userDrawn="1">
              <p:custDataLst>
                <p:tags r:id="rId3"/>
              </p:custDataLst>
            </p:nvPr>
          </p:nvSpPr>
          <p:spPr>
            <a:xfrm>
              <a:off x="249873" y="273050"/>
              <a:ext cx="11692255" cy="63119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1" name="图片 10"/>
            <p:cNvPicPr>
              <a:picLocks noChangeAspect="1"/>
            </p:cNvPicPr>
            <p:nvPr userDrawn="1">
              <p:custDataLst>
                <p:tags r:id="rId4"/>
              </p:custDataLst>
            </p:nvPr>
          </p:nvPicPr>
          <p:blipFill rotWithShape="1">
            <a:blip r:embed="rId5"/>
            <a:srcRect/>
            <a:stretch>
              <a:fillRect/>
            </a:stretch>
          </p:blipFill>
          <p:spPr>
            <a:xfrm>
              <a:off x="-1" y="0"/>
              <a:ext cx="1281113" cy="1387252"/>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baseline="0">
                <a:ea typeface="幼圆" panose="02010509060101010101" pitchFamily="49" charset="-122"/>
              </a:defRPr>
            </a:lvl1pPr>
            <a:lvl2pPr>
              <a:defRPr baseline="0">
                <a:ea typeface="幼圆" panose="02010509060101010101" pitchFamily="49" charset="-122"/>
              </a:defRPr>
            </a:lvl2pPr>
            <a:lvl3pPr>
              <a:defRPr baseline="0">
                <a:ea typeface="幼圆" panose="02010509060101010101" pitchFamily="49" charset="-122"/>
              </a:defRPr>
            </a:lvl3pPr>
            <a:lvl4pPr>
              <a:defRPr baseline="0">
                <a:ea typeface="幼圆" panose="02010509060101010101" pitchFamily="49" charset="-122"/>
              </a:defRPr>
            </a:lvl4pPr>
            <a:lvl5pPr>
              <a:defRPr baseline="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solidFill>
                  <a:schemeClr val="tx1">
                    <a:lumMod val="85000"/>
                    <a:lumOff val="15000"/>
                  </a:schemeClr>
                </a:solidFill>
                <a:latin typeface="微软雅黑" panose="020B0503020204020204" charset="-122"/>
                <a:ea typeface="微软雅黑" panose="020B0503020204020204" charset="-122"/>
              </a:defRPr>
            </a:lvl1pPr>
            <a:lvl2pPr>
              <a:defRPr sz="1600">
                <a:solidFill>
                  <a:schemeClr val="tx1">
                    <a:lumMod val="85000"/>
                    <a:lumOff val="15000"/>
                  </a:schemeClr>
                </a:solidFill>
                <a:latin typeface="微软雅黑" panose="020B0503020204020204" charset="-122"/>
                <a:ea typeface="微软雅黑" panose="020B0503020204020204" charset="-122"/>
              </a:defRPr>
            </a:lvl2pPr>
            <a:lvl3pPr>
              <a:defRPr sz="1600">
                <a:solidFill>
                  <a:schemeClr val="tx1">
                    <a:lumMod val="85000"/>
                    <a:lumOff val="15000"/>
                  </a:schemeClr>
                </a:solidFill>
                <a:latin typeface="微软雅黑" panose="020B0503020204020204" charset="-122"/>
                <a:ea typeface="微软雅黑" panose="020B0503020204020204" charset="-122"/>
              </a:defRPr>
            </a:lvl3pPr>
            <a:lvl4pPr>
              <a:defRPr sz="1600">
                <a:solidFill>
                  <a:schemeClr val="tx1">
                    <a:lumMod val="85000"/>
                    <a:lumOff val="15000"/>
                  </a:schemeClr>
                </a:solidFill>
                <a:latin typeface="微软雅黑" panose="020B0503020204020204" charset="-122"/>
                <a:ea typeface="微软雅黑" panose="020B0503020204020204" charset="-122"/>
              </a:defRPr>
            </a:lvl4pPr>
            <a:lvl5pPr>
              <a:defRPr sz="1600">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0" y="3820885"/>
            <a:ext cx="12192000" cy="3037114"/>
            <a:chOff x="0" y="3820885"/>
            <a:chExt cx="12192000" cy="3037114"/>
          </a:xfrm>
        </p:grpSpPr>
        <p:sp>
          <p:nvSpPr>
            <p:cNvPr id="7" name="矩形 6"/>
            <p:cNvSpPr/>
            <p:nvPr>
              <p:custDataLst>
                <p:tags r:id="rId3"/>
              </p:custDataLst>
            </p:nvPr>
          </p:nvSpPr>
          <p:spPr>
            <a:xfrm>
              <a:off x="0" y="5502728"/>
              <a:ext cx="12192000" cy="1355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261673" y="3820885"/>
              <a:ext cx="9361749" cy="2073729"/>
              <a:chOff x="74036" y="615227"/>
              <a:chExt cx="12564541" cy="2982524"/>
            </a:xfrm>
          </p:grpSpPr>
          <p:pic>
            <p:nvPicPr>
              <p:cNvPr id="9" name="图片 8"/>
              <p:cNvPicPr>
                <a:picLocks noChangeAspect="1"/>
              </p:cNvPicPr>
              <p:nvPr>
                <p:custDataLst>
                  <p:tags r:id="rId4"/>
                </p:custDataLst>
              </p:nvPr>
            </p:nvPicPr>
            <p:blipFill>
              <a:blip r:embed="rId5"/>
              <a:stretch>
                <a:fillRect/>
              </a:stretch>
            </p:blipFill>
            <p:spPr>
              <a:xfrm>
                <a:off x="1598630" y="887261"/>
                <a:ext cx="2652467" cy="2710490"/>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9725142" y="1540035"/>
                <a:ext cx="932347" cy="1785681"/>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74036" y="676639"/>
                <a:ext cx="2115091" cy="2710489"/>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a:off x="5633821" y="676638"/>
                <a:ext cx="1210851" cy="2710490"/>
              </a:xfrm>
              <a:prstGeom prst="rect">
                <a:avLst/>
              </a:prstGeom>
            </p:spPr>
          </p:pic>
          <p:pic>
            <p:nvPicPr>
              <p:cNvPr id="13" name="图片 12"/>
              <p:cNvPicPr>
                <a:picLocks noChangeAspect="1"/>
              </p:cNvPicPr>
              <p:nvPr>
                <p:custDataLst>
                  <p:tags r:id="rId12"/>
                </p:custDataLst>
              </p:nvPr>
            </p:nvPicPr>
            <p:blipFill>
              <a:blip r:embed="rId13"/>
              <a:stretch>
                <a:fillRect/>
              </a:stretch>
            </p:blipFill>
            <p:spPr>
              <a:xfrm>
                <a:off x="3681295" y="887261"/>
                <a:ext cx="2162337" cy="2710489"/>
              </a:xfrm>
              <a:prstGeom prst="rect">
                <a:avLst/>
              </a:prstGeom>
            </p:spPr>
          </p:pic>
          <p:pic>
            <p:nvPicPr>
              <p:cNvPr id="14" name="图片 13"/>
              <p:cNvPicPr>
                <a:picLocks noChangeAspect="1"/>
              </p:cNvPicPr>
              <p:nvPr>
                <p:custDataLst>
                  <p:tags r:id="rId14"/>
                </p:custDataLst>
              </p:nvPr>
            </p:nvPicPr>
            <p:blipFill>
              <a:blip r:embed="rId15"/>
              <a:stretch>
                <a:fillRect/>
              </a:stretch>
            </p:blipFill>
            <p:spPr>
              <a:xfrm>
                <a:off x="10872787" y="1970472"/>
                <a:ext cx="1765790" cy="1355244"/>
              </a:xfrm>
              <a:prstGeom prst="rect">
                <a:avLst/>
              </a:prstGeom>
            </p:spPr>
          </p:pic>
          <p:pic>
            <p:nvPicPr>
              <p:cNvPr id="15" name="图片 14"/>
              <p:cNvPicPr>
                <a:picLocks noChangeAspect="1"/>
              </p:cNvPicPr>
              <p:nvPr>
                <p:custDataLst>
                  <p:tags r:id="rId16"/>
                </p:custDataLst>
              </p:nvPr>
            </p:nvPicPr>
            <p:blipFill>
              <a:blip r:embed="rId17"/>
              <a:stretch>
                <a:fillRect/>
              </a:stretch>
            </p:blipFill>
            <p:spPr>
              <a:xfrm>
                <a:off x="6536811" y="615227"/>
                <a:ext cx="2151182" cy="2710489"/>
              </a:xfrm>
              <a:prstGeom prst="rect">
                <a:avLst/>
              </a:prstGeom>
            </p:spPr>
          </p:pic>
          <p:pic>
            <p:nvPicPr>
              <p:cNvPr id="16" name="图片 15"/>
              <p:cNvPicPr>
                <a:picLocks noChangeAspect="1"/>
              </p:cNvPicPr>
              <p:nvPr>
                <p:custDataLst>
                  <p:tags r:id="rId18"/>
                </p:custDataLst>
              </p:nvPr>
            </p:nvPicPr>
            <p:blipFill>
              <a:blip r:embed="rId19"/>
              <a:stretch>
                <a:fillRect/>
              </a:stretch>
            </p:blipFill>
            <p:spPr>
              <a:xfrm>
                <a:off x="8193818" y="1627278"/>
                <a:ext cx="1393263" cy="1970472"/>
              </a:xfrm>
              <a:prstGeom prst="rect">
                <a:avLst/>
              </a:prstGeom>
            </p:spPr>
          </p:pic>
        </p:grpSp>
      </p:grpSp>
      <p:sp>
        <p:nvSpPr>
          <p:cNvPr id="3" name="日期占位符 2"/>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1"/>
            </p:custDataLst>
          </p:nvPr>
        </p:nvSpPr>
        <p:spPr/>
        <p:txBody>
          <a:bodyPr/>
          <a:lstStyle/>
          <a:p>
            <a:endParaRPr lang="zh-CN" altLang="en-US"/>
          </a:p>
        </p:txBody>
      </p:sp>
      <p:sp>
        <p:nvSpPr>
          <p:cNvPr id="5" name="灯片编号占位符 4"/>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2216478" y="1562100"/>
            <a:ext cx="7759045" cy="1600302"/>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endParaRPr dirty="0">
              <a:sym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p:txBody>
          <a:bodyPr/>
          <a:lstStyle/>
          <a:p>
            <a:r>
              <a:rPr lang="zh-CN" altLang="en-US"/>
              <a:t>单击此处编辑母版标题样式</a:t>
            </a:r>
            <a:endParaRPr lang="zh-CN" altLang="en-US"/>
          </a:p>
        </p:txBody>
      </p:sp>
      <p:pic>
        <p:nvPicPr>
          <p:cNvPr id="8" name="图片 7"/>
          <p:cNvPicPr>
            <a:picLocks noChangeAspect="1"/>
          </p:cNvPicPr>
          <p:nvPr userDrawn="1">
            <p:custDataLst>
              <p:tags r:id="rId3"/>
            </p:custDataLst>
          </p:nvPr>
        </p:nvPicPr>
        <p:blipFill rotWithShape="1">
          <a:blip r:embed="rId4"/>
          <a:srcRect/>
          <a:stretch>
            <a:fillRect/>
          </a:stretch>
        </p:blipFill>
        <p:spPr>
          <a:xfrm>
            <a:off x="11127477" y="5198724"/>
            <a:ext cx="1064523" cy="1659276"/>
          </a:xfrm>
          <a:prstGeom prst="rect">
            <a:avLst/>
          </a:prstGeom>
        </p:spPr>
      </p:pic>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250190" y="273050"/>
            <a:ext cx="11692255" cy="63119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pic>
        <p:nvPicPr>
          <p:cNvPr id="8" name="图片 7"/>
          <p:cNvPicPr>
            <a:picLocks noChangeAspect="1"/>
          </p:cNvPicPr>
          <p:nvPr userDrawn="1">
            <p:custDataLst>
              <p:tags r:id="rId4"/>
            </p:custDataLst>
          </p:nvPr>
        </p:nvPicPr>
        <p:blipFill rotWithShape="1">
          <a:blip r:embed="rId5"/>
          <a:srcRect/>
          <a:stretch>
            <a:fillRect/>
          </a:stretch>
        </p:blipFill>
        <p:spPr>
          <a:xfrm>
            <a:off x="1" y="0"/>
            <a:ext cx="1223545" cy="1324800"/>
          </a:xfrm>
          <a:prstGeom prst="rect">
            <a:avLst/>
          </a:prstGeom>
        </p:spPr>
      </p:pic>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6" name="图片 5"/>
          <p:cNvPicPr>
            <a:picLocks noChangeAspect="1"/>
          </p:cNvPicPr>
          <p:nvPr userDrawn="1">
            <p:custDataLst>
              <p:tags r:id="rId3"/>
            </p:custDataLst>
          </p:nvPr>
        </p:nvPicPr>
        <p:blipFill>
          <a:blip r:embed="rId4">
            <a:alphaModFix amt="15000"/>
          </a:blip>
          <a:stretch>
            <a:fillRect/>
          </a:stretch>
        </p:blipFill>
        <p:spPr>
          <a:xfrm>
            <a:off x="14286" y="3609474"/>
            <a:ext cx="2584747" cy="3256781"/>
          </a:xfrm>
          <a:prstGeom prst="rect">
            <a:avLst/>
          </a:prstGeom>
        </p:spPr>
      </p:pic>
      <p:sp>
        <p:nvSpPr>
          <p:cNvPr id="8" name="标题 7"/>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12" name="文本占位符 11"/>
          <p:cNvSpPr>
            <a:spLocks noGrp="1"/>
          </p:cNvSpPr>
          <p:nvPr>
            <p:ph type="body" sz="quarter" idx="13"/>
            <p:custDataLst>
              <p:tags r:id="rId6"/>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3" name="内容占位符 12"/>
          <p:cNvSpPr>
            <a:spLocks noGrp="1"/>
          </p:cNvSpPr>
          <p:nvPr>
            <p:ph sz="quarter" idx="14"/>
            <p:custDataLst>
              <p:tags r:id="rId7"/>
            </p:custDataLst>
          </p:nvPr>
        </p:nvSpPr>
        <p:spPr>
          <a:xfrm>
            <a:off x="5101200" y="769939"/>
            <a:ext cx="6480000" cy="508793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 name="日期占位符 1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5" name="页脚占位符 14"/>
          <p:cNvSpPr>
            <a:spLocks noGrp="1"/>
          </p:cNvSpPr>
          <p:nvPr>
            <p:ph type="ftr" sz="quarter" idx="11"/>
            <p:custDataLst>
              <p:tags r:id="rId9"/>
            </p:custDataLst>
          </p:nvPr>
        </p:nvSpPr>
        <p:spPr/>
        <p:txBody>
          <a:bodyPr/>
          <a:lstStyle/>
          <a:p>
            <a:endParaRPr lang="zh-CN" altLang="en-US" dirty="0"/>
          </a:p>
        </p:txBody>
      </p:sp>
      <p:sp>
        <p:nvSpPr>
          <p:cNvPr id="16" name="灯片编号占位符 1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17" name="灯片编号占位符 4"/>
          <p:cNvSpPr>
            <a:spLocks noGrp="1"/>
          </p:cNvSpPr>
          <p:nvPr userDrawn="1">
            <p:custDataLst>
              <p:tags r:id="rId11"/>
            </p:custDataLst>
          </p:nvPr>
        </p:nvSpPr>
        <p:spPr>
          <a:xfrm>
            <a:off x="8622030" y="6349833"/>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a:off x="1" y="0"/>
            <a:ext cx="1222408" cy="1323683"/>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pic>
        <p:nvPicPr>
          <p:cNvPr id="6" name="图片 5"/>
          <p:cNvPicPr>
            <a:picLocks noChangeAspect="1"/>
          </p:cNvPicPr>
          <p:nvPr userDrawn="1">
            <p:custDataLst>
              <p:tags r:id="rId4"/>
            </p:custDataLst>
          </p:nvPr>
        </p:nvPicPr>
        <p:blipFill>
          <a:blip r:embed="rId5"/>
          <a:stretch>
            <a:fillRect/>
          </a:stretch>
        </p:blipFill>
        <p:spPr>
          <a:xfrm>
            <a:off x="11404818" y="5193129"/>
            <a:ext cx="645433" cy="1492240"/>
          </a:xfrm>
          <a:prstGeom prst="rect">
            <a:avLst/>
          </a:prstGeom>
        </p:spPr>
      </p:pic>
      <p:pic>
        <p:nvPicPr>
          <p:cNvPr id="11" name="图片 10"/>
          <p:cNvPicPr>
            <a:picLocks noChangeAspect="1"/>
          </p:cNvPicPr>
          <p:nvPr userDrawn="1">
            <p:custDataLst>
              <p:tags r:id="rId6"/>
            </p:custDataLst>
          </p:nvPr>
        </p:nvPicPr>
        <p:blipFill rotWithShape="1">
          <a:blip r:embed="rId7">
            <a:alphaModFix amt="15000"/>
          </a:blip>
          <a:srcRect/>
          <a:stretch>
            <a:fillRect/>
          </a:stretch>
        </p:blipFill>
        <p:spPr>
          <a:xfrm>
            <a:off x="0" y="5029201"/>
            <a:ext cx="2012206" cy="1828799"/>
          </a:xfrm>
          <a:prstGeom prst="rect">
            <a:avLst/>
          </a:prstGeom>
        </p:spPr>
      </p:pic>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pic>
        <p:nvPicPr>
          <p:cNvPr id="8" name="图片 7"/>
          <p:cNvPicPr>
            <a:picLocks noChangeAspect="1"/>
          </p:cNvPicPr>
          <p:nvPr userDrawn="1">
            <p:custDataLst>
              <p:tags r:id="rId4"/>
            </p:custDataLst>
          </p:nvPr>
        </p:nvPicPr>
        <p:blipFill>
          <a:blip r:embed="rId5"/>
          <a:stretch>
            <a:fillRect/>
          </a:stretch>
        </p:blipFill>
        <p:spPr>
          <a:xfrm>
            <a:off x="10789919" y="5453455"/>
            <a:ext cx="1402083" cy="1402083"/>
          </a:xfrm>
          <a:prstGeom prst="rect">
            <a:avLst/>
          </a:prstGeom>
        </p:spPr>
      </p:pic>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0" y="958589"/>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3"/>
            </p:custDataLst>
          </p:nvPr>
        </p:nvPicPr>
        <p:blipFill rotWithShape="1">
          <a:blip r:embed="rId4"/>
          <a:srcRect/>
          <a:stretch>
            <a:fillRect/>
          </a:stretch>
        </p:blipFill>
        <p:spPr>
          <a:xfrm flipH="1">
            <a:off x="11558270" y="2379980"/>
            <a:ext cx="633730" cy="2310765"/>
          </a:xfrm>
          <a:prstGeom prst="rect">
            <a:avLst/>
          </a:prstGeom>
        </p:spPr>
      </p:pic>
      <p:pic>
        <p:nvPicPr>
          <p:cNvPr id="8" name="图片 7"/>
          <p:cNvPicPr>
            <a:picLocks noChangeAspect="1"/>
          </p:cNvPicPr>
          <p:nvPr userDrawn="1">
            <p:custDataLst>
              <p:tags r:id="rId5"/>
            </p:custDataLst>
          </p:nvPr>
        </p:nvPicPr>
        <p:blipFill rotWithShape="1">
          <a:blip r:embed="rId4"/>
          <a:srcRect/>
          <a:stretch>
            <a:fillRect/>
          </a:stretch>
        </p:blipFill>
        <p:spPr>
          <a:xfrm>
            <a:off x="-3175" y="2379980"/>
            <a:ext cx="633730" cy="2310765"/>
          </a:xfrm>
          <a:prstGeom prst="rect">
            <a:avLst/>
          </a:prstGeom>
        </p:spPr>
      </p:pic>
      <p:sp>
        <p:nvSpPr>
          <p:cNvPr id="2" name="标题 1"/>
          <p:cNvSpPr>
            <a:spLocks noGrp="1"/>
          </p:cNvSpPr>
          <p:nvPr>
            <p:ph type="title" hasCustomPrompt="1"/>
            <p:custDataLst>
              <p:tags r:id="rId6"/>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85000"/>
                    <a:lumOff val="15000"/>
                  </a:schemeClr>
                </a:solidFill>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4.xml"/><Relationship Id="rId23" Type="http://schemas.openxmlformats.org/officeDocument/2006/relationships/tags" Target="../tags/tag203.xml"/><Relationship Id="rId22" Type="http://schemas.openxmlformats.org/officeDocument/2006/relationships/tags" Target="../tags/tag202.xml"/><Relationship Id="rId21" Type="http://schemas.openxmlformats.org/officeDocument/2006/relationships/tags" Target="../tags/tag201.xml"/><Relationship Id="rId20" Type="http://schemas.openxmlformats.org/officeDocument/2006/relationships/tags" Target="../tags/tag200.xml"/><Relationship Id="rId2" Type="http://schemas.openxmlformats.org/officeDocument/2006/relationships/slideLayout" Target="../slideLayouts/slideLayout13.xml"/><Relationship Id="rId19" Type="http://schemas.openxmlformats.org/officeDocument/2006/relationships/tags" Target="../tags/tag19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58.xml"/><Relationship Id="rId23" Type="http://schemas.openxmlformats.org/officeDocument/2006/relationships/tags" Target="../tags/tag357.xml"/><Relationship Id="rId22" Type="http://schemas.openxmlformats.org/officeDocument/2006/relationships/tags" Target="../tags/tag356.xml"/><Relationship Id="rId21" Type="http://schemas.openxmlformats.org/officeDocument/2006/relationships/tags" Target="../tags/tag355.xml"/><Relationship Id="rId20" Type="http://schemas.openxmlformats.org/officeDocument/2006/relationships/tags" Target="../tags/tag354.xml"/><Relationship Id="rId2" Type="http://schemas.openxmlformats.org/officeDocument/2006/relationships/slideLayout" Target="../slideLayouts/slideLayout31.xml"/><Relationship Id="rId19" Type="http://schemas.openxmlformats.org/officeDocument/2006/relationships/tags" Target="../tags/tag353.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tags" Target="../tags/tag371.xml"/><Relationship Id="rId1"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3.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77.xml"/><Relationship Id="rId2" Type="http://schemas.openxmlformats.org/officeDocument/2006/relationships/image" Target="../media/image40.png"/><Relationship Id="rId1" Type="http://schemas.openxmlformats.org/officeDocument/2006/relationships/tags" Target="../tags/tag37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0.xml"/><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2.xml"/><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5.xml"/><Relationship Id="rId1"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8.xml"/><Relationship Id="rId1"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9.xml"/><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91.xml"/><Relationship Id="rId2" Type="http://schemas.openxmlformats.org/officeDocument/2006/relationships/image" Target="../media/image45.png"/><Relationship Id="rId1" Type="http://schemas.openxmlformats.org/officeDocument/2006/relationships/tags" Target="../tags/tag39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5.xml"/><Relationship Id="rId1"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6.xml"/><Relationship Id="rId1"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7.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99.xml"/><Relationship Id="rId2" Type="http://schemas.openxmlformats.org/officeDocument/2006/relationships/image" Target="../media/image48.png"/><Relationship Id="rId1" Type="http://schemas.openxmlformats.org/officeDocument/2006/relationships/tags" Target="../tags/tag398.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02.xml"/><Relationship Id="rId4" Type="http://schemas.openxmlformats.org/officeDocument/2006/relationships/image" Target="../media/image50.png"/><Relationship Id="rId3" Type="http://schemas.openxmlformats.org/officeDocument/2006/relationships/tags" Target="../tags/tag401.xml"/><Relationship Id="rId2" Type="http://schemas.openxmlformats.org/officeDocument/2006/relationships/image" Target="../media/image49.png"/><Relationship Id="rId1" Type="http://schemas.openxmlformats.org/officeDocument/2006/relationships/tags" Target="../tags/tag40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4.xml"/><Relationship Id="rId1" Type="http://schemas.openxmlformats.org/officeDocument/2006/relationships/image" Target="../media/image33.pn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5.xml"/><Relationship Id="rId2" Type="http://schemas.openxmlformats.org/officeDocument/2006/relationships/image" Target="../media/image52.png"/><Relationship Id="rId1"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8.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10.xml"/><Relationship Id="rId2" Type="http://schemas.openxmlformats.org/officeDocument/2006/relationships/image" Target="../media/image53.bmp"/><Relationship Id="rId1" Type="http://schemas.openxmlformats.org/officeDocument/2006/relationships/tags" Target="../tags/tag40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1.xml"/><Relationship Id="rId1" Type="http://schemas.openxmlformats.org/officeDocument/2006/relationships/image" Target="../media/image54.bmp"/></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3.xml"/><Relationship Id="rId1" Type="http://schemas.openxmlformats.org/officeDocument/2006/relationships/tags" Target="../tags/tag41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5.xml"/><Relationship Id="rId1" Type="http://schemas.openxmlformats.org/officeDocument/2006/relationships/tags" Target="../tags/tag41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7.png"/><Relationship Id="rId2" Type="http://schemas.microsoft.com/office/2007/relationships/hdphoto" Target="../media/image56.wdp"/><Relationship Id="rId1"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5.xml"/><Relationship Id="rId1" Type="http://schemas.openxmlformats.org/officeDocument/2006/relationships/image" Target="../media/image34.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8.png"/><Relationship Id="rId2" Type="http://schemas.microsoft.com/office/2007/relationships/hdphoto" Target="../media/image56.wdp"/><Relationship Id="rId1"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418.xml"/><Relationship Id="rId1" Type="http://schemas.openxmlformats.org/officeDocument/2006/relationships/tags" Target="../tags/tag4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6.xml"/><Relationship Id="rId1"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7.xml"/><Relationship Id="rId1"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8.xml"/><Relationship Id="rId1"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1569720" y="1015365"/>
            <a:ext cx="7779385" cy="2413000"/>
          </a:xfrm>
        </p:spPr>
        <p:txBody>
          <a:bodyPr>
            <a:normAutofit/>
          </a:bodyPr>
          <a:lstStyle/>
          <a:p>
            <a:r>
              <a:rPr lang="zh-CN" altLang="zh-CN" dirty="0">
                <a:sym typeface="+mn-ea"/>
              </a:rPr>
              <a:t>城乡居民基本养老保险</a:t>
            </a:r>
            <a:r>
              <a:rPr lang="zh-CN" dirty="0">
                <a:sym typeface="+mn-ea"/>
              </a:rPr>
              <a:t>政策及业务培训</a:t>
            </a:r>
            <a:endParaRPr lang="zh-CN" altLang="en-US"/>
          </a:p>
        </p:txBody>
      </p:sp>
      <p:sp>
        <p:nvSpPr>
          <p:cNvPr id="8" name="副标题 7"/>
          <p:cNvSpPr>
            <a:spLocks noGrp="1"/>
          </p:cNvSpPr>
          <p:nvPr>
            <p:ph type="subTitle" idx="1"/>
            <p:custDataLst>
              <p:tags r:id="rId2"/>
            </p:custDataLst>
          </p:nvPr>
        </p:nvSpPr>
        <p:spPr/>
        <p:txBody>
          <a:bodyPr/>
          <a:lstStyle/>
          <a:p>
            <a:r>
              <a:rPr lang="en-US" altLang="zh-CN" dirty="0">
                <a:sym typeface="+mn-ea"/>
              </a:rPr>
              <a:t>2024</a:t>
            </a:r>
            <a:r>
              <a:rPr lang="zh-CN" altLang="zh-CN" dirty="0">
                <a:sym typeface="+mn-ea"/>
              </a:rPr>
              <a:t>年</a:t>
            </a:r>
            <a:r>
              <a:rPr lang="en-US" altLang="zh-CN" dirty="0">
                <a:sym typeface="+mn-ea"/>
              </a:rPr>
              <a:t>3</a:t>
            </a:r>
            <a:r>
              <a:rPr lang="zh-CN" altLang="en-US" dirty="0">
                <a:sym typeface="+mn-ea"/>
              </a:rPr>
              <a:t>月</a:t>
            </a:r>
            <a:r>
              <a:rPr lang="en-US" altLang="zh-CN" dirty="0">
                <a:sym typeface="+mn-ea"/>
              </a:rPr>
              <a:t>22</a:t>
            </a:r>
            <a:r>
              <a:rPr lang="zh-CN" altLang="en-US" dirty="0">
                <a:sym typeface="+mn-ea"/>
              </a:rPr>
              <a:t>日</a:t>
            </a:r>
            <a:endParaRPr lang="zh-CN" altLang="en-US" dirty="0">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5295" y="400685"/>
            <a:ext cx="11066780" cy="711835"/>
          </a:xfrm>
        </p:spPr>
        <p:txBody>
          <a:bodyPr>
            <a:normAutofit fontScale="90000"/>
          </a:bodyPr>
          <a:p>
            <a:r>
              <a:rPr sz="3555">
                <a:solidFill>
                  <a:schemeClr val="tx1"/>
                </a:solidFill>
                <a:effectLst>
                  <a:outerShdw blurRad="38100" dist="38100" dir="2700000">
                    <a:srgbClr val="FFFFFF"/>
                  </a:outerShdw>
                </a:effectLst>
                <a:latin typeface="微软雅黑" panose="020B0503020204020204" charset="-122"/>
                <a:sym typeface="+mn-ea"/>
              </a:rPr>
              <a:t>城乡居民基本养老保险最低缴费档次标准常态化调整机制</a:t>
            </a:r>
            <a:br>
              <a:rPr lang="zh-CN" altLang="en-US" sz="3110" dirty="0">
                <a:effectLst>
                  <a:outerShdw blurRad="38100" dist="38100" dir="2700000">
                    <a:srgbClr val="000000"/>
                  </a:outerShdw>
                </a:effectLst>
                <a:latin typeface="+mj-lt"/>
                <a:ea typeface="方正小标宋简体" panose="03000509000000000000" pitchFamily="2" charset="-122"/>
                <a:cs typeface="+mj-cs"/>
              </a:rPr>
            </a:br>
            <a:endParaRPr lang="zh-CN" altLang="en-US" sz="3110"/>
          </a:p>
        </p:txBody>
      </p:sp>
      <p:sp>
        <p:nvSpPr>
          <p:cNvPr id="3" name="内容占位符 2"/>
          <p:cNvSpPr>
            <a:spLocks noGrp="1"/>
          </p:cNvSpPr>
          <p:nvPr>
            <p:ph idx="1"/>
          </p:nvPr>
        </p:nvSpPr>
        <p:spPr>
          <a:xfrm>
            <a:off x="455295" y="1242695"/>
            <a:ext cx="11195685" cy="5282565"/>
          </a:xfrm>
        </p:spPr>
        <p:txBody>
          <a:bodyPr>
            <a:normAutofit/>
          </a:bodyPr>
          <a:p>
            <a:pPr marL="0" indent="0" algn="l">
              <a:buClrTx/>
              <a:buSzTx/>
              <a:buNone/>
            </a:pPr>
            <a:r>
              <a:rPr lang="en-US" altLang="zh-CN"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   </a:t>
            </a:r>
            <a:r>
              <a:rPr lang="en-US" altLang="zh-CN" sz="36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自2022年1月1日起,我省城乡居民基本养老保险最低缴费档次标准暂按</a:t>
            </a:r>
            <a:r>
              <a:rPr lang="en-US" altLang="zh-CN" sz="36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每间隔４年增幅100元调整</a:t>
            </a:r>
            <a:r>
              <a:rPr sz="36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r>
              <a:rPr lang="en-US" altLang="zh-CN" sz="36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即:云南省城乡居民基本养老保险最低缴费档次标准在现行每年200元的基础上暂按每间隔４年调整一次,按100元的幅度递增,到2026年1月1日,我省城乡居民基本养老保险最低缴费档次标准调整到300元,以后按照间隔年限依次调整</a:t>
            </a:r>
            <a:r>
              <a:rPr sz="36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endParaRPr sz="36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p:txBody>
          <a:bodyPr>
            <a:normAutofit fontScale="90000"/>
          </a:bodyPr>
          <a:p>
            <a:pPr algn="ctr">
              <a:buClrTx/>
              <a:buSzTx/>
              <a:buFontTx/>
            </a:pPr>
            <a:r>
              <a:rPr sz="2800">
                <a:latin typeface="+mn-ea"/>
                <a:sym typeface="+mn-ea"/>
              </a:rPr>
              <a:t>参保登记业务</a:t>
            </a:r>
            <a:endParaRPr lang="zh-CN" altLang="en-US" sz="2800">
              <a:latin typeface="+mn-ea"/>
            </a:endParaRPr>
          </a:p>
        </p:txBody>
      </p:sp>
      <p:pic>
        <p:nvPicPr>
          <p:cNvPr id="9" name="内容占位符 8"/>
          <p:cNvPicPr>
            <a:picLocks noChangeAspect="1"/>
          </p:cNvPicPr>
          <p:nvPr>
            <p:ph idx="1"/>
          </p:nvPr>
        </p:nvPicPr>
        <p:blipFill>
          <a:blip r:embed="rId1"/>
          <a:stretch>
            <a:fillRect/>
          </a:stretch>
        </p:blipFill>
        <p:spPr>
          <a:xfrm>
            <a:off x="2797175" y="-635"/>
            <a:ext cx="6202045" cy="6858000"/>
          </a:xfrm>
          <a:prstGeom prst="rect">
            <a:avLst/>
          </a:prstGeom>
        </p:spPr>
      </p:pic>
    </p:spTree>
    <p:custDataLst>
      <p:tags r:id="rId2"/>
    </p:custData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ctr"/>
            <a:r>
              <a:rPr>
                <a:latin typeface="+mn-ea"/>
                <a:sym typeface="+mn-ea"/>
              </a:rPr>
              <a:t>参保登记业务</a:t>
            </a:r>
            <a:endParaRPr lang="zh-CN" altLang="en-US"/>
          </a:p>
        </p:txBody>
      </p:sp>
      <p:sp>
        <p:nvSpPr>
          <p:cNvPr id="3" name="内容占位符 2"/>
          <p:cNvSpPr>
            <a:spLocks noGrp="1"/>
          </p:cNvSpPr>
          <p:nvPr>
            <p:ph idx="1"/>
          </p:nvPr>
        </p:nvSpPr>
        <p:spPr>
          <a:xfrm>
            <a:off x="669925" y="952500"/>
            <a:ext cx="10852150" cy="5791835"/>
          </a:xfrm>
        </p:spPr>
        <p:txBody>
          <a:bodyPr>
            <a:noAutofit/>
          </a:bodyPr>
          <a:p>
            <a:r>
              <a:rPr lang="zh-CN" altLang="en-US" sz="2000"/>
              <a:t>缴费满15年就不用缴了吗？</a:t>
            </a:r>
            <a:endParaRPr lang="zh-CN" altLang="en-US" sz="2000"/>
          </a:p>
          <a:p>
            <a:r>
              <a:rPr lang="zh-CN" altLang="en-US" sz="2000"/>
              <a:t>答：最低缴费年限是15年，缴满15年后未达到领取待遇年龄的可继续缴费，对缴费年限超过15年的参保人，鼓励长缴多得，缴费年限每增加1年，每月加发3元的基础养老金。</a:t>
            </a:r>
            <a:endParaRPr lang="zh-CN" altLang="en-US" sz="2000"/>
          </a:p>
          <a:p>
            <a:endParaRPr lang="zh-CN" altLang="en-US" sz="2000"/>
          </a:p>
          <a:p>
            <a:r>
              <a:rPr lang="zh-CN" altLang="en-US" sz="2000"/>
              <a:t>办理城乡居民基本养老保险需要提供哪些材料？</a:t>
            </a:r>
            <a:endParaRPr lang="zh-CN" altLang="en-US" sz="2000"/>
          </a:p>
          <a:p>
            <a:r>
              <a:rPr lang="zh-CN" altLang="en-US" sz="2000"/>
              <a:t>答：符合参保条件的城乡居民可任意选择以下两种方式之一申请参加城乡居民基本养老保险：</a:t>
            </a:r>
            <a:endParaRPr lang="zh-CN" altLang="en-US" sz="2000"/>
          </a:p>
          <a:p>
            <a:r>
              <a:rPr lang="zh-CN" altLang="en-US" sz="2000"/>
              <a:t>（一）通过登录网站、自助终端、移动应用等互联网服务渠道，上传有效身份证件、户口簿首页和本人页，填写《云南省城乡居民基本养老保险参保登记申报表》。</a:t>
            </a:r>
            <a:endParaRPr lang="zh-CN" altLang="en-US" sz="2000"/>
          </a:p>
          <a:p>
            <a:r>
              <a:rPr lang="zh-CN" altLang="en-US" sz="2000"/>
              <a:t>（二）携带有效身份证件和户口簿，通过户籍所在地的村（居）协办员或乡镇（街道）事务所等线下服务渠道现场办理。</a:t>
            </a:r>
            <a:endParaRPr lang="zh-CN" altLang="en-US" sz="2000"/>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365764"/>
            <a:ext cx="10852237" cy="441964"/>
          </a:xfrm>
        </p:spPr>
        <p:txBody>
          <a:bodyPr>
            <a:normAutofit fontScale="90000"/>
          </a:bodyPr>
          <a:p>
            <a:r>
              <a:rPr>
                <a:latin typeface="+mn-ea"/>
                <a:sym typeface="+mn-ea"/>
              </a:rPr>
              <a:t>二、参保登记业务</a:t>
            </a:r>
            <a:endParaRPr lang="zh-CN" altLang="en-US"/>
          </a:p>
        </p:txBody>
      </p:sp>
      <p:pic>
        <p:nvPicPr>
          <p:cNvPr id="5" name="内容占位符 4"/>
          <p:cNvPicPr>
            <a:picLocks noChangeAspect="1"/>
          </p:cNvPicPr>
          <p:nvPr>
            <p:ph idx="1"/>
          </p:nvPr>
        </p:nvPicPr>
        <p:blipFill>
          <a:blip r:embed="rId1"/>
          <a:stretch>
            <a:fillRect/>
          </a:stretch>
        </p:blipFill>
        <p:spPr>
          <a:xfrm>
            <a:off x="3166110" y="728980"/>
            <a:ext cx="5996940" cy="597281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城乡居民基本养老保险关系变动：</a:t>
            </a:r>
            <a:endParaRPr lang="zh-CN" altLang="en-US"/>
          </a:p>
        </p:txBody>
      </p:sp>
      <p:sp>
        <p:nvSpPr>
          <p:cNvPr id="3" name="内容占位符 2"/>
          <p:cNvSpPr>
            <a:spLocks noGrp="1"/>
          </p:cNvSpPr>
          <p:nvPr>
            <p:ph idx="1"/>
          </p:nvPr>
        </p:nvSpPr>
        <p:spPr/>
        <p:txBody>
          <a:bodyPr>
            <a:normAutofit lnSpcReduction="10000"/>
          </a:bodyPr>
          <a:p>
            <a:r>
              <a:rPr lang="zh-CN" altLang="en-US" sz="2800">
                <a:solidFill>
                  <a:schemeClr val="tx1"/>
                </a:solidFill>
              </a:rPr>
              <a:t>转移有三类业务：</a:t>
            </a:r>
            <a:endParaRPr lang="zh-CN" altLang="en-US" sz="2800">
              <a:solidFill>
                <a:schemeClr val="tx1"/>
              </a:solidFill>
            </a:endParaRPr>
          </a:p>
          <a:p>
            <a:r>
              <a:rPr lang="en-US" altLang="zh-CN" sz="2800">
                <a:solidFill>
                  <a:schemeClr val="tx1"/>
                </a:solidFill>
              </a:rPr>
              <a:t>1</a:t>
            </a:r>
            <a:r>
              <a:rPr sz="2800">
                <a:solidFill>
                  <a:schemeClr val="tx1"/>
                </a:solidFill>
              </a:rPr>
              <a:t>、因</a:t>
            </a:r>
            <a:r>
              <a:rPr sz="2800">
                <a:solidFill>
                  <a:schemeClr val="tx1"/>
                </a:solidFill>
                <a:sym typeface="+mn-ea"/>
              </a:rPr>
              <a:t>户籍关系变动跨省、市地、县转移的办理：城乡居民基本养老保险</a:t>
            </a:r>
            <a:r>
              <a:rPr sz="2800">
                <a:solidFill>
                  <a:srgbClr val="FF0000"/>
                </a:solidFill>
                <a:sym typeface="+mn-ea"/>
              </a:rPr>
              <a:t>关系转移接续申请业务（制度内转入）</a:t>
            </a:r>
            <a:r>
              <a:rPr sz="2800">
                <a:sym typeface="+mn-ea"/>
              </a:rPr>
              <a:t>；</a:t>
            </a:r>
            <a:endParaRPr lang="zh-CN" altLang="en-US" sz="2800"/>
          </a:p>
          <a:p>
            <a:r>
              <a:rPr lang="en-US" altLang="zh-CN" sz="2800">
                <a:solidFill>
                  <a:schemeClr val="tx1"/>
                </a:solidFill>
              </a:rPr>
              <a:t>2</a:t>
            </a:r>
            <a:r>
              <a:rPr sz="2800">
                <a:solidFill>
                  <a:schemeClr val="tx1"/>
                </a:solidFill>
              </a:rPr>
              <a:t>、因即参加了城镇职工养老保险又参加了城乡居民养老保险的办理：</a:t>
            </a:r>
            <a:r>
              <a:rPr sz="2800">
                <a:solidFill>
                  <a:schemeClr val="tx1"/>
                </a:solidFill>
                <a:sym typeface="+mn-ea"/>
              </a:rPr>
              <a:t>城镇职工基本养老保险与城乡居民基本养老保险</a:t>
            </a:r>
            <a:r>
              <a:rPr sz="2800">
                <a:solidFill>
                  <a:srgbClr val="FF0000"/>
                </a:solidFill>
                <a:sym typeface="+mn-ea"/>
              </a:rPr>
              <a:t>制度衔接业务</a:t>
            </a:r>
            <a:r>
              <a:rPr sz="2800">
                <a:sym typeface="+mn-ea"/>
              </a:rPr>
              <a:t>；</a:t>
            </a:r>
            <a:endParaRPr sz="2800">
              <a:sym typeface="+mn-ea"/>
            </a:endParaRPr>
          </a:p>
          <a:p>
            <a:r>
              <a:rPr lang="en-US" altLang="zh-CN" sz="2800"/>
              <a:t>3</a:t>
            </a:r>
            <a:r>
              <a:rPr sz="2800"/>
              <a:t>、因参保人的参保关系乡镇转移到其他乡镇的办理：</a:t>
            </a:r>
            <a:r>
              <a:rPr sz="2800">
                <a:solidFill>
                  <a:srgbClr val="FF0000"/>
                </a:solidFill>
              </a:rPr>
              <a:t>人员流动登记</a:t>
            </a:r>
            <a:endParaRPr sz="2800">
              <a:solidFill>
                <a:srgbClr val="FF0000"/>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31520" y="170180"/>
            <a:ext cx="10790555" cy="780415"/>
          </a:xfrm>
        </p:spPr>
        <p:txBody>
          <a:bodyPr>
            <a:normAutofit/>
          </a:bodyPr>
          <a:p>
            <a:pPr algn="l">
              <a:buClrTx/>
              <a:buSzTx/>
              <a:buFontTx/>
            </a:pPr>
            <a:r>
              <a:rPr lang="en-US" altLang="zh-CN" sz="28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城乡居民基本养老保险关系转移接续申请业务：</a:t>
            </a:r>
            <a:endParaRPr lang="en-US" altLang="zh-CN" sz="2800">
              <a:solidFill>
                <a:schemeClr val="tx1"/>
              </a:solidFill>
              <a:effectLst>
                <a:outerShdw blurRad="38100" dist="38100" dir="2700000">
                  <a:srgbClr val="FFFFFF"/>
                </a:outerShdw>
              </a:effectLst>
              <a:latin typeface="黑体" panose="02010600030101010101" charset="-122"/>
              <a:ea typeface="黑体" panose="02010600030101010101" charset="-122"/>
              <a:sym typeface="+mn-ea"/>
            </a:endParaRPr>
          </a:p>
        </p:txBody>
      </p:sp>
      <p:sp>
        <p:nvSpPr>
          <p:cNvPr id="3" name="内容占位符 2"/>
          <p:cNvSpPr>
            <a:spLocks noGrp="1"/>
          </p:cNvSpPr>
          <p:nvPr>
            <p:ph idx="1"/>
          </p:nvPr>
        </p:nvSpPr>
        <p:spPr>
          <a:xfrm>
            <a:off x="730885" y="950595"/>
            <a:ext cx="10791190" cy="5715635"/>
          </a:xfrm>
        </p:spPr>
        <p:txBody>
          <a:bodyPr>
            <a:normAutofit/>
          </a:bodyPr>
          <a:p>
            <a:pPr algn="l">
              <a:buClrTx/>
              <a:buSzTx/>
            </a:pPr>
            <a:r>
              <a:rPr sz="2000" strike="noStrike" noProof="1"/>
              <a:t>（1）事项名称：城乡居民基本养老保险关系转移接续申请</a:t>
            </a:r>
            <a:r>
              <a:rPr sz="1800" strike="noStrike" noProof="1"/>
              <a:t>（城乡养老保险内转入）</a:t>
            </a:r>
            <a:r>
              <a:rPr strike="noStrike" noProof="1"/>
              <a:t>；             </a:t>
            </a:r>
            <a:endParaRPr strike="noStrike" noProof="1"/>
          </a:p>
          <a:p>
            <a:pPr algn="l">
              <a:buClrTx/>
              <a:buSzTx/>
            </a:pPr>
            <a:r>
              <a:rPr sz="2000" strike="noStrike" noProof="1"/>
              <a:t>（2）事项简述：参保人员在缴费期间因户籍关系跨省、市地、县转移的，在缴费期间需要转移城乡居民养老保险关系的，参保人提出转入申请；             </a:t>
            </a:r>
            <a:endParaRPr sz="2000" strike="noStrike" noProof="1"/>
          </a:p>
          <a:p>
            <a:pPr algn="l">
              <a:buClrTx/>
              <a:buSzTx/>
            </a:pPr>
            <a:r>
              <a:rPr sz="2000" strike="noStrike" noProof="1"/>
              <a:t>（3）办理材料：有效居民身份证件和变更后的户口簿；</a:t>
            </a:r>
            <a:endParaRPr sz="2000" strike="noStrike" noProof="1"/>
          </a:p>
          <a:p>
            <a:pPr algn="l">
              <a:buClrTx/>
              <a:buSzTx/>
            </a:pPr>
            <a:r>
              <a:rPr sz="2000" strike="noStrike" noProof="1"/>
              <a:t>（4）办理方式：</a:t>
            </a:r>
            <a:r>
              <a:rPr sz="2000" strike="noStrike" noProof="1">
                <a:solidFill>
                  <a:srgbClr val="FF0000"/>
                </a:solidFill>
              </a:rPr>
              <a:t>在缴费期间，</a:t>
            </a:r>
            <a:r>
              <a:rPr sz="2000" strike="noStrike" noProof="1"/>
              <a:t>参保人员跨省、市地、县转移的，转入地社保机构允许参保人员通过互联网服务渠道，上传本人居民身份证，填写《城乡居民基本养老保险关系转入申请表》，向转入地提出关系转入申请，或参保人员携带居民身份证和变更后的户口簿通过转入地线下服务渠道，填写《城乡居民基本养老保险关系转入申请表》现场办理；             </a:t>
            </a:r>
            <a:endParaRPr sz="2000" strike="noStrike" noProof="1"/>
          </a:p>
          <a:p>
            <a:pPr algn="l">
              <a:buClrTx/>
              <a:buSzTx/>
            </a:pPr>
            <a:r>
              <a:rPr sz="2000" strike="noStrike" noProof="1"/>
              <a:t>（5）办理时限：收到转入申请之日起5个工作日内；</a:t>
            </a:r>
            <a:endParaRPr sz="2000" strike="noStrike" noProof="1"/>
          </a:p>
          <a:p>
            <a:pPr algn="l">
              <a:buClrTx/>
              <a:buSzTx/>
            </a:pPr>
            <a:r>
              <a:rPr sz="2000" strike="noStrike" noProof="1"/>
              <a:t>（6）办理机构及地点：县社保机构 咨询电话：0692-2120968 ，</a:t>
            </a:r>
            <a:r>
              <a:rPr sz="2000">
                <a:sym typeface="+mn-ea"/>
              </a:rPr>
              <a:t>2120217</a:t>
            </a:r>
            <a:endParaRPr sz="2000" strike="noStrike" noProof="1"/>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19125" y="443230"/>
            <a:ext cx="10902950" cy="1009015"/>
          </a:xfrm>
        </p:spPr>
        <p:txBody>
          <a:bodyPr>
            <a:normAutofit/>
          </a:bodyPr>
          <a:p>
            <a:r>
              <a:rPr lang="en-US" altLang="zh-CN">
                <a:solidFill>
                  <a:srgbClr val="FF0000"/>
                </a:solidFill>
                <a:effectLst>
                  <a:outerShdw blurRad="38100" dist="38100" dir="2700000">
                    <a:srgbClr val="FFFFFF"/>
                  </a:outerShdw>
                </a:effectLst>
                <a:latin typeface="黑体" panose="02010600030101010101" charset="-122"/>
                <a:ea typeface="黑体" panose="02010600030101010101" charset="-122"/>
                <a:sym typeface="+mn-ea"/>
              </a:rPr>
              <a:t>城乡居民基本养老保险</a:t>
            </a:r>
            <a:br>
              <a:rPr lang="en-US" altLang="zh-CN">
                <a:solidFill>
                  <a:srgbClr val="FF0000"/>
                </a:solidFill>
                <a:effectLst>
                  <a:outerShdw blurRad="38100" dist="38100" dir="2700000">
                    <a:srgbClr val="FFFFFF"/>
                  </a:outerShdw>
                </a:effectLst>
                <a:latin typeface="黑体" panose="02010600030101010101" charset="-122"/>
                <a:ea typeface="黑体" panose="02010600030101010101" charset="-122"/>
                <a:sym typeface="+mn-ea"/>
              </a:rPr>
            </a:br>
            <a:r>
              <a:rPr lang="en-US" altLang="zh-CN">
                <a:solidFill>
                  <a:srgbClr val="FF0000"/>
                </a:solidFill>
                <a:effectLst>
                  <a:outerShdw blurRad="38100" dist="38100" dir="2700000">
                    <a:srgbClr val="FFFFFF"/>
                  </a:outerShdw>
                </a:effectLst>
                <a:latin typeface="黑体" panose="02010600030101010101" charset="-122"/>
                <a:ea typeface="黑体" panose="02010600030101010101" charset="-122"/>
                <a:sym typeface="+mn-ea"/>
              </a:rPr>
              <a:t> 关系</a:t>
            </a:r>
            <a:r>
              <a:rPr>
                <a:solidFill>
                  <a:srgbClr val="FF0000"/>
                </a:solidFill>
                <a:effectLst>
                  <a:outerShdw blurRad="38100" dist="38100" dir="2700000">
                    <a:srgbClr val="FFFFFF"/>
                  </a:outerShdw>
                </a:effectLst>
                <a:latin typeface="黑体" panose="02010600030101010101" charset="-122"/>
                <a:ea typeface="黑体" panose="02010600030101010101" charset="-122"/>
                <a:sym typeface="+mn-ea"/>
              </a:rPr>
              <a:t>转入</a:t>
            </a:r>
            <a:r>
              <a:rPr lang="en-US" altLang="zh-CN">
                <a:solidFill>
                  <a:srgbClr val="FF0000"/>
                </a:solidFill>
                <a:effectLst>
                  <a:outerShdw blurRad="38100" dist="38100" dir="2700000">
                    <a:srgbClr val="FFFFFF"/>
                  </a:outerShdw>
                </a:effectLst>
                <a:latin typeface="黑体" panose="02010600030101010101" charset="-122"/>
                <a:ea typeface="黑体" panose="02010600030101010101" charset="-122"/>
                <a:sym typeface="+mn-ea"/>
              </a:rPr>
              <a:t>申请业务</a:t>
            </a:r>
            <a:r>
              <a:rPr>
                <a:solidFill>
                  <a:srgbClr val="FF0000"/>
                </a:solidFill>
                <a:effectLst>
                  <a:outerShdw blurRad="38100" dist="38100" dir="2700000">
                    <a:srgbClr val="FFFFFF"/>
                  </a:outerShdw>
                </a:effectLst>
                <a:latin typeface="黑体" panose="02010600030101010101" charset="-122"/>
                <a:ea typeface="黑体" panose="02010600030101010101" charset="-122"/>
                <a:sym typeface="+mn-ea"/>
              </a:rPr>
              <a:t>表</a:t>
            </a:r>
            <a:endParaRPr>
              <a:solidFill>
                <a:srgbClr val="FF0000"/>
              </a:solidFill>
              <a:effectLst>
                <a:outerShdw blurRad="38100" dist="38100" dir="2700000">
                  <a:srgbClr val="FFFFFF"/>
                </a:outerShdw>
              </a:effectLst>
              <a:latin typeface="黑体" panose="02010600030101010101" charset="-122"/>
              <a:ea typeface="黑体" panose="02010600030101010101" charset="-122"/>
              <a:sym typeface="+mn-ea"/>
            </a:endParaRPr>
          </a:p>
        </p:txBody>
      </p:sp>
      <p:pic>
        <p:nvPicPr>
          <p:cNvPr id="4" name="内容占位符 3"/>
          <p:cNvPicPr>
            <a:picLocks noChangeAspect="1"/>
          </p:cNvPicPr>
          <p:nvPr>
            <p:ph idx="1"/>
            <p:custDataLst>
              <p:tags r:id="rId1"/>
            </p:custDataLst>
          </p:nvPr>
        </p:nvPicPr>
        <p:blipFill>
          <a:blip r:embed="rId2"/>
          <a:stretch>
            <a:fillRect/>
          </a:stretch>
        </p:blipFill>
        <p:spPr>
          <a:xfrm>
            <a:off x="4175760" y="443230"/>
            <a:ext cx="7989570" cy="595630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城镇职工基本养老保险与城乡居民基本养老保险</a:t>
            </a:r>
            <a:r>
              <a:rPr lang="zh-CN" altLang="en-US">
                <a:solidFill>
                  <a:srgbClr val="FF0000"/>
                </a:solidFill>
              </a:rPr>
              <a:t>制度衔接业务</a:t>
            </a:r>
            <a:r>
              <a:rPr lang="zh-CN" altLang="en-US"/>
              <a:t>  </a:t>
            </a:r>
            <a:endParaRPr lang="zh-CN" altLang="en-US"/>
          </a:p>
        </p:txBody>
      </p:sp>
      <p:sp>
        <p:nvSpPr>
          <p:cNvPr id="3" name="内容占位符 2"/>
          <p:cNvSpPr>
            <a:spLocks noGrp="1"/>
          </p:cNvSpPr>
          <p:nvPr>
            <p:ph idx="1"/>
          </p:nvPr>
        </p:nvSpPr>
        <p:spPr/>
        <p:txBody>
          <a:bodyPr/>
          <a:p>
            <a:r>
              <a:rPr lang="zh-CN" altLang="en-US" sz="2000"/>
              <a:t>制度衔接简述：</a:t>
            </a:r>
            <a:endParaRPr lang="zh-CN" altLang="en-US" sz="2000"/>
          </a:p>
          <a:p>
            <a:r>
              <a:rPr lang="en-US" altLang="zh-CN" sz="2000"/>
              <a:t>1</a:t>
            </a:r>
            <a:r>
              <a:rPr sz="2000"/>
              <a:t>、从城乡居民养老</a:t>
            </a:r>
            <a:r>
              <a:rPr sz="2000">
                <a:solidFill>
                  <a:schemeClr val="tx1"/>
                </a:solidFill>
              </a:rPr>
              <a:t>转入</a:t>
            </a:r>
            <a:r>
              <a:rPr sz="2000"/>
              <a:t>城镇职工养老保险</a:t>
            </a:r>
            <a:endParaRPr sz="2000"/>
          </a:p>
          <a:p>
            <a:r>
              <a:rPr lang="zh-CN" altLang="en-US" sz="2000"/>
              <a:t>参保人员达到达到城镇职工养老保险法定退休年龄后，城镇职工养老保险缴费年限满15年（含延长缴费至15年）的，可以申请从城乡居民养老保险转入城镇职工养老保险，按照城镇职工养老保险办法计发相应待遇；转入时，城乡居民养老保险个人账户全部存储额并入城镇职工养老保险个人账户，城乡居民养老保险缴费年限不合并计算城镇职工养老保险缴费年限</a:t>
            </a:r>
            <a:endParaRPr lang="zh-CN" altLang="en-US" sz="2000"/>
          </a:p>
          <a:p>
            <a:r>
              <a:rPr lang="en-US" altLang="zh-CN" sz="2000"/>
              <a:t>2</a:t>
            </a:r>
            <a:r>
              <a:rPr sz="2000"/>
              <a:t>、从职工养老保险转入城乡居民养老保险</a:t>
            </a:r>
            <a:endParaRPr sz="2000"/>
          </a:p>
          <a:p>
            <a:r>
              <a:rPr lang="zh-CN" altLang="en-US" sz="2000"/>
              <a:t>参保人年满</a:t>
            </a:r>
            <a:r>
              <a:rPr lang="en-US" altLang="zh-CN" sz="2000"/>
              <a:t>60</a:t>
            </a:r>
            <a:r>
              <a:rPr sz="2000"/>
              <a:t>周岁时，不符合城镇职工养老保险待遇领取条件且不愿延长缴费的，可自愿申请从城镇职工养老保险转入城乡居民养老保险，按照城乡居民养老办法计发相应待遇。转入时，城镇职工养老保险个人账户全部存储额并入城乡居民养老保险个人账户。</a:t>
            </a:r>
            <a:endParaRPr lang="zh-CN" altLang="en-US" sz="200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sz="2665">
                <a:sym typeface="+mn-ea"/>
              </a:rPr>
              <a:t>城镇职工基本养老保险与城乡居民基本养老保险</a:t>
            </a:r>
            <a:r>
              <a:rPr sz="2665">
                <a:solidFill>
                  <a:srgbClr val="FF0000"/>
                </a:solidFill>
                <a:sym typeface="+mn-ea"/>
              </a:rPr>
              <a:t>制度衔接业务</a:t>
            </a:r>
            <a:r>
              <a:rPr>
                <a:sym typeface="+mn-ea"/>
              </a:rPr>
              <a:t> </a:t>
            </a:r>
            <a:endParaRPr lang="zh-CN" altLang="en-US"/>
          </a:p>
        </p:txBody>
      </p:sp>
      <p:sp>
        <p:nvSpPr>
          <p:cNvPr id="3" name="内容占位符 2"/>
          <p:cNvSpPr>
            <a:spLocks noGrp="1"/>
          </p:cNvSpPr>
          <p:nvPr>
            <p:ph idx="1"/>
          </p:nvPr>
        </p:nvSpPr>
        <p:spPr/>
        <p:txBody>
          <a:bodyPr/>
          <a:p>
            <a:r>
              <a:rPr lang="zh-CN" altLang="en-US" sz="2800"/>
              <a:t>办理方式：参保人员申请办理制度衔接手续时，从城乡居民养老保险转入城镇职工养老保险的，在城镇职工养老保险待遇领取地提出申请办理，</a:t>
            </a:r>
            <a:r>
              <a:rPr sz="2800">
                <a:sym typeface="+mn-ea"/>
              </a:rPr>
              <a:t>填写《城乡养老保险制度衔接申请表》</a:t>
            </a:r>
            <a:r>
              <a:rPr lang="zh-CN" altLang="en-US" sz="2800"/>
              <a:t>；从城镇职工养老保险转入城乡居民养老保险的，在转入城乡居民养老保险待遇领取地提出申请，</a:t>
            </a:r>
            <a:r>
              <a:rPr sz="2800">
                <a:sym typeface="+mn-ea"/>
              </a:rPr>
              <a:t>填写《城乡养老保险制度衔接申请表》</a:t>
            </a:r>
            <a:r>
              <a:rPr lang="zh-CN" altLang="en-US" sz="2800"/>
              <a:t>。通过互联网服务渠道，上传本人居民身份证、户口簿、参保缴费凭证，向待遇领取地提出制度衔接申请，或参保人员携带居民身份证、户口簿、参保缴费凭证通过制度衔接地线下服务渠道提出申请，现场办理； </a:t>
            </a:r>
            <a:endParaRPr lang="zh-CN" altLang="en-US" sz="28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93090" y="443230"/>
            <a:ext cx="10928985" cy="802640"/>
          </a:xfrm>
        </p:spPr>
        <p:txBody>
          <a:bodyPr>
            <a:normAutofit fontScale="90000"/>
          </a:bodyPr>
          <a:p>
            <a:r>
              <a:rPr>
                <a:solidFill>
                  <a:srgbClr val="FF0000"/>
                </a:solidFill>
                <a:sym typeface="+mn-ea"/>
              </a:rPr>
              <a:t>转移接续业务和制度衔接</a:t>
            </a:r>
            <a:br>
              <a:rPr>
                <a:solidFill>
                  <a:srgbClr val="FF0000"/>
                </a:solidFill>
                <a:sym typeface="+mn-ea"/>
              </a:rPr>
            </a:br>
            <a:r>
              <a:rPr>
                <a:solidFill>
                  <a:srgbClr val="FF0000"/>
                </a:solidFill>
                <a:sym typeface="+mn-ea"/>
              </a:rPr>
              <a:t> </a:t>
            </a:r>
            <a:r>
              <a:rPr lang="en-US" altLang="zh-CN">
                <a:solidFill>
                  <a:srgbClr val="FF0000"/>
                </a:solidFill>
                <a:sym typeface="+mn-ea"/>
              </a:rPr>
              <a:t>  </a:t>
            </a:r>
            <a:r>
              <a:rPr>
                <a:solidFill>
                  <a:srgbClr val="FF0000"/>
                </a:solidFill>
                <a:sym typeface="+mn-ea"/>
              </a:rPr>
              <a:t>业务填写申请表</a:t>
            </a:r>
            <a:endParaRPr lang="zh-CN" altLang="en-US"/>
          </a:p>
        </p:txBody>
      </p:sp>
      <p:pic>
        <p:nvPicPr>
          <p:cNvPr id="6" name="内容占位符 5"/>
          <p:cNvPicPr>
            <a:picLocks noChangeAspect="1"/>
          </p:cNvPicPr>
          <p:nvPr>
            <p:ph idx="1"/>
          </p:nvPr>
        </p:nvPicPr>
        <p:blipFill>
          <a:blip r:embed="rId1"/>
          <a:stretch>
            <a:fillRect/>
          </a:stretch>
        </p:blipFill>
        <p:spPr>
          <a:xfrm>
            <a:off x="4792345" y="99695"/>
            <a:ext cx="5661025" cy="668718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一、发展情况</a:t>
            </a:r>
            <a:endParaRPr lang="zh-CN" altLang="en-US"/>
          </a:p>
        </p:txBody>
      </p:sp>
      <p:sp>
        <p:nvSpPr>
          <p:cNvPr id="3" name="内容占位符 2"/>
          <p:cNvSpPr>
            <a:spLocks noGrp="1"/>
          </p:cNvSpPr>
          <p:nvPr>
            <p:ph idx="1"/>
          </p:nvPr>
        </p:nvSpPr>
        <p:spPr/>
        <p:txBody>
          <a:bodyPr/>
          <a:p>
            <a:r>
              <a:rPr lang="en-US" altLang="zh-CN" sz="2400">
                <a:sym typeface="+mn-ea"/>
              </a:rPr>
              <a:t>2009</a:t>
            </a:r>
            <a:r>
              <a:rPr sz="2400">
                <a:sym typeface="+mn-ea"/>
              </a:rPr>
              <a:t>年：新型农村社会养老保险</a:t>
            </a:r>
            <a:endParaRPr lang="zh-CN" altLang="en-US" sz="2400"/>
          </a:p>
          <a:p>
            <a:r>
              <a:rPr lang="en-US" altLang="zh-CN" sz="2400">
                <a:sym typeface="+mn-ea"/>
              </a:rPr>
              <a:t>2011</a:t>
            </a:r>
            <a:r>
              <a:rPr sz="2400">
                <a:sym typeface="+mn-ea"/>
              </a:rPr>
              <a:t>年：城镇居民社会养老保险</a:t>
            </a:r>
            <a:endParaRPr lang="zh-CN" altLang="en-US" sz="2400"/>
          </a:p>
          <a:p>
            <a:r>
              <a:rPr lang="en-US" altLang="zh-CN" sz="2400">
                <a:sym typeface="+mn-ea"/>
              </a:rPr>
              <a:t>2014</a:t>
            </a:r>
            <a:r>
              <a:rPr sz="2400">
                <a:sym typeface="+mn-ea"/>
              </a:rPr>
              <a:t>年：城乡居民基本养老保险</a:t>
            </a:r>
            <a:endParaRPr lang="zh-CN" altLang="en-US" sz="2400"/>
          </a:p>
          <a:p>
            <a:pPr marL="0" indent="0">
              <a:buNone/>
            </a:pPr>
            <a:r>
              <a:rPr sz="2400">
                <a:sym typeface="+mn-ea"/>
              </a:rPr>
              <a:t>                      国务院关于建立统一的城乡居民基本养老保险制度的</a:t>
            </a:r>
            <a:endParaRPr lang="zh-CN" altLang="en-US" sz="2400"/>
          </a:p>
          <a:p>
            <a:pPr marL="0" indent="0">
              <a:buNone/>
            </a:pPr>
            <a:r>
              <a:rPr sz="2400">
                <a:sym typeface="+mn-ea"/>
              </a:rPr>
              <a:t>                                   意见（国发〔2014〕8号）</a:t>
            </a:r>
            <a:endParaRPr lang="zh-CN" altLang="en-US" sz="2400"/>
          </a:p>
          <a:p>
            <a:pPr marL="0" indent="0">
              <a:buNone/>
            </a:pPr>
            <a:endParaRPr lang="en-US" altLang="zh-CN" sz="2400"/>
          </a:p>
          <a:p>
            <a:pPr marL="0" indent="0">
              <a:buNone/>
            </a:pPr>
            <a:r>
              <a:rPr lang="en-US" altLang="zh-CN" sz="2400">
                <a:sym typeface="+mn-ea"/>
              </a:rPr>
              <a:t>2009</a:t>
            </a:r>
            <a:r>
              <a:rPr sz="2400">
                <a:sym typeface="+mn-ea"/>
              </a:rPr>
              <a:t>年，芒市第一批试点；</a:t>
            </a:r>
            <a:endParaRPr lang="zh-CN" altLang="en-US" sz="2400"/>
          </a:p>
          <a:p>
            <a:pPr marL="0" indent="0">
              <a:buNone/>
            </a:pPr>
            <a:r>
              <a:rPr lang="en-US" altLang="zh-CN" sz="2400">
                <a:sym typeface="+mn-ea"/>
              </a:rPr>
              <a:t>2010</a:t>
            </a:r>
            <a:r>
              <a:rPr sz="2400">
                <a:sym typeface="+mn-ea"/>
              </a:rPr>
              <a:t>年，盈江县第二批试点；</a:t>
            </a:r>
            <a:endParaRPr lang="zh-CN" altLang="en-US" sz="2400"/>
          </a:p>
          <a:p>
            <a:pPr marL="0" indent="0">
              <a:buNone/>
            </a:pPr>
            <a:r>
              <a:rPr lang="en-US" altLang="zh-CN" sz="2400">
                <a:sym typeface="+mn-ea"/>
              </a:rPr>
              <a:t>2011</a:t>
            </a:r>
            <a:r>
              <a:rPr sz="2400">
                <a:sym typeface="+mn-ea"/>
              </a:rPr>
              <a:t>年，全州实施。</a:t>
            </a:r>
            <a:endParaRPr lang="zh-CN" altLang="en-US" sz="24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24230" y="443230"/>
            <a:ext cx="10697845" cy="914400"/>
          </a:xfrm>
        </p:spPr>
        <p:txBody>
          <a:bodyPr>
            <a:normAutofit/>
          </a:bodyPr>
          <a:p>
            <a:br>
              <a:rPr>
                <a:solidFill>
                  <a:schemeClr val="tx1"/>
                </a:solidFill>
                <a:sym typeface="+mn-ea"/>
              </a:rPr>
            </a:br>
            <a:r>
              <a:rPr sz="2800">
                <a:solidFill>
                  <a:schemeClr val="tx1"/>
                </a:solidFill>
                <a:sym typeface="+mn-ea"/>
              </a:rPr>
              <a:t>人员流动登记业务</a:t>
            </a:r>
            <a:endParaRPr lang="zh-CN" altLang="en-US" sz="2800">
              <a:solidFill>
                <a:schemeClr val="tx1"/>
              </a:solidFill>
              <a:sym typeface="+mn-ea"/>
            </a:endParaRPr>
          </a:p>
        </p:txBody>
      </p:sp>
      <p:sp>
        <p:nvSpPr>
          <p:cNvPr id="3" name="内容占位符 2"/>
          <p:cNvSpPr>
            <a:spLocks noGrp="1"/>
          </p:cNvSpPr>
          <p:nvPr>
            <p:ph idx="1"/>
          </p:nvPr>
        </p:nvSpPr>
        <p:spPr>
          <a:xfrm>
            <a:off x="824230" y="1441450"/>
            <a:ext cx="10697845" cy="4899660"/>
          </a:xfrm>
        </p:spPr>
        <p:txBody>
          <a:bodyPr/>
          <a:p>
            <a:r>
              <a:rPr sz="2800">
                <a:sym typeface="+mn-ea"/>
              </a:rPr>
              <a:t>人员流动简述：参保人因户籍在</a:t>
            </a:r>
            <a:r>
              <a:rPr sz="2800">
                <a:solidFill>
                  <a:srgbClr val="FF0000"/>
                </a:solidFill>
                <a:sym typeface="+mn-ea"/>
              </a:rPr>
              <a:t>本市内</a:t>
            </a:r>
            <a:r>
              <a:rPr sz="2800">
                <a:sym typeface="+mn-ea"/>
              </a:rPr>
              <a:t>迁移变动、参保关系乡镇转移到其他乡镇的办理：人员流动业务。</a:t>
            </a:r>
            <a:endParaRPr sz="2800">
              <a:sym typeface="+mn-ea"/>
            </a:endParaRPr>
          </a:p>
          <a:p>
            <a:endParaRPr sz="2800">
              <a:sym typeface="+mn-ea"/>
            </a:endParaRPr>
          </a:p>
          <a:p>
            <a:r>
              <a:rPr sz="2800">
                <a:sym typeface="+mn-ea"/>
              </a:rPr>
              <a:t>办理方式：填制《芒市人员流动登记表》，提供变动后的户口本复印件至芒市城乡居民基本养老保险办公室在系统做人员流动变更。</a:t>
            </a:r>
            <a:endParaRPr sz="2800">
              <a:sym typeface="+mn-ea"/>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rgbClr val="FF0000"/>
                </a:solidFill>
                <a:sym typeface="+mn-ea"/>
              </a:rPr>
              <a:t>人员流动登记业务填报</a:t>
            </a:r>
            <a:endParaRPr lang="zh-CN" altLang="en-US">
              <a:solidFill>
                <a:srgbClr val="FF0000"/>
              </a:solidFill>
              <a:sym typeface="+mn-ea"/>
            </a:endParaRPr>
          </a:p>
        </p:txBody>
      </p:sp>
      <p:pic>
        <p:nvPicPr>
          <p:cNvPr id="4" name="内容占位符 3"/>
          <p:cNvPicPr>
            <a:picLocks noChangeAspect="1"/>
          </p:cNvPicPr>
          <p:nvPr>
            <p:ph idx="1"/>
          </p:nvPr>
        </p:nvPicPr>
        <p:blipFill>
          <a:blip r:embed="rId1"/>
          <a:stretch>
            <a:fillRect/>
          </a:stretch>
        </p:blipFill>
        <p:spPr>
          <a:xfrm>
            <a:off x="1759585" y="952500"/>
            <a:ext cx="9341485" cy="580517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10852150" cy="669290"/>
          </a:xfrm>
        </p:spPr>
        <p:txBody>
          <a:bodyPr>
            <a:normAutofit fontScale="90000"/>
          </a:bodyPr>
          <a:p>
            <a:r>
              <a:rPr sz="3555">
                <a:solidFill>
                  <a:schemeClr val="tx1"/>
                </a:solidFill>
                <a:effectLst>
                  <a:outerShdw blurRad="38100" dist="38100" dir="2700000">
                    <a:srgbClr val="FFFFFF"/>
                  </a:outerShdw>
                </a:effectLst>
                <a:latin typeface="+mn-ea"/>
                <a:ea typeface="+mn-ea"/>
                <a:cs typeface="+mn-ea"/>
                <a:sym typeface="+mn-ea"/>
              </a:rPr>
              <a:t>城乡居民基木养老保险参保困难群体帮扶政策</a:t>
            </a:r>
            <a:br>
              <a:rPr lang="zh-CN" altLang="en-US" sz="3110" dirty="0">
                <a:effectLst>
                  <a:outerShdw blurRad="38100" dist="38100" dir="2700000">
                    <a:srgbClr val="000000"/>
                  </a:outerShdw>
                </a:effectLst>
                <a:latin typeface="+mn-ea"/>
                <a:ea typeface="+mn-ea"/>
                <a:cs typeface="+mn-ea"/>
              </a:rPr>
            </a:br>
            <a:endParaRPr lang="zh-CN" altLang="en-US" sz="3110">
              <a:latin typeface="+mn-ea"/>
              <a:ea typeface="+mn-ea"/>
              <a:cs typeface="+mn-ea"/>
            </a:endParaRPr>
          </a:p>
        </p:txBody>
      </p:sp>
      <p:sp>
        <p:nvSpPr>
          <p:cNvPr id="3" name="内容占位符 2"/>
          <p:cNvSpPr>
            <a:spLocks noGrp="1"/>
          </p:cNvSpPr>
          <p:nvPr>
            <p:ph idx="1"/>
          </p:nvPr>
        </p:nvSpPr>
        <p:spPr>
          <a:xfrm>
            <a:off x="363855" y="1112520"/>
            <a:ext cx="11158220" cy="5533390"/>
          </a:xfrm>
        </p:spPr>
        <p:txBody>
          <a:bodyPr>
            <a:normAutofit lnSpcReduction="20000"/>
          </a:bodyPr>
          <a:p>
            <a:pPr marL="0" indent="0">
              <a:buNone/>
            </a:pP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  一、严格落实现有困难群体参保帮扶政策  </a:t>
            </a:r>
            <a:endPar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algn="l">
              <a:buClrTx/>
              <a:buSzTx/>
              <a:buNone/>
            </a:pPr>
            <a:r>
              <a:rPr lang="en-US" altLang="zh-CN"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  1.</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严格落实《云南省城乡居民基本养老保险实施办法》</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（云政发〔2014〕20 号）规定，省财政</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按照</a:t>
            </a:r>
            <a:r>
              <a:rPr lang="en-US" altLang="zh-CN"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200</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元缴费</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档次标准逐年全额对</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重度残疾人（一、二级残疾）</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代缴养老保险费。</a:t>
            </a:r>
            <a:endPar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algn="l">
              <a:buClrTx/>
              <a:buSzTx/>
              <a:buNone/>
            </a:pPr>
            <a:r>
              <a:rPr lang="en-US" altLang="zh-CN"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2.</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严格落实《关于</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转发</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人力资源和社会保障部 民政部 财政部 国家税务总局 国家乡村振兴局 中国残疾人联合会巩固拓展社会保险扶贫成果助力全面实施乡村振兴战略的通知》〔2021〕21号相关规定，对参加城乡居民基本养老保险的</a:t>
            </a:r>
            <a:r>
              <a:rPr sz="2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低保对象、特困人员、返贫致贫人口</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等缴费困难群体，由州市和县级人民政府按规定标准为其全额缴纳基本养老保险费（目前是</a:t>
            </a:r>
            <a:r>
              <a:rPr sz="2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按100元代缴</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endPar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algn="l">
              <a:buClrTx/>
              <a:buSzTx/>
              <a:buNone/>
            </a:pP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二、适度扩大困难群体政策代缴范围</a:t>
            </a:r>
            <a:endPar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algn="l">
              <a:buClrTx/>
              <a:buSzTx/>
              <a:buNone/>
            </a:pPr>
            <a:r>
              <a:rPr lang="en-US" altLang="zh-CN"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根据《关于完善城乡居民基木养老保险参保困难群体帮扶政策措施的通知》(云人社发〔2022〕27号）文件要求，自2023年1月1日起，</a:t>
            </a:r>
            <a:r>
              <a:rPr sz="2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三级残疾人</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纳入政府代缴范围，</a:t>
            </a:r>
            <a:r>
              <a:rPr sz="2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代缴标准 100元/人，</a:t>
            </a:r>
            <a:r>
              <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所需资金由省财政与各地财政分担，因具体分担比例尚未通知，暂时按省50%，各州市 50%（州30%、县 70%）预算。</a:t>
            </a:r>
            <a:endParaRPr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残疾人参保城乡居民养老保险享受相关政策</a:t>
            </a:r>
            <a:r>
              <a:rPr lang="en-US" altLang="zh-CN">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申请</a:t>
            </a:r>
            <a:r>
              <a:rPr>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业务：</a:t>
            </a:r>
            <a:endParaRPr lang="zh-CN" altLang="en-US"/>
          </a:p>
        </p:txBody>
      </p:sp>
      <p:sp>
        <p:nvSpPr>
          <p:cNvPr id="3" name="内容占位符 2"/>
          <p:cNvSpPr>
            <a:spLocks noGrp="1"/>
          </p:cNvSpPr>
          <p:nvPr>
            <p:ph idx="1"/>
          </p:nvPr>
        </p:nvSpPr>
        <p:spPr/>
        <p:txBody>
          <a:bodyPr>
            <a:normAutofit/>
          </a:bodyPr>
          <a:p>
            <a:pPr marL="0" indent="0">
              <a:buNone/>
            </a:pP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（1）事项名称：重度残疾人（一、二级残疾）代缴和重度残疾养老补助申领；             </a:t>
            </a:r>
            <a:endParaRPr lang="zh-CN" altLang="en-US"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（2）事项简述：省财政按照每人每年200元缴费档次标准逐年全额代缴养老保险费；已年满</a:t>
            </a:r>
            <a:r>
              <a:rPr lang="en-US" altLang="zh-CN"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55</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周岁未满</a:t>
            </a:r>
            <a:r>
              <a:rPr lang="en-US" altLang="zh-CN"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60</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周岁年且未领取国家规定的基本养老保障待遇的重度残疾人，按月领取城乡居民养老养老补助（</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目前是</a:t>
            </a:r>
            <a:r>
              <a:rPr lang="en-US" altLang="zh-CN"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123</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元</a:t>
            </a:r>
            <a:r>
              <a:rPr lang="en-US" altLang="zh-CN"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人</a:t>
            </a:r>
            <a:r>
              <a:rPr lang="en-US" altLang="zh-CN"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sz="20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月</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endParaRPr lang="zh-CN" altLang="en-US"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（3）办理材料：有效居民身份证件和残疾人证；             </a:t>
            </a:r>
            <a:endParaRPr lang="zh-CN" altLang="en-US"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（4）办理方式：重度残疾人携带有效身份证件、残疾人证，填写《重度残疾人政府代缴申请表》提出申请，通过线下服务渠道办理，审核后代缴； 重度残疾人携带有效身份证件、社会保障卡，填写《芒市城乡居民基本养老保险待遇申领表》提出申请领取城乡居民养老养老补助。         </a:t>
            </a:r>
            <a:endParaRPr lang="zh-CN" altLang="en-US" sz="2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algn="l">
              <a:buClrTx/>
              <a:buSzTx/>
              <a:buNone/>
            </a:pP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lang="en-US" altLang="zh-CN"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5</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）办理机构及地点：县社保机构 咨询电话：0692-</a:t>
            </a:r>
            <a:r>
              <a:rPr lang="en-US" altLang="zh-CN"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2124338,2120968</a:t>
            </a:r>
            <a:r>
              <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endParaRPr sz="20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algn="l">
              <a:buClrTx/>
              <a:buSzTx/>
              <a:buNone/>
            </a:pPr>
            <a:endParaRPr lang="zh-CN" altLang="en-US" sz="200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l">
              <a:buClrTx/>
              <a:buSzTx/>
              <a:buFontTx/>
            </a:pPr>
            <a:r>
              <a:rPr sz="3555">
                <a:solidFill>
                  <a:schemeClr val="tx1"/>
                </a:solidFill>
                <a:effectLst>
                  <a:outerShdw blurRad="38100" dist="38100" dir="2700000">
                    <a:srgbClr val="FFFFFF"/>
                  </a:outerShdw>
                </a:effectLst>
                <a:latin typeface="+mn-ea"/>
                <a:ea typeface="+mn-ea"/>
                <a:cs typeface="+mn-ea"/>
                <a:sym typeface="+mn-ea"/>
              </a:rPr>
              <a:t>重度残疾人（一、二</a:t>
            </a:r>
            <a:br>
              <a:rPr sz="3555">
                <a:solidFill>
                  <a:schemeClr val="tx1"/>
                </a:solidFill>
                <a:effectLst>
                  <a:outerShdw blurRad="38100" dist="38100" dir="2700000">
                    <a:srgbClr val="FFFFFF"/>
                  </a:outerShdw>
                </a:effectLst>
                <a:latin typeface="+mn-ea"/>
                <a:ea typeface="+mn-ea"/>
                <a:cs typeface="+mn-ea"/>
                <a:sym typeface="+mn-ea"/>
              </a:rPr>
            </a:br>
            <a:r>
              <a:rPr sz="3555">
                <a:solidFill>
                  <a:schemeClr val="tx1"/>
                </a:solidFill>
                <a:effectLst>
                  <a:outerShdw blurRad="38100" dist="38100" dir="2700000">
                    <a:srgbClr val="FFFFFF"/>
                  </a:outerShdw>
                </a:effectLst>
                <a:latin typeface="+mn-ea"/>
                <a:ea typeface="+mn-ea"/>
                <a:cs typeface="+mn-ea"/>
                <a:sym typeface="+mn-ea"/>
              </a:rPr>
              <a:t>级残疾）申请表</a:t>
            </a:r>
            <a:endParaRPr lang="zh-CN" altLang="en-US" sz="3555">
              <a:solidFill>
                <a:schemeClr val="tx1"/>
              </a:solidFill>
              <a:effectLst>
                <a:outerShdw blurRad="38100" dist="38100" dir="2700000">
                  <a:srgbClr val="FFFFFF"/>
                </a:outerShdw>
              </a:effectLst>
              <a:latin typeface="+mn-ea"/>
              <a:ea typeface="+mn-ea"/>
              <a:cs typeface="+mn-ea"/>
            </a:endParaRPr>
          </a:p>
        </p:txBody>
      </p:sp>
      <p:pic>
        <p:nvPicPr>
          <p:cNvPr id="4" name="内容占位符 3"/>
          <p:cNvPicPr>
            <a:picLocks noChangeAspect="1"/>
          </p:cNvPicPr>
          <p:nvPr>
            <p:ph idx="1"/>
          </p:nvPr>
        </p:nvPicPr>
        <p:blipFill>
          <a:blip r:embed="rId1"/>
          <a:stretch>
            <a:fillRect/>
          </a:stretch>
        </p:blipFill>
        <p:spPr>
          <a:xfrm>
            <a:off x="5057140" y="-95250"/>
            <a:ext cx="5154930" cy="7049135"/>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86435" y="220345"/>
            <a:ext cx="10784840" cy="643255"/>
          </a:xfrm>
        </p:spPr>
        <p:txBody>
          <a:bodyPr>
            <a:normAutofit fontScale="90000"/>
          </a:bodyPr>
          <a:p>
            <a:r>
              <a:rPr lang="en-US" altLang="zh-CN" sz="489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城乡居民养老保险待遇申领</a:t>
            </a:r>
            <a:r>
              <a:rPr sz="489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业务</a:t>
            </a:r>
            <a:br>
              <a:rPr lang="zh-CN" altLang="en-US" dirty="0">
                <a:effectLst>
                  <a:outerShdw blurRad="38100" dist="38100" dir="2700000">
                    <a:srgbClr val="000000"/>
                  </a:outerShdw>
                </a:effectLst>
                <a:latin typeface="+mj-lt"/>
                <a:ea typeface="方正小标宋简体" panose="03000509000000000000" pitchFamily="2" charset="-122"/>
                <a:cs typeface="+mj-cs"/>
              </a:rPr>
            </a:br>
            <a:endParaRPr lang="zh-CN" altLang="en-US"/>
          </a:p>
        </p:txBody>
      </p:sp>
      <p:sp>
        <p:nvSpPr>
          <p:cNvPr id="3" name="内容占位符 2"/>
          <p:cNvSpPr>
            <a:spLocks noGrp="1"/>
          </p:cNvSpPr>
          <p:nvPr>
            <p:ph idx="1"/>
          </p:nvPr>
        </p:nvSpPr>
        <p:spPr>
          <a:xfrm>
            <a:off x="309880" y="864235"/>
            <a:ext cx="11710670" cy="5993130"/>
          </a:xfrm>
        </p:spPr>
        <p:txBody>
          <a:bodyPr>
            <a:noAutofit/>
          </a:bodyPr>
          <a:p>
            <a:pPr marL="0" indent="0" algn="l">
              <a:buClrTx/>
              <a:buSzTx/>
              <a:buNone/>
            </a:pPr>
            <a:r>
              <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（1）事项名称：城乡居民养老保险待遇申领；             </a:t>
            </a:r>
            <a:endPar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（2）事项简述：年满60周岁、累计缴费满15年且未领取国家规定的基本养老保障待遇的参保人，从年满60周岁的次月开始领取城乡居民基本养老保险金；             </a:t>
            </a:r>
            <a:endPar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（3）办理材料：有效居民身份证件和社保卡；             </a:t>
            </a:r>
            <a:endPar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（4）办理方式：参保人员在年满60周岁的当月，可通过互联网服务渠道上传有效身份证件，提出待遇领取申请，或参保人员本人携带有效身份证件，通过线下服务渠道现场办理；             </a:t>
            </a:r>
            <a:endPar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（5）办理时限：收到待遇领取申请之日起5个工作日内；</a:t>
            </a:r>
            <a:endParaRPr lang="zh-CN" altLang="en-US"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lang="en-US" altLang="zh-CN"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6</a:t>
            </a:r>
            <a:r>
              <a:rPr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）流程图：申报</a:t>
            </a:r>
            <a:r>
              <a:rPr lang="en-US" altLang="zh-CN"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 </a:t>
            </a:r>
            <a:r>
              <a:rPr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受理和审核</a:t>
            </a:r>
            <a:r>
              <a:rPr lang="en-US" altLang="zh-CN"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审核</a:t>
            </a:r>
            <a:endParaRPr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lang="en-US" altLang="zh-CN"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 (7)办理机构及地点：县社保机构、</a:t>
            </a:r>
            <a:r>
              <a:rPr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电话咨询：</a:t>
            </a:r>
            <a:r>
              <a:rPr lang="en-US" altLang="zh-CN"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0692-2124338</a:t>
            </a:r>
            <a:r>
              <a:rPr sz="24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lang="en-US" altLang="zh-CN"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乡镇（街道）事务所;</a:t>
            </a:r>
            <a:endParaRPr lang="en-US" altLang="zh-CN" sz="2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261620"/>
            <a:ext cx="10852150" cy="687705"/>
          </a:xfrm>
        </p:spPr>
        <p:txBody>
          <a:bodyPr>
            <a:normAutofit fontScale="90000"/>
          </a:bodyPr>
          <a:p>
            <a:r>
              <a:rPr lang="en-US" altLang="zh-CN" sz="54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城乡居民养老保险待遇申领</a:t>
            </a:r>
            <a:r>
              <a:rPr sz="54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业务：</a:t>
            </a:r>
            <a:br>
              <a:rPr lang="en-US" altLang="zh-CN" sz="5400" b="1" strike="noStrike" noProof="1">
                <a:solidFill>
                  <a:schemeClr val="tx1"/>
                </a:solidFill>
                <a:effectLst>
                  <a:outerShdw blurRad="38100" dist="38100" dir="2700000">
                    <a:srgbClr val="FFFFFF"/>
                  </a:outerShdw>
                </a:effectLst>
                <a:latin typeface="黑体" panose="02010600030101010101" charset="-122"/>
                <a:ea typeface="黑体" panose="02010600030101010101" charset="-122"/>
              </a:rPr>
            </a:br>
            <a:r>
              <a:rPr sz="54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a:t>
            </a:r>
            <a:br>
              <a:rPr lang="en-US" altLang="zh-CN" sz="5400" b="1" strike="noStrike" noProof="1">
                <a:solidFill>
                  <a:schemeClr val="tx1"/>
                </a:solidFill>
                <a:effectLst>
                  <a:outerShdw blurRad="38100" dist="38100" dir="2700000">
                    <a:srgbClr val="FFFFFF"/>
                  </a:outerShdw>
                </a:effectLst>
                <a:latin typeface="黑体" panose="02010600030101010101" charset="-122"/>
                <a:ea typeface="黑体" panose="02010600030101010101" charset="-122"/>
              </a:rPr>
            </a:br>
            <a:br>
              <a:rPr lang="zh-CN" altLang="en-US" dirty="0">
                <a:effectLst>
                  <a:outerShdw blurRad="38100" dist="38100" dir="2700000">
                    <a:srgbClr val="000000"/>
                  </a:outerShdw>
                </a:effectLst>
                <a:latin typeface="+mj-lt"/>
                <a:ea typeface="方正小标宋简体" panose="03000509000000000000" pitchFamily="2" charset="-122"/>
                <a:cs typeface="+mj-cs"/>
              </a:rPr>
            </a:br>
            <a:endParaRPr lang="zh-CN" altLang="en-US"/>
          </a:p>
        </p:txBody>
      </p:sp>
      <p:sp>
        <p:nvSpPr>
          <p:cNvPr id="3" name="内容占位符 2"/>
          <p:cNvSpPr>
            <a:spLocks noGrp="1"/>
          </p:cNvSpPr>
          <p:nvPr>
            <p:ph idx="1"/>
          </p:nvPr>
        </p:nvSpPr>
        <p:spPr>
          <a:xfrm>
            <a:off x="669925" y="1092200"/>
            <a:ext cx="10852150" cy="5527040"/>
          </a:xfrm>
        </p:spPr>
        <p:txBody>
          <a:bodyPr>
            <a:normAutofit lnSpcReduction="10000"/>
          </a:bodyPr>
          <a:p>
            <a:pPr marL="0" indent="0">
              <a:buNone/>
            </a:pPr>
            <a:r>
              <a:rPr lang="en-US" altLang="zh-CN" sz="32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32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正常情况</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下</a:t>
            </a:r>
            <a:r>
              <a:rPr lang="zh-CN" altLang="en-US" sz="32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领取待遇应具备条件：</a:t>
            </a:r>
            <a:endParaRPr lang="zh-CN" altLang="en-US" sz="32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buNone/>
            </a:pPr>
            <a:r>
              <a:rPr lang="zh-CN" altLang="en-US" sz="32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年满60周岁、累计缴费15年且未领取国家规定的基本养老保障待遇的参保人，从年满60周岁的次月开始按月领取城乡居民养老保险金</a:t>
            </a:r>
            <a:endParaRPr lang="zh-CN" altLang="en-US" sz="32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algn="l">
              <a:buClrTx/>
              <a:buSzTx/>
            </a:pPr>
            <a:r>
              <a:rPr sz="32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特殊情况：</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1.制度实施前年满60周岁（</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1949</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年以前出生的，不用缴费，直接可以按月领取</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基础养老金）；</a:t>
            </a:r>
            <a:endParaRPr lang="zh-CN" altLang="en-US"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lgn="l">
              <a:buClrTx/>
              <a:buSzTx/>
              <a:buNone/>
            </a:pP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2.制度实施时距领取年龄不足15年的（从</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2010</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年至年满60周岁到龄时逐年有缴费即可发放待遇）。</a:t>
            </a:r>
            <a:endParaRPr lang="zh-CN" altLang="en-US" sz="32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707390" y="0"/>
            <a:ext cx="10432415" cy="7049135"/>
          </a:xfrm>
          <a:prstGeom prst="rect">
            <a:avLst/>
          </a:prstGeom>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212729"/>
            <a:ext cx="10852237" cy="441964"/>
          </a:xfrm>
        </p:spPr>
        <p:txBody>
          <a:bodyPr>
            <a:normAutofit fontScale="90000"/>
          </a:bodyPr>
          <a:p>
            <a:r>
              <a:rPr lang="zh-CN" altLang="en-US"/>
              <a:t>城乡居民养老保险缴费申报</a:t>
            </a:r>
            <a:endParaRPr lang="zh-CN" altLang="en-US"/>
          </a:p>
        </p:txBody>
      </p:sp>
      <p:sp>
        <p:nvSpPr>
          <p:cNvPr id="3" name="内容占位符 2"/>
          <p:cNvSpPr>
            <a:spLocks noGrp="1"/>
          </p:cNvSpPr>
          <p:nvPr>
            <p:ph idx="1"/>
          </p:nvPr>
        </p:nvSpPr>
        <p:spPr>
          <a:xfrm>
            <a:off x="669925" y="952500"/>
            <a:ext cx="11292840" cy="5819140"/>
          </a:xfrm>
        </p:spPr>
        <p:txBody>
          <a:bodyPr/>
          <a:p>
            <a:r>
              <a:rPr sz="2000" b="1">
                <a:sym typeface="+mn-ea"/>
              </a:rPr>
              <a:t>缴费申报类型：</a:t>
            </a:r>
            <a:endParaRPr sz="2000" b="1">
              <a:sym typeface="+mn-ea"/>
            </a:endParaRPr>
          </a:p>
          <a:p>
            <a:r>
              <a:rPr lang="en-US" altLang="zh-CN" sz="2000">
                <a:solidFill>
                  <a:srgbClr val="FF0000"/>
                </a:solidFill>
              </a:rPr>
              <a:t>1</a:t>
            </a:r>
            <a:r>
              <a:rPr sz="2000">
                <a:solidFill>
                  <a:srgbClr val="FF0000"/>
                </a:solidFill>
              </a:rPr>
              <a:t>、</a:t>
            </a:r>
            <a:r>
              <a:rPr lang="zh-CN" altLang="en-US" sz="2000">
                <a:solidFill>
                  <a:srgbClr val="FF0000"/>
                </a:solidFill>
              </a:rPr>
              <a:t>一次性补缴申报：</a:t>
            </a:r>
            <a:r>
              <a:rPr lang="zh-CN" altLang="en-US" sz="2000"/>
              <a:t>新农保或城居保制度</a:t>
            </a:r>
            <a:endParaRPr lang="zh-CN" altLang="en-US" sz="2000"/>
          </a:p>
          <a:p>
            <a:r>
              <a:rPr lang="zh-CN" altLang="en-US" sz="2000"/>
              <a:t>实施时，</a:t>
            </a:r>
            <a:r>
              <a:rPr sz="2000"/>
              <a:t>距领取年龄不足</a:t>
            </a:r>
            <a:r>
              <a:rPr lang="en-US" altLang="zh-CN" sz="2000"/>
              <a:t>15</a:t>
            </a:r>
            <a:r>
              <a:rPr sz="2000"/>
              <a:t>年的参保人，</a:t>
            </a:r>
            <a:endParaRPr sz="2000"/>
          </a:p>
          <a:p>
            <a:r>
              <a:rPr sz="2000"/>
              <a:t>应</a:t>
            </a:r>
            <a:r>
              <a:rPr sz="2000">
                <a:solidFill>
                  <a:srgbClr val="FF0000"/>
                </a:solidFill>
              </a:rPr>
              <a:t>逐年</a:t>
            </a:r>
            <a:r>
              <a:rPr sz="2000"/>
              <a:t>缴费，对其在年满</a:t>
            </a:r>
            <a:r>
              <a:rPr lang="en-US" altLang="zh-CN" sz="2000"/>
              <a:t>45</a:t>
            </a:r>
            <a:r>
              <a:rPr sz="2000"/>
              <a:t>周岁到制度实</a:t>
            </a:r>
            <a:endParaRPr sz="2000"/>
          </a:p>
          <a:p>
            <a:r>
              <a:rPr sz="2000"/>
              <a:t>施之间的未缴费年限，可在其年满</a:t>
            </a:r>
            <a:r>
              <a:rPr lang="en-US" altLang="zh-CN" sz="2000"/>
              <a:t>59</a:t>
            </a:r>
            <a:r>
              <a:rPr sz="2000"/>
              <a:t>周岁</a:t>
            </a:r>
            <a:endParaRPr sz="2000"/>
          </a:p>
          <a:p>
            <a:r>
              <a:rPr sz="2000"/>
              <a:t>当年一次性补缴相应年限养老保险费，并</a:t>
            </a:r>
            <a:endParaRPr sz="2000"/>
          </a:p>
          <a:p>
            <a:r>
              <a:rPr sz="2000"/>
              <a:t>同时享受政府缴费补助，但累计缴费年限</a:t>
            </a:r>
            <a:endParaRPr sz="2000"/>
          </a:p>
          <a:p>
            <a:r>
              <a:rPr sz="2000"/>
              <a:t>不超过</a:t>
            </a:r>
            <a:r>
              <a:rPr lang="en-US" altLang="zh-CN" sz="2000"/>
              <a:t>15</a:t>
            </a:r>
            <a:r>
              <a:rPr sz="2000"/>
              <a:t>年。（也就是</a:t>
            </a:r>
            <a:r>
              <a:rPr lang="en-US" altLang="zh-CN" sz="2000"/>
              <a:t>1950</a:t>
            </a:r>
            <a:r>
              <a:rPr sz="2000"/>
              <a:t>年</a:t>
            </a:r>
            <a:r>
              <a:rPr lang="en-US" altLang="zh-CN" sz="2000"/>
              <a:t>-1963</a:t>
            </a:r>
            <a:r>
              <a:rPr sz="2000"/>
              <a:t>年出</a:t>
            </a:r>
            <a:endParaRPr sz="2000"/>
          </a:p>
          <a:p>
            <a:r>
              <a:rPr sz="2000"/>
              <a:t>生的人有一次性缴费情况）</a:t>
            </a:r>
            <a:endParaRPr lang="en-US" altLang="zh-CN" sz="2000"/>
          </a:p>
        </p:txBody>
      </p:sp>
      <p:pic>
        <p:nvPicPr>
          <p:cNvPr id="4" name="图片 3"/>
          <p:cNvPicPr>
            <a:picLocks noChangeAspect="1"/>
          </p:cNvPicPr>
          <p:nvPr/>
        </p:nvPicPr>
        <p:blipFill>
          <a:blip r:embed="rId1"/>
          <a:stretch>
            <a:fillRect/>
          </a:stretch>
        </p:blipFill>
        <p:spPr>
          <a:xfrm>
            <a:off x="6153785" y="1238885"/>
            <a:ext cx="5926455" cy="3620770"/>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城乡居民养老保险缴费申报</a:t>
            </a:r>
            <a:endParaRPr lang="zh-CN" altLang="en-US"/>
          </a:p>
        </p:txBody>
      </p:sp>
      <p:sp>
        <p:nvSpPr>
          <p:cNvPr id="3" name="内容占位符 2"/>
          <p:cNvSpPr>
            <a:spLocks noGrp="1"/>
          </p:cNvSpPr>
          <p:nvPr>
            <p:ph idx="1"/>
          </p:nvPr>
        </p:nvSpPr>
        <p:spPr/>
        <p:txBody>
          <a:bodyPr/>
          <a:p>
            <a:pPr algn="l">
              <a:buClrTx/>
              <a:buSzTx/>
            </a:pPr>
            <a:r>
              <a:rPr sz="2000"/>
              <a:t>2、</a:t>
            </a:r>
            <a:r>
              <a:rPr lang="zh-CN" altLang="en-US" sz="2000">
                <a:solidFill>
                  <a:srgbClr val="FF0000"/>
                </a:solidFill>
              </a:rPr>
              <a:t>中断年限补缴申报：</a:t>
            </a:r>
            <a:r>
              <a:rPr sz="2000">
                <a:sym typeface="+mn-ea"/>
              </a:rPr>
              <a:t>新农保或城居保</a:t>
            </a:r>
            <a:r>
              <a:rPr lang="en-US" altLang="zh-CN" sz="2000">
                <a:sym typeface="+mn-ea"/>
              </a:rPr>
              <a:t>    </a:t>
            </a:r>
            <a:endParaRPr sz="2000">
              <a:sym typeface="+mn-ea"/>
            </a:endParaRPr>
          </a:p>
          <a:p>
            <a:pPr algn="l">
              <a:buClrTx/>
              <a:buSzTx/>
            </a:pPr>
            <a:r>
              <a:rPr sz="2000">
                <a:sym typeface="+mn-ea"/>
              </a:rPr>
              <a:t>制度实施时距领取年龄超过15年的参保人</a:t>
            </a:r>
            <a:endParaRPr sz="2000">
              <a:sym typeface="+mn-ea"/>
            </a:endParaRPr>
          </a:p>
          <a:p>
            <a:pPr algn="l">
              <a:buClrTx/>
              <a:buSzTx/>
            </a:pPr>
            <a:r>
              <a:rPr sz="2000">
                <a:sym typeface="+mn-ea"/>
              </a:rPr>
              <a:t>应按年缴费，累计缴费年限不少于15年。</a:t>
            </a:r>
            <a:endParaRPr sz="2000">
              <a:sym typeface="+mn-ea"/>
            </a:endParaRPr>
          </a:p>
          <a:p>
            <a:pPr algn="l">
              <a:buClrTx/>
              <a:buSzTx/>
            </a:pPr>
            <a:r>
              <a:rPr sz="2000">
                <a:sym typeface="+mn-ea"/>
              </a:rPr>
              <a:t>鼓励其在累计缴费年限满15年后继续按年</a:t>
            </a:r>
            <a:endParaRPr sz="2000">
              <a:sym typeface="+mn-ea"/>
            </a:endParaRPr>
          </a:p>
          <a:p>
            <a:pPr algn="l">
              <a:buClrTx/>
              <a:buSzTx/>
            </a:pPr>
            <a:r>
              <a:rPr sz="2000">
                <a:sym typeface="+mn-ea"/>
              </a:rPr>
              <a:t>缴纳养老保险费，长缴多得。即芒市</a:t>
            </a:r>
            <a:r>
              <a:rPr sz="2000">
                <a:solidFill>
                  <a:srgbClr val="FF0000"/>
                </a:solidFill>
                <a:sym typeface="+mn-ea"/>
              </a:rPr>
              <a:t>2010</a:t>
            </a:r>
            <a:endParaRPr sz="2000">
              <a:solidFill>
                <a:srgbClr val="FF0000"/>
              </a:solidFill>
              <a:sym typeface="+mn-ea"/>
            </a:endParaRPr>
          </a:p>
          <a:p>
            <a:pPr algn="l">
              <a:buClrTx/>
              <a:buSzTx/>
            </a:pPr>
            <a:r>
              <a:rPr sz="2000">
                <a:solidFill>
                  <a:srgbClr val="FF0000"/>
                </a:solidFill>
                <a:sym typeface="+mn-ea"/>
              </a:rPr>
              <a:t>年至今</a:t>
            </a:r>
            <a:r>
              <a:rPr sz="2000">
                <a:sym typeface="+mn-ea"/>
              </a:rPr>
              <a:t>有中断缴费的且到龄人员，到龄时</a:t>
            </a:r>
            <a:endParaRPr sz="2000">
              <a:sym typeface="+mn-ea"/>
            </a:endParaRPr>
          </a:p>
          <a:p>
            <a:pPr algn="l">
              <a:buClrTx/>
              <a:buSzTx/>
            </a:pPr>
            <a:r>
              <a:rPr sz="2000">
                <a:sym typeface="+mn-ea"/>
              </a:rPr>
              <a:t>应补缴期间中断部分，</a:t>
            </a:r>
            <a:r>
              <a:rPr sz="2000">
                <a:solidFill>
                  <a:srgbClr val="FF0000"/>
                </a:solidFill>
                <a:sym typeface="+mn-ea"/>
              </a:rPr>
              <a:t>中断补缴不享受政</a:t>
            </a:r>
            <a:endParaRPr sz="2000">
              <a:solidFill>
                <a:srgbClr val="FF0000"/>
              </a:solidFill>
              <a:sym typeface="+mn-ea"/>
            </a:endParaRPr>
          </a:p>
          <a:p>
            <a:pPr algn="l">
              <a:buClrTx/>
              <a:buSzTx/>
            </a:pPr>
            <a:r>
              <a:rPr sz="2000">
                <a:solidFill>
                  <a:srgbClr val="FF0000"/>
                </a:solidFill>
                <a:sym typeface="+mn-ea"/>
              </a:rPr>
              <a:t>府缴费补助。</a:t>
            </a:r>
            <a:endParaRPr sz="2000">
              <a:solidFill>
                <a:srgbClr val="FF0000"/>
              </a:solidFill>
              <a:sym typeface="+mn-ea"/>
            </a:endParaRPr>
          </a:p>
        </p:txBody>
      </p:sp>
      <p:pic>
        <p:nvPicPr>
          <p:cNvPr id="5" name="图片 4"/>
          <p:cNvPicPr>
            <a:picLocks noChangeAspect="1"/>
          </p:cNvPicPr>
          <p:nvPr>
            <p:custDataLst>
              <p:tags r:id="rId1"/>
            </p:custDataLst>
          </p:nvPr>
        </p:nvPicPr>
        <p:blipFill>
          <a:blip r:embed="rId2"/>
          <a:stretch>
            <a:fillRect/>
          </a:stretch>
        </p:blipFill>
        <p:spPr>
          <a:xfrm>
            <a:off x="6153785" y="1238885"/>
            <a:ext cx="5926455" cy="362077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10852150" cy="665480"/>
          </a:xfrm>
        </p:spPr>
        <p:txBody>
          <a:bodyPr>
            <a:normAutofit/>
          </a:bodyPr>
          <a:p>
            <a:pPr algn="ctr"/>
            <a:r>
              <a:rPr sz="2800">
                <a:latin typeface="+mn-ea"/>
                <a:sym typeface="+mn-ea"/>
              </a:rPr>
              <a:t>参保登记业务</a:t>
            </a:r>
            <a:endParaRPr lang="zh-CN" altLang="en-US" sz="2800"/>
          </a:p>
        </p:txBody>
      </p:sp>
      <p:sp>
        <p:nvSpPr>
          <p:cNvPr id="3" name="内容占位符 2"/>
          <p:cNvSpPr>
            <a:spLocks noGrp="1"/>
          </p:cNvSpPr>
          <p:nvPr>
            <p:ph idx="1"/>
          </p:nvPr>
        </p:nvSpPr>
        <p:spPr>
          <a:xfrm>
            <a:off x="669925" y="1108075"/>
            <a:ext cx="10852150" cy="5395595"/>
          </a:xfrm>
        </p:spPr>
        <p:txBody>
          <a:bodyPr>
            <a:noAutofit/>
          </a:bodyPr>
          <a:p>
            <a:r>
              <a:rPr sz="2300">
                <a:sym typeface="+mn-ea"/>
              </a:rPr>
              <a:t>什么是城乡居民基本养老保险？</a:t>
            </a:r>
            <a:endParaRPr sz="2300">
              <a:sym typeface="+mn-ea"/>
            </a:endParaRPr>
          </a:p>
          <a:p>
            <a:r>
              <a:rPr sz="2300">
                <a:sym typeface="+mn-ea"/>
              </a:rPr>
              <a:t>答：城乡居民基本养老保险是国家建立的保障参保居民在年老的情况下依法从国家和社会获得物质帮助的一种社会保障制度。城乡居民基本养老保险实行社会统筹与个人账户相结合的制度模式，个人缴费、集体补助、政府补贴相结合的筹资方式，基础养老金与个人账户养老金相结合的待遇形式。</a:t>
            </a:r>
            <a:endParaRPr sz="2300">
              <a:sym typeface="+mn-ea"/>
            </a:endParaRPr>
          </a:p>
          <a:p>
            <a:endParaRPr sz="2300">
              <a:sym typeface="+mn-ea"/>
            </a:endParaRPr>
          </a:p>
          <a:p>
            <a:r>
              <a:rPr sz="2300">
                <a:sym typeface="+mn-ea"/>
              </a:rPr>
              <a:t>城乡居民基本养老保险参保缴费对象是什么？</a:t>
            </a:r>
            <a:endParaRPr sz="2300">
              <a:sym typeface="+mn-ea"/>
            </a:endParaRPr>
          </a:p>
          <a:p>
            <a:r>
              <a:rPr sz="2300">
                <a:sym typeface="+mn-ea"/>
              </a:rPr>
              <a:t>答：年满16周岁（不含在校学生）、非国家机关和事业单位工作人员及不属于职工基本养老保险制度覆盖范围的、具有云南省户籍的城乡居民（以下简称参保人），可以在户籍地县市区参加城乡居民养老保险。</a:t>
            </a:r>
            <a:endParaRPr sz="2300">
              <a:sym typeface="+mn-ea"/>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212090"/>
            <a:ext cx="10852150" cy="864870"/>
          </a:xfrm>
        </p:spPr>
        <p:txBody>
          <a:bodyPr>
            <a:normAutofit fontScale="90000"/>
          </a:bodyPr>
          <a:p>
            <a:pPr algn="l">
              <a:buClrTx/>
              <a:buSzTx/>
              <a:buFontTx/>
            </a:pPr>
            <a:r>
              <a:rPr lang="en-US" altLang="zh-CN" sz="54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城乡居民养老保险待遇申领业务：</a:t>
            </a:r>
            <a:endParaRPr lang="en-US" altLang="zh-CN" sz="5400">
              <a:solidFill>
                <a:schemeClr val="tx1"/>
              </a:solidFill>
              <a:effectLst>
                <a:outerShdw blurRad="38100" dist="38100" dir="2700000">
                  <a:srgbClr val="FFFFFF"/>
                </a:outerShdw>
              </a:effectLst>
              <a:latin typeface="黑体" panose="02010600030101010101" charset="-122"/>
              <a:ea typeface="黑体" panose="02010600030101010101" charset="-122"/>
            </a:endParaRPr>
          </a:p>
        </p:txBody>
      </p:sp>
      <p:sp>
        <p:nvSpPr>
          <p:cNvPr id="3" name="内容占位符 2"/>
          <p:cNvSpPr>
            <a:spLocks noGrp="1"/>
          </p:cNvSpPr>
          <p:nvPr>
            <p:ph idx="1"/>
          </p:nvPr>
        </p:nvSpPr>
        <p:spPr>
          <a:xfrm>
            <a:off x="669925" y="1156970"/>
            <a:ext cx="10852150" cy="5446395"/>
          </a:xfrm>
        </p:spPr>
        <p:txBody>
          <a:bodyPr>
            <a:normAutofit fontScale="90000"/>
          </a:bodyPr>
          <a:p>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养老金如何计算：</a:t>
            </a:r>
            <a:endPar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城乡居民养老保险参保人领取的养老金由基础养老金和个人账户养老金构成，按月实现社会化发放，支付终身</a:t>
            </a:r>
            <a:endPar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（一）基础养老金：按照中央财政和省级财政确定的基础养老金（现执行的基础养老金为</a:t>
            </a:r>
            <a:r>
              <a:rPr lang="en-US" altLang="zh-CN"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123</a:t>
            </a:r>
            <a:r>
              <a:rPr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元</a:t>
            </a:r>
            <a:r>
              <a:rPr lang="en-US" altLang="zh-CN"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a:t>
            </a:r>
            <a:r>
              <a:rPr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月</a:t>
            </a:r>
            <a:r>
              <a:rPr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对年满65周岁及以上享受待遇的城乡老年居民，每月</a:t>
            </a:r>
            <a:r>
              <a:rPr lang="zh-CN" altLang="en-US"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加发5元</a:t>
            </a:r>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基础养老金）；对缴费年限超过15年的参保人，缴费年限每增</a:t>
            </a:r>
            <a:r>
              <a:rPr lang="en-US" altLang="zh-CN"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加一年，</a:t>
            </a:r>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每月加发</a:t>
            </a:r>
            <a:r>
              <a:rPr lang="en-US" altLang="zh-CN"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3</a:t>
            </a:r>
            <a:r>
              <a:rPr lang="zh-CN" altLang="en-US"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块</a:t>
            </a:r>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的基础养老金。</a:t>
            </a:r>
            <a:endPar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（二）个人账户养老金：个人账户养老金的月计发标准为个人储存额除以139个月.</a:t>
            </a:r>
            <a:endParaRPr lang="zh-CN" altLang="en-US"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443230"/>
            <a:ext cx="10852150" cy="802005"/>
          </a:xfrm>
        </p:spPr>
        <p:txBody>
          <a:bodyPr>
            <a:normAutofit fontScale="90000"/>
          </a:bodyPr>
          <a:p>
            <a:r>
              <a:rPr sz="540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养老金如何计算：</a:t>
            </a:r>
            <a:br>
              <a:rPr lang="zh-CN" altLang="en-US" sz="54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br>
            <a:br>
              <a:rPr lang="zh-CN" altLang="en-US" dirty="0">
                <a:effectLst>
                  <a:outerShdw blurRad="38100" dist="38100" dir="2700000">
                    <a:srgbClr val="000000"/>
                  </a:outerShdw>
                </a:effectLst>
                <a:latin typeface="+mj-lt"/>
                <a:ea typeface="方正小标宋简体" panose="03000509000000000000" pitchFamily="2" charset="-122"/>
                <a:cs typeface="+mj-cs"/>
              </a:rPr>
            </a:br>
            <a:endParaRPr lang="zh-CN" altLang="en-US"/>
          </a:p>
        </p:txBody>
      </p:sp>
      <p:sp>
        <p:nvSpPr>
          <p:cNvPr id="3" name="内容占位符 2"/>
          <p:cNvSpPr>
            <a:spLocks noGrp="1"/>
          </p:cNvSpPr>
          <p:nvPr>
            <p:ph idx="1"/>
          </p:nvPr>
        </p:nvSpPr>
        <p:spPr>
          <a:xfrm>
            <a:off x="669925" y="1408430"/>
            <a:ext cx="10852150" cy="4932680"/>
          </a:xfrm>
        </p:spPr>
        <p:txBody>
          <a:bodyPr>
            <a:normAutofit fontScale="90000"/>
          </a:bodyPr>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举例一：张某每年缴费200元，缴费年限满15年后就没有继续缴费，年满60周岁时月领取待遇金额：</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1、基础养老金1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23</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2、个人账户（200+</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）×15=3</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450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÷139=</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24.82</a:t>
            </a:r>
            <a:endPar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3、张某年满60周岁时月领取待遇：1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23</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4.82</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147.82</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元/月</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fontScale="90000"/>
          </a:bodyPr>
          <a:p>
            <a:r>
              <a:rPr sz="540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养老金如何计算：</a:t>
            </a:r>
            <a:br>
              <a:rPr lang="zh-CN" altLang="en-US" dirty="0">
                <a:effectLst>
                  <a:outerShdw blurRad="38100" dist="38100" dir="2700000">
                    <a:srgbClr val="000000"/>
                  </a:outerShdw>
                </a:effectLst>
                <a:latin typeface="+mj-lt"/>
                <a:ea typeface="方正小标宋简体" panose="03000509000000000000" pitchFamily="2" charset="-122"/>
                <a:cs typeface="+mj-cs"/>
              </a:rPr>
            </a:br>
            <a:endParaRPr lang="zh-CN" altLang="en-US"/>
          </a:p>
        </p:txBody>
      </p:sp>
      <p:sp>
        <p:nvSpPr>
          <p:cNvPr id="3" name="内容占位符 2"/>
          <p:cNvSpPr>
            <a:spLocks noGrp="1"/>
          </p:cNvSpPr>
          <p:nvPr>
            <p:ph idx="1"/>
          </p:nvPr>
        </p:nvSpPr>
        <p:spPr>
          <a:xfrm>
            <a:off x="669925" y="898525"/>
            <a:ext cx="10852150" cy="5767705"/>
          </a:xfrm>
        </p:spPr>
        <p:txBody>
          <a:bodyPr>
            <a:normAutofit fontScale="60000"/>
          </a:bodyPr>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举例二：张某从35岁开始缴费，缴费明细为：第1-5年每年缴费500元，第6-10年每年缴费1000元，第11-15年每年缴费每年缴费1500元，第16-20年每年缴费</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000元，第21-25年每年缴费3000元</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1、基础养老金</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123</a:t>
            </a:r>
            <a:r>
              <a:rPr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元</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(中央财政</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103</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+省财政</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2、个人账户合计：第1-5年：（500+</a:t>
            </a:r>
            <a:r>
              <a:rPr lang="en-US" altLang="zh-CN"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60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2800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；第6-10年（1000+</a:t>
            </a:r>
            <a:r>
              <a:rPr lang="zh-CN" altLang="en-US"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120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）×5=5600；第11-15年（1500+</a:t>
            </a:r>
            <a:r>
              <a:rPr lang="zh-CN" altLang="en-US"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1</a:t>
            </a:r>
            <a:r>
              <a:rPr lang="en-US" altLang="zh-CN"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80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）×5=8</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；第16-20年（2000+</a:t>
            </a:r>
            <a:r>
              <a:rPr lang="en-US" altLang="zh-CN"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240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1200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；第21-25年（3000+</a:t>
            </a:r>
            <a:r>
              <a:rPr lang="en-US" altLang="zh-CN"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240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6200</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合计个人账户：28</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+5600+8</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1200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6200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44200</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÷139=31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7.98</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每增加一年每月</a:t>
            </a:r>
            <a:r>
              <a:rPr lang="zh-CN" altLang="en-US"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加发</a:t>
            </a:r>
            <a:r>
              <a:rPr lang="en-US" altLang="zh-CN"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3</a:t>
            </a:r>
            <a:r>
              <a:rPr lang="zh-CN" altLang="en-US" sz="40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块</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的基础养老金：10年×</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0</a:t>
            </a:r>
            <a:endPar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 张某缴费25年年满60周岁月领取待遇为：1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23</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+31</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7.98</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3</a:t>
            </a:r>
            <a:r>
              <a:rPr lang="zh-CN" altLang="en-US"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0=</a:t>
            </a:r>
            <a:r>
              <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470.98</a:t>
            </a:r>
            <a:endParaRPr lang="en-US" altLang="zh-CN" sz="40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2738120" y="160020"/>
            <a:ext cx="6398895" cy="6644640"/>
          </a:xfrm>
          <a:prstGeom prst="rect">
            <a:avLst/>
          </a:prstGeom>
        </p:spPr>
      </p:pic>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放弃补缴一次性补缴的</a:t>
            </a:r>
            <a:endParaRPr lang="zh-CN" altLang="en-US"/>
          </a:p>
        </p:txBody>
      </p:sp>
      <p:pic>
        <p:nvPicPr>
          <p:cNvPr id="4" name="内容占位符 3"/>
          <p:cNvPicPr>
            <a:picLocks noChangeAspect="1"/>
          </p:cNvPicPr>
          <p:nvPr>
            <p:ph idx="1"/>
          </p:nvPr>
        </p:nvPicPr>
        <p:blipFill>
          <a:blip r:embed="rId1"/>
          <a:stretch>
            <a:fillRect/>
          </a:stretch>
        </p:blipFill>
        <p:spPr>
          <a:xfrm>
            <a:off x="5196840" y="109855"/>
            <a:ext cx="4854575" cy="6694805"/>
          </a:xfrm>
          <a:prstGeom prst="rect">
            <a:avLst/>
          </a:prstGeom>
        </p:spPr>
      </p:pic>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a:bodyPr>
          <a:p>
            <a:r>
              <a:rPr lang="en-US" altLang="zh-CN">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  </a:t>
            </a:r>
            <a:r>
              <a:rPr lang="en-US" altLang="zh-CN" sz="36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待遇资格认证工作：</a:t>
            </a:r>
            <a:endParaRPr lang="en-US" altLang="zh-CN" sz="3600">
              <a:solidFill>
                <a:schemeClr val="tx1"/>
              </a:solidFill>
              <a:effectLst>
                <a:outerShdw blurRad="38100" dist="38100" dir="2700000">
                  <a:srgbClr val="FFFFFF"/>
                </a:outerShdw>
              </a:effectLst>
              <a:latin typeface="黑体" panose="02010600030101010101" charset="-122"/>
              <a:ea typeface="黑体" panose="02010600030101010101" charset="-122"/>
              <a:sym typeface="+mn-ea"/>
            </a:endParaRPr>
          </a:p>
        </p:txBody>
      </p:sp>
      <p:sp>
        <p:nvSpPr>
          <p:cNvPr id="3" name="内容占位符 2"/>
          <p:cNvSpPr>
            <a:spLocks noGrp="1"/>
          </p:cNvSpPr>
          <p:nvPr>
            <p:ph idx="1"/>
          </p:nvPr>
        </p:nvSpPr>
        <p:spPr>
          <a:xfrm>
            <a:off x="669925" y="898525"/>
            <a:ext cx="10852150" cy="5767705"/>
          </a:xfrm>
        </p:spPr>
        <p:txBody>
          <a:bodyPr>
            <a:normAutofit/>
          </a:bodyPr>
          <a:p>
            <a:pPr algn="l">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调整领待资格确认周期：从2023年8月1日起，</a:t>
            </a:r>
            <a:r>
              <a:rPr sz="32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领取养老保险待遇确认周期调整为12个月，任一自然年度只需开展一次;</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首先大力推广</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使用“云南人社12333”和“云南手机办事通”APP并通过人脸识别认证</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，其次对无法</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APP</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人脸识别认证的，对未采用自助方式完成资格确认的人员，由2名或以上工作人员进村入户核实，填《芒市年城乡居民养老保险待遇领取人员无法识别由经办机构认证确认表》。</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a:bodyPr>
          <a:p>
            <a:r>
              <a:rPr lang="en-US" altLang="zh-CN" sz="16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待遇资格认</a:t>
            </a:r>
            <a:r>
              <a:rPr lang="en-US" altLang="zh-CN" sz="1600">
                <a:solidFill>
                  <a:schemeClr val="tx1"/>
                </a:solidFill>
                <a:effectLst>
                  <a:outerShdw blurRad="38100" dist="38100" dir="2700000">
                    <a:srgbClr val="FFFFFF"/>
                  </a:outerShdw>
                </a:effectLst>
                <a:latin typeface="黑体" panose="02010600030101010101" charset="-122"/>
                <a:ea typeface="黑体" panose="02010600030101010101" charset="-122"/>
                <a:sym typeface="+mn-ea"/>
              </a:rPr>
              <a:t>证工作：</a:t>
            </a:r>
            <a:endParaRPr lang="en-US" altLang="zh-CN" sz="1600">
              <a:solidFill>
                <a:schemeClr val="tx1"/>
              </a:solidFill>
              <a:effectLst>
                <a:outerShdw blurRad="38100" dist="38100" dir="2700000">
                  <a:srgbClr val="FFFFFF"/>
                </a:outerShdw>
              </a:effectLst>
              <a:latin typeface="黑体" panose="02010600030101010101" charset="-122"/>
              <a:ea typeface="黑体" panose="02010600030101010101" charset="-122"/>
              <a:sym typeface="+mn-ea"/>
            </a:endParaRPr>
          </a:p>
        </p:txBody>
      </p:sp>
      <p:pic>
        <p:nvPicPr>
          <p:cNvPr id="4" name="内容占位符 3"/>
          <p:cNvPicPr>
            <a:picLocks noChangeAspect="1"/>
          </p:cNvPicPr>
          <p:nvPr>
            <p:ph idx="1"/>
            <p:custDataLst>
              <p:tags r:id="rId1"/>
            </p:custDataLst>
          </p:nvPr>
        </p:nvPicPr>
        <p:blipFill>
          <a:blip r:embed="rId2"/>
          <a:stretch>
            <a:fillRect/>
          </a:stretch>
        </p:blipFill>
        <p:spPr>
          <a:xfrm>
            <a:off x="2867660" y="0"/>
            <a:ext cx="5853430" cy="6858000"/>
          </a:xfrm>
          <a:prstGeom prst="rect">
            <a:avLst/>
          </a:prstGeom>
        </p:spPr>
      </p:pic>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rgbClr val="FF0000"/>
                </a:solidFill>
              </a:rPr>
              <a:t>城乡养老机构认证提交表</a:t>
            </a:r>
            <a:endParaRPr lang="zh-CN" altLang="en-US">
              <a:solidFill>
                <a:srgbClr val="FF0000"/>
              </a:solidFill>
            </a:endParaRPr>
          </a:p>
        </p:txBody>
      </p:sp>
      <p:pic>
        <p:nvPicPr>
          <p:cNvPr id="5" name="内容占位符 4"/>
          <p:cNvPicPr>
            <a:picLocks noChangeAspect="1"/>
          </p:cNvPicPr>
          <p:nvPr>
            <p:ph idx="1"/>
            <p:custDataLst>
              <p:tags r:id="rId1"/>
            </p:custDataLst>
          </p:nvPr>
        </p:nvPicPr>
        <p:blipFill>
          <a:blip r:embed="rId2"/>
          <a:stretch>
            <a:fillRect/>
          </a:stretch>
        </p:blipFill>
        <p:spPr>
          <a:xfrm>
            <a:off x="167640" y="1202055"/>
            <a:ext cx="6429375" cy="5093335"/>
          </a:xfrm>
          <a:prstGeom prst="rect">
            <a:avLst/>
          </a:prstGeom>
        </p:spPr>
      </p:pic>
      <p:pic>
        <p:nvPicPr>
          <p:cNvPr id="4" name="内容占位符 3"/>
          <p:cNvPicPr>
            <a:picLocks noChangeAspect="1"/>
          </p:cNvPicPr>
          <p:nvPr>
            <p:custDataLst>
              <p:tags r:id="rId3"/>
            </p:custDataLst>
          </p:nvPr>
        </p:nvPicPr>
        <p:blipFill>
          <a:blip r:embed="rId4"/>
          <a:stretch>
            <a:fillRect/>
          </a:stretch>
        </p:blipFill>
        <p:spPr>
          <a:xfrm>
            <a:off x="6795770" y="99695"/>
            <a:ext cx="4898390" cy="6494145"/>
          </a:xfrm>
          <a:prstGeom prst="rect">
            <a:avLst/>
          </a:prstGeom>
        </p:spPr>
      </p:pic>
    </p:spTree>
    <p:custDataLst>
      <p:tags r:id="rId5"/>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63905" y="170180"/>
            <a:ext cx="10758170" cy="428625"/>
          </a:xfrm>
        </p:spPr>
        <p:txBody>
          <a:bodyPr>
            <a:normAutofit fontScale="90000"/>
          </a:bodyPr>
          <a:p>
            <a:br>
              <a:rPr lang="en-US" altLang="zh-CN">
                <a:solidFill>
                  <a:schemeClr val="tx1"/>
                </a:solidFill>
                <a:effectLst>
                  <a:outerShdw blurRad="38100" dist="38100" dir="2700000">
                    <a:srgbClr val="FFFFFF"/>
                  </a:outerShdw>
                </a:effectLst>
                <a:latin typeface="黑体" panose="02010600030101010101" charset="-122"/>
                <a:ea typeface="黑体" panose="02010600030101010101" charset="-122"/>
              </a:rPr>
            </a:br>
            <a:endParaRPr lang="zh-CN" altLang="en-US"/>
          </a:p>
        </p:txBody>
      </p:sp>
      <p:sp>
        <p:nvSpPr>
          <p:cNvPr id="3" name="内容占位符 2"/>
          <p:cNvSpPr>
            <a:spLocks noGrp="1"/>
          </p:cNvSpPr>
          <p:nvPr>
            <p:ph idx="1"/>
          </p:nvPr>
        </p:nvSpPr>
        <p:spPr>
          <a:xfrm>
            <a:off x="763905" y="788035"/>
            <a:ext cx="10758170" cy="5878195"/>
          </a:xfrm>
        </p:spPr>
        <p:txBody>
          <a:bodyPr>
            <a:noAutofit/>
          </a:bodyPr>
          <a:p>
            <a:pPr marL="0" indent="0" algn="l">
              <a:buClrTx/>
              <a:buSzTx/>
              <a:buNone/>
            </a:pPr>
            <a:r>
              <a:rPr sz="17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1）事项名称：城乡居民基本养老保险注销登记申请            </a:t>
            </a:r>
            <a:endParaRPr sz="19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lgn="l">
              <a:buClrTx/>
              <a:buSzTx/>
              <a:buNone/>
            </a:pP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（2）事项简述：参保人员出现以下情形之一应当进行注销登记，终止其城乡居民养老保险关系：</a:t>
            </a:r>
            <a:r>
              <a:rPr sz="19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参保人死亡、丧失国籍或已享受其他基本养老保障待遇；             </a:t>
            </a:r>
            <a:endParaRPr sz="19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lgn="l">
              <a:buClrTx/>
              <a:buSzTx/>
              <a:buNone/>
            </a:pP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（3）办理材料：指定受益人或法定继承人有效身份证、社会保障卡、承诺书；</a:t>
            </a:r>
            <a:endParaRPr sz="19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lgn="l">
              <a:buClrTx/>
              <a:buSzTx/>
              <a:buNone/>
            </a:pP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（4）办理方式：</a:t>
            </a:r>
            <a:r>
              <a:rPr sz="19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参保人死亡的，</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其指定受益人或法定继承人通过互联网服务渠道，上传指定受益人或法定继承人的有效身份证、社会保障卡，填写《云南省城乡居民基本养老保险个人账户一次性待遇申领/丧葬补助金申领表》做出承诺，办理注销登记，或携带其指定受益人或法定继承人本人有效身份证，通过线下服务渠道，填写《</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申领表</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》做出承诺，现场办理。</a:t>
            </a:r>
            <a:endPar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indent="0" algn="l">
              <a:buClrTx/>
              <a:buSzTx/>
              <a:buNone/>
            </a:pPr>
            <a:r>
              <a:rPr lang="en-US" altLang="zh-CN" sz="19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19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丧失国籍或已享受其他基本养老保障待遇的，</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参保人通过互联网服务渠道，上传本人居民身份证、社会保障卡，填写《</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申领表</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》做出承诺，办理注销登记，或参保人携带有效身份证，通过线下服务渠道，填写《</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申领表</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》做出承诺，现场办理。</a:t>
            </a:r>
            <a:endPar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indent="0" algn="l">
              <a:buClrTx/>
              <a:buSzTx/>
              <a:buNone/>
            </a:pP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（5）办理时限：收到注销登记申请之日起5个工作日内；</a:t>
            </a:r>
            <a:endParaRPr sz="19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indent="0" algn="l">
              <a:buClrTx/>
              <a:buSzTx/>
              <a:buNone/>
            </a:pP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r>
              <a:rPr lang="en-US" altLang="zh-CN"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6</a:t>
            </a:r>
            <a:r>
              <a:rPr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）办理机构及地点：县社保机构 咨询电话：0692-</a:t>
            </a:r>
            <a:r>
              <a:rPr lang="en-US" altLang="zh-CN" sz="19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2128156,2120217</a:t>
            </a:r>
            <a:endParaRPr lang="en-US" altLang="zh-CN" sz="1300" b="1" strike="noStrike" noProof="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p:txBody>
      </p:sp>
      <p:sp>
        <p:nvSpPr>
          <p:cNvPr id="4" name="文本框 3"/>
          <p:cNvSpPr txBox="1"/>
          <p:nvPr/>
        </p:nvSpPr>
        <p:spPr>
          <a:xfrm>
            <a:off x="1045845" y="321945"/>
            <a:ext cx="8467725" cy="466090"/>
          </a:xfrm>
          <a:prstGeom prst="rect">
            <a:avLst/>
          </a:prstGeom>
          <a:noFill/>
        </p:spPr>
        <p:txBody>
          <a:bodyPr wrap="square" rtlCol="0" anchor="t">
            <a:noAutofit/>
          </a:bodyPr>
          <a:p>
            <a:pPr marL="0" indent="0" algn="l">
              <a:buClrTx/>
              <a:buSzTx/>
              <a:buNone/>
            </a:pPr>
            <a:r>
              <a:rPr lang="en-US" altLang="zh-CN" sz="2855" b="1">
                <a:effectLst>
                  <a:outerShdw blurRad="38100" dist="38100" dir="2700000">
                    <a:srgbClr val="FFFFFF"/>
                  </a:outerShdw>
                </a:effectLst>
                <a:latin typeface="黑体" panose="02010600030101010101" charset="-122"/>
                <a:ea typeface="黑体" panose="02010600030101010101" charset="-122"/>
                <a:sym typeface="+mn-ea"/>
              </a:rPr>
              <a:t> 城乡居民基本养老保险注销登记申请业务：</a:t>
            </a:r>
            <a:endParaRPr lang="en-US" altLang="zh-CN" sz="2855" b="1">
              <a:effectLst>
                <a:outerShdw blurRad="38100" dist="38100" dir="2700000">
                  <a:srgbClr val="FFFFFF"/>
                </a:outerShdw>
              </a:effectLst>
              <a:latin typeface="黑体" panose="02010600030101010101" charset="-122"/>
              <a:ea typeface="黑体" panose="02010600030101010101" charset="-122"/>
              <a:sym typeface="+mn-ea"/>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a:bodyPr>
          <a:p>
            <a:r>
              <a:rPr lang="en-US" altLang="zh-CN" sz="3110">
                <a:effectLst>
                  <a:outerShdw blurRad="38100" dist="38100" dir="2700000">
                    <a:srgbClr val="FFFFFF"/>
                  </a:outerShdw>
                </a:effectLst>
                <a:latin typeface="黑体" panose="02010600030101010101" charset="-122"/>
                <a:ea typeface="黑体" panose="02010600030101010101" charset="-122"/>
                <a:sym typeface="+mn-ea"/>
              </a:rPr>
              <a:t>城乡居民基本养老保险注销登记申请业务</a:t>
            </a:r>
            <a:r>
              <a:rPr lang="en-US" altLang="zh-CN">
                <a:effectLst>
                  <a:outerShdw blurRad="38100" dist="38100" dir="2700000">
                    <a:srgbClr val="FFFFFF"/>
                  </a:outerShdw>
                </a:effectLst>
                <a:latin typeface="黑体" panose="02010600030101010101" charset="-122"/>
                <a:ea typeface="黑体" panose="02010600030101010101" charset="-122"/>
                <a:sym typeface="+mn-ea"/>
              </a:rPr>
              <a:t>：</a:t>
            </a:r>
            <a:endParaRPr lang="zh-CN" altLang="en-US"/>
          </a:p>
        </p:txBody>
      </p:sp>
      <p:sp>
        <p:nvSpPr>
          <p:cNvPr id="3" name="内容占位符 2"/>
          <p:cNvSpPr>
            <a:spLocks noGrp="1"/>
          </p:cNvSpPr>
          <p:nvPr>
            <p:ph idx="1"/>
          </p:nvPr>
        </p:nvSpPr>
        <p:spPr>
          <a:xfrm>
            <a:off x="669925" y="898525"/>
            <a:ext cx="10852150" cy="5767705"/>
          </a:xfrm>
        </p:spPr>
        <p:txBody>
          <a:bodyPr>
            <a:normAutofit/>
          </a:bodyPr>
          <a:p>
            <a:pPr algn="l">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参保人死亡注销</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特殊情况下的待遇领取</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a:t>
            </a:r>
            <a:endParaRPr lang="zh-CN" altLang="en-US"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algn="l">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1.个人账户养老金：已领完、未领完。</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algn="l">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2.一次性丧葬补助金：参保人在缴费或待遇领取期间死亡的，按照属地原则由县市财政给予</a:t>
            </a:r>
            <a:r>
              <a:rPr sz="32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12个月</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全省最低基础养老金标准的一次性丧葬补助金。</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algn="l">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目前为</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1476</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元（</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123</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×12=</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1476</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元）</a:t>
            </a:r>
            <a:endParaRPr sz="32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8670" y="443230"/>
            <a:ext cx="10733405" cy="750570"/>
          </a:xfrm>
        </p:spPr>
        <p:txBody>
          <a:bodyPr>
            <a:normAutofit/>
          </a:bodyPr>
          <a:p>
            <a:pPr algn="ctr">
              <a:buClrTx/>
              <a:buSzTx/>
              <a:buFontTx/>
            </a:pPr>
            <a:endParaRPr lang="zh-CN" altLang="en-US" sz="2800">
              <a:latin typeface="+mn-ea"/>
            </a:endParaRPr>
          </a:p>
        </p:txBody>
      </p:sp>
      <p:pic>
        <p:nvPicPr>
          <p:cNvPr id="4" name="内容占位符 3"/>
          <p:cNvPicPr>
            <a:picLocks noChangeAspect="1"/>
          </p:cNvPicPr>
          <p:nvPr>
            <p:ph idx="1"/>
          </p:nvPr>
        </p:nvPicPr>
        <p:blipFill>
          <a:blip r:embed="rId1"/>
          <a:stretch>
            <a:fillRect/>
          </a:stretch>
        </p:blipFill>
        <p:spPr>
          <a:xfrm>
            <a:off x="3169920" y="635"/>
            <a:ext cx="6110605" cy="6857365"/>
          </a:xfrm>
          <a:prstGeom prst="rect">
            <a:avLst/>
          </a:prstGeom>
        </p:spPr>
      </p:pic>
    </p:spTree>
    <p:custDataLst>
      <p:tags r:id="rId2"/>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2220">
                <a:solidFill>
                  <a:srgbClr val="FF0000"/>
                </a:solidFill>
              </a:rPr>
              <a:t>城乡居民养老保险注销登记申请业务表</a:t>
            </a:r>
            <a:endParaRPr lang="zh-CN" altLang="en-US" sz="2220">
              <a:solidFill>
                <a:srgbClr val="FF0000"/>
              </a:solidFill>
            </a:endParaRPr>
          </a:p>
        </p:txBody>
      </p:sp>
      <p:pic>
        <p:nvPicPr>
          <p:cNvPr id="4" name="内容占位符 3"/>
          <p:cNvPicPr>
            <a:picLocks noChangeAspect="1"/>
          </p:cNvPicPr>
          <p:nvPr>
            <p:ph idx="1"/>
          </p:nvPr>
        </p:nvPicPr>
        <p:blipFill>
          <a:blip r:embed="rId1"/>
          <a:stretch>
            <a:fillRect/>
          </a:stretch>
        </p:blipFill>
        <p:spPr>
          <a:xfrm>
            <a:off x="377825" y="885190"/>
            <a:ext cx="5190490" cy="5949315"/>
          </a:xfrm>
          <a:prstGeom prst="rect">
            <a:avLst/>
          </a:prstGeom>
        </p:spPr>
      </p:pic>
      <p:pic>
        <p:nvPicPr>
          <p:cNvPr id="5" name="图片 4"/>
          <p:cNvPicPr>
            <a:picLocks noChangeAspect="1"/>
          </p:cNvPicPr>
          <p:nvPr/>
        </p:nvPicPr>
        <p:blipFill>
          <a:blip r:embed="rId2"/>
          <a:stretch>
            <a:fillRect/>
          </a:stretch>
        </p:blipFill>
        <p:spPr>
          <a:xfrm>
            <a:off x="5782310" y="186690"/>
            <a:ext cx="5739765" cy="6485255"/>
          </a:xfrm>
          <a:prstGeom prst="rect">
            <a:avLst/>
          </a:prstGeom>
        </p:spPr>
      </p:pic>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fontScale="90000"/>
          </a:bodyPr>
          <a:p>
            <a:r>
              <a:rPr sz="5400">
                <a:effectLst>
                  <a:outerShdw blurRad="38100" dist="38100" dir="2700000">
                    <a:srgbClr val="000000"/>
                  </a:outerShdw>
                </a:effectLst>
                <a:latin typeface="+mj-lt"/>
                <a:ea typeface="方正小标宋简体" panose="03000509000000000000" pitchFamily="2" charset="-122"/>
                <a:sym typeface="+mn-ea"/>
              </a:rPr>
              <a:t>被征地农民养老保险</a:t>
            </a:r>
            <a:r>
              <a:rPr sz="5400">
                <a:effectLst>
                  <a:outerShdw blurRad="38100" dist="38100" dir="2700000">
                    <a:srgbClr val="000000"/>
                  </a:outerShdw>
                </a:effectLst>
                <a:latin typeface="+mj-lt"/>
                <a:ea typeface="方正小标宋简体" panose="03000509000000000000" pitchFamily="2" charset="-122"/>
                <a:sym typeface="+mn-ea"/>
              </a:rPr>
              <a:t>政策解读</a:t>
            </a:r>
            <a:br>
              <a:rPr lang="zh-CN" altLang="en-US" dirty="0">
                <a:effectLst>
                  <a:outerShdw blurRad="38100" dist="38100" dir="2700000">
                    <a:srgbClr val="000000"/>
                  </a:outerShdw>
                </a:effectLst>
                <a:latin typeface="+mj-lt"/>
                <a:ea typeface="方正小标宋简体" panose="03000509000000000000" pitchFamily="2" charset="-122"/>
                <a:cs typeface="+mj-cs"/>
              </a:rPr>
            </a:br>
            <a:endParaRPr lang="zh-CN" altLang="en-US"/>
          </a:p>
        </p:txBody>
      </p:sp>
      <p:sp>
        <p:nvSpPr>
          <p:cNvPr id="3" name="内容占位符 2"/>
          <p:cNvSpPr>
            <a:spLocks noGrp="1"/>
          </p:cNvSpPr>
          <p:nvPr>
            <p:ph idx="1"/>
          </p:nvPr>
        </p:nvSpPr>
        <p:spPr>
          <a:xfrm>
            <a:off x="669925" y="898525"/>
            <a:ext cx="10852150" cy="5767705"/>
          </a:xfrm>
        </p:spPr>
        <p:txBody>
          <a:bodyPr>
            <a:normAutofit fontScale="90000" lnSpcReduction="20000"/>
          </a:bodyPr>
          <a:p>
            <a:pPr marR="0" lvl="0" algn="l" defTabSz="914400" rtl="0" eaLnBrk="1" fontAlgn="auto" latinLnBrk="0" hangingPunct="1">
              <a:lnSpc>
                <a:spcPct val="130000"/>
              </a:lnSpc>
              <a:spcBef>
                <a:spcPts val="0"/>
              </a:spcBef>
              <a:spcAft>
                <a:spcPts val="1000"/>
              </a:spcAft>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被征地农民养老保险现执行政策：</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marR="0" lvl="0" indent="0" algn="l" defTabSz="914400" rtl="0" eaLnBrk="1" fontAlgn="auto" latinLnBrk="0" hangingPunct="1">
              <a:lnSpc>
                <a:spcPct val="130000"/>
              </a:lnSpc>
              <a:spcBef>
                <a:spcPts val="0"/>
              </a:spcBef>
              <a:spcAft>
                <a:spcPts val="1000"/>
              </a:spcAft>
              <a:buClrTx/>
              <a:buSzTx/>
              <a:buNone/>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2020年7月7日下发《芒市人民政府办公室关于印发关于改革完善被征地农民基本养老保障工作实施细则的通知》芒政规[2020]3号</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marR="0" lvl="0" indent="0" algn="l" defTabSz="914400" rtl="0" eaLnBrk="1" fontAlgn="auto" latinLnBrk="0" hangingPunct="1">
              <a:lnSpc>
                <a:spcPct val="130000"/>
              </a:lnSpc>
              <a:spcBef>
                <a:spcPts val="0"/>
              </a:spcBef>
              <a:spcAft>
                <a:spcPts val="1000"/>
              </a:spcAft>
              <a:buClrTx/>
              <a:buSzTx/>
              <a:buNone/>
            </a:pP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R="0" lvl="0" algn="l" defTabSz="914400" rtl="0" eaLnBrk="1" fontAlgn="auto" latinLnBrk="0" hangingPunct="1">
              <a:lnSpc>
                <a:spcPct val="130000"/>
              </a:lnSpc>
              <a:spcBef>
                <a:spcPts val="0"/>
              </a:spcBef>
              <a:spcAft>
                <a:spcPts val="1000"/>
              </a:spcAft>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被征地农民养老保险服务对象：</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marR="0" lvl="0" indent="0" algn="l" defTabSz="914400" rtl="0" eaLnBrk="1" fontAlgn="auto" latinLnBrk="0" hangingPunct="1">
              <a:lnSpc>
                <a:spcPct val="130000"/>
              </a:lnSpc>
              <a:spcBef>
                <a:spcPts val="0"/>
              </a:spcBef>
              <a:spcAft>
                <a:spcPts val="1000"/>
              </a:spcAft>
              <a:buClrTx/>
              <a:buSzTx/>
              <a:buNone/>
            </a:pP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本市行政区域内享有农村集体土地承包权、2008年5月18日以后被政府依法统一征收而导致全部失地或征地后户人均耕地面积不足0.3亩、签订征地协议时已年满16周岁及以上的在册人员</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fontScale="90000"/>
          </a:bodyPr>
          <a:p>
            <a:r>
              <a:rPr sz="5400">
                <a:effectLst>
                  <a:outerShdw blurRad="38100" dist="38100" dir="2700000">
                    <a:srgbClr val="000000"/>
                  </a:outerShdw>
                </a:effectLst>
                <a:latin typeface="+mj-lt"/>
                <a:ea typeface="方正小标宋简体" panose="03000509000000000000" pitchFamily="2" charset="-122"/>
                <a:sym typeface="+mn-ea"/>
              </a:rPr>
              <a:t>被征地农民养老保险政策解读</a:t>
            </a:r>
            <a:br>
              <a:rPr sz="5400">
                <a:effectLst>
                  <a:outerShdw blurRad="38100" dist="38100" dir="2700000">
                    <a:srgbClr val="000000"/>
                  </a:outerShdw>
                </a:effectLst>
                <a:latin typeface="+mj-lt"/>
                <a:ea typeface="方正小标宋简体" panose="03000509000000000000" pitchFamily="2" charset="-122"/>
                <a:sym typeface="+mn-ea"/>
              </a:rPr>
            </a:br>
            <a:br>
              <a:rPr lang="zh-CN" altLang="en-US" dirty="0">
                <a:effectLst>
                  <a:outerShdw blurRad="38100" dist="38100" dir="2700000">
                    <a:srgbClr val="000000"/>
                  </a:outerShdw>
                </a:effectLst>
                <a:latin typeface="+mj-lt"/>
                <a:ea typeface="方正小标宋简体" panose="03000509000000000000" pitchFamily="2" charset="-122"/>
                <a:cs typeface="+mj-cs"/>
              </a:rPr>
            </a:br>
            <a:endParaRPr lang="zh-CN" altLang="en-US"/>
          </a:p>
        </p:txBody>
      </p:sp>
      <p:sp>
        <p:nvSpPr>
          <p:cNvPr id="3" name="内容占位符 2"/>
          <p:cNvSpPr>
            <a:spLocks noGrp="1"/>
          </p:cNvSpPr>
          <p:nvPr>
            <p:ph idx="1"/>
          </p:nvPr>
        </p:nvSpPr>
        <p:spPr>
          <a:xfrm>
            <a:off x="669925" y="898525"/>
            <a:ext cx="10852150" cy="5767705"/>
          </a:xfrm>
        </p:spPr>
        <p:txBody>
          <a:bodyPr>
            <a:normAutofit lnSpcReduction="10000"/>
          </a:bodyPr>
          <a:p>
            <a:pPr marR="0" lvl="0" algn="l" defTabSz="914400" rtl="0" eaLnBrk="1" fontAlgn="auto" latinLnBrk="0" hangingPunct="1">
              <a:lnSpc>
                <a:spcPct val="130000"/>
              </a:lnSpc>
              <a:spcBef>
                <a:spcPts val="0"/>
              </a:spcBef>
              <a:spcAft>
                <a:spcPts val="1000"/>
              </a:spcAft>
              <a:buClrTx/>
              <a:buSzTx/>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补助标准</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marR="0" lvl="0" algn="l" defTabSz="914400" rtl="0" eaLnBrk="1" fontAlgn="auto" latinLnBrk="0" hangingPunct="1">
              <a:lnSpc>
                <a:spcPct val="130000"/>
              </a:lnSpc>
              <a:spcBef>
                <a:spcPts val="0"/>
              </a:spcBef>
              <a:spcAft>
                <a:spcPts val="1000"/>
              </a:spcAft>
              <a:buClrTx/>
              <a:buSzTx/>
              <a:buNone/>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lang="en-US" altLang="zh-CN"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被征地农民参加基本养老保险后“城乡居民基本养老保险”和“以灵活就业人员身份参加城镇职工基本养老保险”，每年可享受1次定额参保缴费补助，累计补助年限不超过15年。被征地农民不参加基本养老保险或未按年履行个人缴费义务的，不享受参保缴费补助。 </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a:p>
            <a:pPr marL="0" marR="0" lvl="0" algn="l" defTabSz="914400" rtl="0" eaLnBrk="1" fontAlgn="auto" latinLnBrk="0" hangingPunct="1">
              <a:lnSpc>
                <a:spcPct val="130000"/>
              </a:lnSpc>
              <a:spcBef>
                <a:spcPts val="0"/>
              </a:spcBef>
              <a:spcAft>
                <a:spcPts val="1000"/>
              </a:spcAft>
              <a:buClrTx/>
              <a:buSzTx/>
              <a:buNone/>
            </a:pP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  缴费补助标准目前设为</a:t>
            </a:r>
            <a:r>
              <a:rPr sz="3200" b="1">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sym typeface="+mn-ea"/>
              </a:rPr>
              <a:t>每人每年3000元，</a:t>
            </a:r>
            <a:r>
              <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rPr>
              <a:t>今后根据经济社会发展水平进行适时调整</a:t>
            </a:r>
            <a:endParaRPr sz="3200" b="1">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5295" y="400685"/>
            <a:ext cx="11066780" cy="711835"/>
          </a:xfrm>
        </p:spPr>
        <p:txBody>
          <a:bodyPr>
            <a:normAutofit fontScale="90000"/>
          </a:bodyPr>
          <a:p>
            <a:pPr algn="l">
              <a:buClrTx/>
              <a:buSzTx/>
              <a:buFontTx/>
            </a:pPr>
            <a:r>
              <a:rPr sz="3555">
                <a:solidFill>
                  <a:schemeClr val="tx1"/>
                </a:solidFill>
                <a:effectLst>
                  <a:outerShdw blurRad="38100" dist="38100" dir="2700000">
                    <a:srgbClr val="FFFFFF"/>
                  </a:outerShdw>
                </a:effectLst>
                <a:latin typeface="微软雅黑" panose="020B0503020204020204" charset="-122"/>
                <a:sym typeface="+mn-ea"/>
              </a:rPr>
              <a:t>芒市</a:t>
            </a:r>
            <a:r>
              <a:rPr lang="en-US" altLang="zh-CN" sz="3555">
                <a:solidFill>
                  <a:schemeClr val="tx1"/>
                </a:solidFill>
                <a:effectLst>
                  <a:outerShdw blurRad="38100" dist="38100" dir="2700000">
                    <a:srgbClr val="FFFFFF"/>
                  </a:outerShdw>
                </a:effectLst>
                <a:latin typeface="微软雅黑" panose="020B0503020204020204" charset="-122"/>
                <a:sym typeface="+mn-ea"/>
              </a:rPr>
              <a:t>被征地农民参加企业职工基本养老保险实施方案</a:t>
            </a:r>
            <a:endParaRPr lang="en-US" altLang="zh-CN" sz="3555">
              <a:solidFill>
                <a:schemeClr val="tx1"/>
              </a:solidFill>
              <a:effectLst>
                <a:outerShdw blurRad="38100" dist="38100" dir="2700000">
                  <a:srgbClr val="FFFFFF"/>
                </a:outerShdw>
              </a:effectLst>
              <a:latin typeface="微软雅黑" panose="020B0503020204020204" charset="-122"/>
            </a:endParaRPr>
          </a:p>
        </p:txBody>
      </p:sp>
      <p:sp>
        <p:nvSpPr>
          <p:cNvPr id="3" name="内容占位符 2"/>
          <p:cNvSpPr>
            <a:spLocks noGrp="1"/>
          </p:cNvSpPr>
          <p:nvPr>
            <p:ph idx="1"/>
          </p:nvPr>
        </p:nvSpPr>
        <p:spPr>
          <a:xfrm>
            <a:off x="455295" y="1242695"/>
            <a:ext cx="11195685" cy="5282565"/>
          </a:xfrm>
        </p:spPr>
        <p:txBody>
          <a:bodyPr>
            <a:normAutofit fontScale="90000"/>
          </a:bodyPr>
          <a:p>
            <a:pPr marL="0" algn="l">
              <a:buClrTx/>
              <a:buSzTx/>
              <a:buNone/>
            </a:pPr>
            <a:r>
              <a:rPr lang="en-US" altLang="zh-CN"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 </a:t>
            </a:r>
            <a:r>
              <a:rPr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一、</a:t>
            </a:r>
            <a:r>
              <a:rPr lang="en-US" altLang="zh-CN"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补助对象</a:t>
            </a:r>
            <a:endParaRPr lang="en-US" altLang="zh-CN"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a:p>
            <a:pPr marL="0" algn="l">
              <a:buClrTx/>
              <a:buSzTx/>
              <a:buNone/>
            </a:pPr>
            <a:r>
              <a:rPr lang="en-US" altLang="zh-CN"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   </a:t>
            </a:r>
            <a:r>
              <a:rPr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按照《芒市人民政府关于印发芒市改革完善被征地农民基本养老保障工作实施细则的通知》（芒政规〔2020〕3 号）规定，认定为被征地农民基本养老保障对象，且以灵活就业人员身份参加企业职工基本养老保险并完成缴费人员。</a:t>
            </a:r>
            <a:endParaRPr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endParaRPr>
          </a:p>
          <a:p>
            <a:pPr marL="0" algn="l">
              <a:buClrTx/>
              <a:buSzTx/>
              <a:buNone/>
            </a:pPr>
            <a:r>
              <a:rPr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二、补助标准及资金来源</a:t>
            </a:r>
            <a:endParaRPr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endParaRPr>
          </a:p>
          <a:p>
            <a:pPr marL="0" algn="l">
              <a:buClrTx/>
              <a:buSzTx/>
              <a:buNone/>
            </a:pPr>
            <a:r>
              <a:rPr lang="en-US" altLang="zh-CN"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   </a:t>
            </a:r>
            <a:r>
              <a:rPr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补助标准为每人每年</a:t>
            </a:r>
            <a:r>
              <a:rPr lang="en-US" altLang="zh-CN"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3000</a:t>
            </a:r>
            <a:r>
              <a:rPr sz="2800" b="1" strike="noStrike" noProof="1" dirty="0">
                <a:effectLst>
                  <a:outerShdw blurRad="38100" dist="38100" dir="2700000">
                    <a:srgbClr val="FFFFFF"/>
                  </a:outerShdw>
                </a:effectLst>
                <a:latin typeface="仿宋" panose="02010609060101010101" pitchFamily="49" charset="-122"/>
                <a:ea typeface="仿宋" panose="02010609060101010101" pitchFamily="49" charset="-122"/>
              </a:rPr>
              <a:t>元，所需资金从被征地农民基本养老保障专项资金中列支，以后年度补助标准达不到云南省当年灵活就业人员参加企业职工基本养老保险最低缴费档次标准年缴费额的</a:t>
            </a:r>
            <a:r>
              <a:rPr lang="en-US" altLang="zh-CN"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20%</a:t>
            </a:r>
            <a:r>
              <a:rPr sz="2800" b="1" strike="noStrike" noProof="1" dirty="0">
                <a:solidFill>
                  <a:srgbClr val="FF0000"/>
                </a:solidFill>
                <a:effectLst>
                  <a:outerShdw blurRad="38100" dist="38100" dir="2700000">
                    <a:srgbClr val="FFFFFF"/>
                  </a:outerShdw>
                </a:effectLst>
                <a:latin typeface="仿宋" panose="02010609060101010101" pitchFamily="49" charset="-122"/>
                <a:ea typeface="仿宋" panose="02010609060101010101" pitchFamily="49" charset="-122"/>
              </a:rPr>
              <a:t>，</a:t>
            </a:r>
            <a:r>
              <a:rPr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rPr>
              <a:t>可以适当调整提高。</a:t>
            </a:r>
            <a:endParaRPr sz="2800" b="1" strike="noStrike" noProof="1" dirty="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fontScale="90000"/>
          </a:bodyPr>
          <a:p>
            <a:pPr indent="-228600" algn="l">
              <a:lnSpc>
                <a:spcPct val="130000"/>
              </a:lnSpc>
              <a:spcBef>
                <a:spcPts val="0"/>
              </a:spcBef>
              <a:spcAft>
                <a:spcPts val="1000"/>
              </a:spcAft>
              <a:buClrTx/>
              <a:buSzTx/>
              <a:buFont typeface="Arial" panose="020B0604020202020204" pitchFamily="34" charset="0"/>
            </a:pPr>
            <a:r>
              <a:rPr sz="5400">
                <a:effectLst>
                  <a:outerShdw blurRad="38100" dist="38100" dir="2700000">
                    <a:srgbClr val="000000"/>
                  </a:outerShdw>
                </a:effectLst>
                <a:latin typeface="+mj-lt"/>
                <a:ea typeface="方正小标宋简体" panose="03000509000000000000" pitchFamily="2" charset="-122"/>
                <a:sym typeface="+mn-ea"/>
              </a:rPr>
              <a:t>被征地农民养老保险政策解读</a:t>
            </a:r>
            <a:br>
              <a:rPr sz="5400">
                <a:effectLst>
                  <a:outerShdw blurRad="38100" dist="38100" dir="2700000">
                    <a:srgbClr val="000000"/>
                  </a:outerShdw>
                </a:effectLst>
                <a:latin typeface="+mj-lt"/>
                <a:ea typeface="方正小标宋简体" panose="03000509000000000000" pitchFamily="2" charset="-122"/>
                <a:sym typeface="+mn-ea"/>
              </a:rPr>
            </a:br>
            <a:br>
              <a:rPr lang="zh-CN" altLang="en-US" dirty="0">
                <a:effectLst>
                  <a:outerShdw blurRad="38100" dist="38100" dir="2700000">
                    <a:srgbClr val="000000"/>
                  </a:outerShdw>
                </a:effectLst>
                <a:latin typeface="+mj-lt"/>
                <a:ea typeface="方正小标宋简体" panose="03000509000000000000" pitchFamily="2" charset="-122"/>
                <a:cs typeface="+mj-cs"/>
              </a:rPr>
            </a:br>
            <a:r>
              <a:rPr lang="zh-CN" altLang="en-US" sz="3200" spc="15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cs typeface="+mn-cs"/>
              </a:rPr>
              <a:t>参加城乡居民养老保险被征地补助：</a:t>
            </a:r>
            <a:endParaRPr lang="zh-CN" altLang="en-US" sz="3200" spc="15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cs typeface="+mn-cs"/>
            </a:endParaRPr>
          </a:p>
        </p:txBody>
      </p:sp>
      <p:pic>
        <p:nvPicPr>
          <p:cNvPr id="3" name="图片 11" descr="IMG_256"/>
          <p:cNvPicPr>
            <a:picLocks noChangeAspect="1"/>
          </p:cNvPicPr>
          <p:nvPr>
            <p:ph idx="1"/>
            <p:custDataLst>
              <p:tags r:id="rId1"/>
            </p:custDataLst>
          </p:nvPr>
        </p:nvPicPr>
        <p:blipFill>
          <a:blip r:embed="rId2"/>
          <a:stretch>
            <a:fillRect/>
          </a:stretch>
        </p:blipFill>
        <p:spPr>
          <a:xfrm>
            <a:off x="273685" y="2337435"/>
            <a:ext cx="11704320" cy="3345180"/>
          </a:xfrm>
          <a:prstGeom prst="rect">
            <a:avLst/>
          </a:prstGeom>
          <a:noFill/>
          <a:ln w="9525">
            <a:noFill/>
          </a:ln>
        </p:spPr>
      </p:pic>
    </p:spTree>
    <p:custDataLst>
      <p:tags r:id="rId3"/>
    </p:custData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170180"/>
            <a:ext cx="10852150" cy="728345"/>
          </a:xfrm>
        </p:spPr>
        <p:txBody>
          <a:bodyPr>
            <a:normAutofit fontScale="90000"/>
          </a:bodyPr>
          <a:p>
            <a:pPr indent="-228600" algn="l">
              <a:lnSpc>
                <a:spcPct val="130000"/>
              </a:lnSpc>
              <a:spcBef>
                <a:spcPts val="0"/>
              </a:spcBef>
              <a:spcAft>
                <a:spcPts val="1000"/>
              </a:spcAft>
              <a:buClrTx/>
              <a:buSzTx/>
              <a:buFont typeface="Arial" panose="020B0604020202020204" pitchFamily="34" charset="0"/>
            </a:pPr>
            <a:r>
              <a:rPr sz="5400">
                <a:effectLst>
                  <a:outerShdw blurRad="38100" dist="38100" dir="2700000">
                    <a:srgbClr val="000000"/>
                  </a:outerShdw>
                </a:effectLst>
                <a:latin typeface="+mj-lt"/>
                <a:ea typeface="方正小标宋简体" panose="03000509000000000000" pitchFamily="2" charset="-122"/>
                <a:sym typeface="+mn-ea"/>
              </a:rPr>
              <a:t>被征地农民养老保险政策解读</a:t>
            </a:r>
            <a:br>
              <a:rPr sz="5400">
                <a:effectLst>
                  <a:outerShdw blurRad="38100" dist="38100" dir="2700000">
                    <a:srgbClr val="000000"/>
                  </a:outerShdw>
                </a:effectLst>
                <a:latin typeface="+mj-lt"/>
                <a:ea typeface="方正小标宋简体" panose="03000509000000000000" pitchFamily="2" charset="-122"/>
                <a:sym typeface="+mn-ea"/>
              </a:rPr>
            </a:br>
            <a:br>
              <a:rPr lang="zh-CN" altLang="en-US" dirty="0">
                <a:effectLst>
                  <a:outerShdw blurRad="38100" dist="38100" dir="2700000">
                    <a:srgbClr val="000000"/>
                  </a:outerShdw>
                </a:effectLst>
                <a:latin typeface="+mj-lt"/>
                <a:ea typeface="方正小标宋简体" panose="03000509000000000000" pitchFamily="2" charset="-122"/>
                <a:cs typeface="+mj-cs"/>
              </a:rPr>
            </a:br>
            <a:r>
              <a:rPr sz="3200" spc="15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cs typeface="+mn-cs"/>
                <a:sym typeface="+mn-ea"/>
              </a:rPr>
              <a:t>参加城镇职工养老保险被征地补助：</a:t>
            </a:r>
            <a:endParaRPr lang="zh-CN" altLang="en-US" sz="3200" spc="150">
              <a:solidFill>
                <a:schemeClr val="tx1"/>
              </a:solidFill>
              <a:effectLst>
                <a:outerShdw blurRad="38100" dist="38100" dir="2700000">
                  <a:srgbClr val="FFFFFF"/>
                </a:outerShdw>
              </a:effectLst>
              <a:latin typeface="仿宋" panose="02010609060101010101" pitchFamily="49" charset="-122"/>
              <a:ea typeface="仿宋" panose="02010609060101010101" pitchFamily="49" charset="-122"/>
              <a:cs typeface="+mn-cs"/>
            </a:endParaRPr>
          </a:p>
        </p:txBody>
      </p:sp>
      <p:pic>
        <p:nvPicPr>
          <p:cNvPr id="3" name="图片 2" descr="IMG_256"/>
          <p:cNvPicPr>
            <a:picLocks noChangeAspect="1"/>
          </p:cNvPicPr>
          <p:nvPr>
            <p:ph idx="1"/>
          </p:nvPr>
        </p:nvPicPr>
        <p:blipFill>
          <a:blip r:embed="rId1"/>
          <a:stretch>
            <a:fillRect/>
          </a:stretch>
        </p:blipFill>
        <p:spPr>
          <a:xfrm>
            <a:off x="515620" y="2240915"/>
            <a:ext cx="11536680" cy="3495040"/>
          </a:xfrm>
          <a:prstGeom prst="rect">
            <a:avLst/>
          </a:prstGeom>
          <a:noFill/>
          <a:ln w="9525">
            <a:noFill/>
          </a:ln>
        </p:spPr>
      </p:pic>
    </p:spTree>
    <p:custDataLst>
      <p:tags r:id="rId2"/>
    </p:custData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sp>
        <p:nvSpPr>
          <p:cNvPr id="3" name="内容占位符 2"/>
          <p:cNvSpPr>
            <a:spLocks noGrp="1"/>
          </p:cNvSpPr>
          <p:nvPr>
            <p:ph idx="1"/>
          </p:nvPr>
        </p:nvSpPr>
        <p:spPr/>
        <p:txBody>
          <a:bodyPr/>
          <a:p>
            <a:endParaRPr lang="zh-CN" altLang="en-US"/>
          </a:p>
        </p:txBody>
      </p:sp>
      <p:sp>
        <p:nvSpPr>
          <p:cNvPr id="7" name="矩形 6"/>
          <p:cNvSpPr/>
          <p:nvPr>
            <p:custDataLst>
              <p:tags r:id="rId1"/>
            </p:custDataLst>
          </p:nvPr>
        </p:nvSpPr>
        <p:spPr>
          <a:xfrm>
            <a:off x="459740" y="281940"/>
            <a:ext cx="11464290" cy="6276340"/>
          </a:xfrm>
          <a:prstGeom prst="rect">
            <a:avLst/>
          </a:prstGeom>
          <a:solidFill>
            <a:schemeClr val="bg1"/>
          </a:solidFill>
          <a:ln>
            <a:noFill/>
          </a:ln>
          <a:effectLst>
            <a:outerShdw blurRad="165100" dist="215900" dir="378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a:t>
            </a:r>
            <a:r>
              <a:rPr kumimoji="0" lang="zh-CN" altLang="en-US" sz="3200" b="1" i="0" u="none" strike="noStrike" kern="1200" cap="none" spc="0" normalizeH="0" baseline="0" noProof="0">
                <a:ln>
                  <a:noFill/>
                </a:ln>
                <a:solidFill>
                  <a:srgbClr val="FF0000"/>
                </a:solidFill>
                <a:effectLst/>
                <a:uLnTx/>
                <a:uFillTx/>
                <a:latin typeface="等线" panose="02010600030101010101" charset="-122"/>
                <a:ea typeface="等线" panose="02010600030101010101" charset="-122"/>
                <a:cs typeface="+mn-cs"/>
              </a:rPr>
              <a:t>被征地农民申请资格认定需提供以下资料：</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（一）《被征地农民养老保险申请表》；</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（二）资格认定申请人的户口簿、身份证的原件及</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复印件；</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（三）《农村土地承包经营权证》和被征地相关证</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明材料原件及复印件。</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p:txBody>
      </p:sp>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endParaRPr lang="zh-CN" altLang="en-US"/>
          </a:p>
        </p:txBody>
      </p:sp>
      <p:sp>
        <p:nvSpPr>
          <p:cNvPr id="3" name="内容占位符 2"/>
          <p:cNvSpPr>
            <a:spLocks noGrp="1"/>
          </p:cNvSpPr>
          <p:nvPr>
            <p:ph idx="1"/>
          </p:nvPr>
        </p:nvSpPr>
        <p:spPr/>
        <p:txBody>
          <a:bodyPr/>
          <a:p>
            <a:endParaRPr lang="zh-CN" altLang="en-US"/>
          </a:p>
        </p:txBody>
      </p:sp>
      <p:sp>
        <p:nvSpPr>
          <p:cNvPr id="7" name="矩形 6"/>
          <p:cNvSpPr/>
          <p:nvPr>
            <p:custDataLst>
              <p:tags r:id="rId1"/>
            </p:custDataLst>
          </p:nvPr>
        </p:nvSpPr>
        <p:spPr>
          <a:xfrm>
            <a:off x="459740" y="281940"/>
            <a:ext cx="11464290" cy="6276340"/>
          </a:xfrm>
          <a:prstGeom prst="rect">
            <a:avLst/>
          </a:prstGeom>
          <a:solidFill>
            <a:schemeClr val="bg1"/>
          </a:solidFill>
          <a:ln>
            <a:noFill/>
          </a:ln>
          <a:effectLst>
            <a:outerShdw blurRad="165100" dist="215900" dir="378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a:t>
            </a:r>
            <a:r>
              <a:rPr kumimoji="0" lang="zh-CN" altLang="en-US" sz="3200" b="1" i="0" u="none" strike="noStrike" kern="1200" cap="none" spc="0" normalizeH="0" baseline="0" noProof="0">
                <a:ln>
                  <a:noFill/>
                </a:ln>
                <a:solidFill>
                  <a:srgbClr val="FF0000"/>
                </a:solidFill>
                <a:effectLst/>
                <a:uLnTx/>
                <a:uFillTx/>
                <a:latin typeface="等线" panose="02010600030101010101" charset="-122"/>
                <a:ea typeface="等线" panose="02010600030101010101" charset="-122"/>
                <a:cs typeface="+mn-cs"/>
              </a:rPr>
              <a:t>被征地农民申请资格认定需提供以下资料：</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（一）《被征地农民养老保险申请表》；</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（二）资格认定申请人的户口簿、身份证的原件及</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复印件；</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（三）《农村土地承包经营权证》和被征地相关证</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rPr>
              <a:t>       明材料原件及复印件。</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p:txBody>
      </p:sp>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735965" y="243840"/>
            <a:ext cx="10786110" cy="7198360"/>
          </a:xfrm>
        </p:spPr>
        <p:txBody>
          <a:bodyPr>
            <a:noAutofit/>
          </a:bodyPr>
          <a:p>
            <a:pPr marL="0" marR="0" lvl="0" indent="0" algn="l" defTabSz="914400" rtl="0" eaLnBrk="1" fontAlgn="auto" latinLnBrk="0" hangingPunct="1">
              <a:lnSpc>
                <a:spcPct val="100000"/>
              </a:lnSpc>
              <a:spcBef>
                <a:spcPts val="0"/>
              </a:spcBef>
              <a:spcAft>
                <a:spcPts val="0"/>
              </a:spcAft>
              <a:buClrTx/>
              <a:buSzTx/>
              <a:buFontTx/>
              <a:buNone/>
              <a:defRPr/>
            </a:pPr>
            <a:endParaRPr sz="2800" b="1" spc="0" noProof="0">
              <a:ln>
                <a:noFill/>
              </a:ln>
              <a:solidFill>
                <a:srgbClr val="FF0000"/>
              </a:solidFill>
              <a:effectLst/>
              <a:uLnTx/>
              <a:latin typeface="等线" panose="02010600030101010101" charset="-122"/>
              <a:ea typeface="等线" panose="0201060003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sz="3200" b="1" spc="0" noProof="0">
                <a:ln>
                  <a:noFill/>
                </a:ln>
                <a:solidFill>
                  <a:srgbClr val="FF0000"/>
                </a:solidFill>
                <a:effectLst/>
                <a:uLnTx/>
                <a:latin typeface="等线" panose="02010600030101010101" charset="-122"/>
                <a:ea typeface="等线" panose="02010600030101010101" charset="-122"/>
                <a:sym typeface="+mn-ea"/>
              </a:rPr>
              <a:t>下列人员不属于本细则规定的保障对象：</a:t>
            </a:r>
            <a:endParaRPr kumimoji="0" lang="zh-CN" altLang="en-US" sz="3200" b="1" i="0" u="none" strike="noStrike" kern="1200" cap="none" spc="0" normalizeH="0" baseline="0" noProof="0">
              <a:ln>
                <a:noFill/>
              </a:ln>
              <a:solidFill>
                <a:srgbClr val="FF0000"/>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3200" b="1" spc="0" noProof="0">
              <a:ln>
                <a:noFill/>
              </a:ln>
              <a:solidFill>
                <a:schemeClr val="tx1"/>
              </a:solidFill>
              <a:effectLst/>
              <a:uLnTx/>
              <a:latin typeface="等线" panose="02010600030101010101" charset="-122"/>
              <a:ea typeface="等线" panose="0201060003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spc="0" noProof="0">
                <a:ln>
                  <a:noFill/>
                </a:ln>
                <a:solidFill>
                  <a:schemeClr val="tx1"/>
                </a:solidFill>
                <a:effectLst/>
                <a:uLnTx/>
                <a:latin typeface="等线" panose="02010600030101010101" charset="-122"/>
                <a:ea typeface="等线" panose="02010600030101010101" charset="-122"/>
                <a:sym typeface="+mn-ea"/>
              </a:rPr>
              <a:t> 1.</a:t>
            </a:r>
            <a:r>
              <a:rPr sz="3200" b="1" spc="0" noProof="0">
                <a:ln>
                  <a:noFill/>
                </a:ln>
                <a:solidFill>
                  <a:schemeClr val="tx1"/>
                </a:solidFill>
                <a:effectLst/>
                <a:uLnTx/>
                <a:latin typeface="等线" panose="02010600030101010101" charset="-122"/>
                <a:ea typeface="等线" panose="02010600030101010101" charset="-122"/>
                <a:sym typeface="+mn-ea"/>
              </a:rPr>
              <a:t>机关事业单位在编及离退休人员、随用人单位以职工身份参加城镇职工基本养老保险的人员不纳入本细则保障范围。</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spc="0" noProof="0">
                <a:ln>
                  <a:noFill/>
                </a:ln>
                <a:solidFill>
                  <a:schemeClr val="tx1"/>
                </a:solidFill>
                <a:effectLst/>
                <a:uLnTx/>
                <a:latin typeface="等线" panose="02010600030101010101" charset="-122"/>
                <a:ea typeface="等线" panose="02010600030101010101" charset="-122"/>
                <a:sym typeface="+mn-ea"/>
              </a:rPr>
              <a:t> 2.</a:t>
            </a:r>
            <a:r>
              <a:rPr sz="3200" b="1" spc="0" noProof="0">
                <a:ln>
                  <a:noFill/>
                </a:ln>
                <a:solidFill>
                  <a:schemeClr val="tx1"/>
                </a:solidFill>
                <a:effectLst/>
                <a:uLnTx/>
                <a:latin typeface="等线" panose="02010600030101010101" charset="-122"/>
                <a:ea typeface="等线" panose="02010600030101010101" charset="-122"/>
                <a:sym typeface="+mn-ea"/>
              </a:rPr>
              <a:t>被征地后从村集体重新调剂分配了土地且人均剩余耕地比大于  0.3亩的人员。</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b="1" spc="0" noProof="0">
                <a:ln>
                  <a:noFill/>
                </a:ln>
                <a:solidFill>
                  <a:schemeClr val="tx1"/>
                </a:solidFill>
                <a:effectLst/>
                <a:uLnTx/>
                <a:latin typeface="等线" panose="02010600030101010101" charset="-122"/>
                <a:ea typeface="等线" panose="02010600030101010101" charset="-122"/>
                <a:sym typeface="+mn-ea"/>
              </a:rPr>
              <a:t> 3.</a:t>
            </a:r>
            <a:r>
              <a:rPr sz="3200" b="1" spc="0" noProof="0">
                <a:ln>
                  <a:noFill/>
                </a:ln>
                <a:solidFill>
                  <a:schemeClr val="tx1"/>
                </a:solidFill>
                <a:effectLst/>
                <a:uLnTx/>
                <a:latin typeface="等线" panose="02010600030101010101" charset="-122"/>
                <a:ea typeface="等线" panose="02010600030101010101" charset="-122"/>
                <a:sym typeface="+mn-ea"/>
              </a:rPr>
              <a:t>不参加“城乡居民基本养老保险”或“未以灵活就业人员身份参加城镇职工基本养老保险”的人员。</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sz="3200" b="1" spc="0" noProof="0">
                <a:ln>
                  <a:noFill/>
                </a:ln>
                <a:solidFill>
                  <a:schemeClr val="tx1"/>
                </a:solidFill>
                <a:effectLst/>
                <a:uLnTx/>
                <a:latin typeface="等线" panose="02010600030101010101" charset="-122"/>
                <a:ea typeface="等线" panose="02010600030101010101" charset="-122"/>
                <a:sym typeface="+mn-ea"/>
              </a:rPr>
              <a:t> </a:t>
            </a:r>
            <a:r>
              <a:rPr lang="en-US" altLang="zh-CN" sz="3200" b="1" spc="0" noProof="0">
                <a:ln>
                  <a:noFill/>
                </a:ln>
                <a:solidFill>
                  <a:schemeClr val="tx1"/>
                </a:solidFill>
                <a:effectLst/>
                <a:uLnTx/>
                <a:latin typeface="等线" panose="02010600030101010101" charset="-122"/>
                <a:ea typeface="等线" panose="02010600030101010101" charset="-122"/>
                <a:sym typeface="+mn-ea"/>
              </a:rPr>
              <a:t>4.</a:t>
            </a:r>
            <a:r>
              <a:rPr sz="3200" b="1" spc="0" noProof="0">
                <a:ln>
                  <a:noFill/>
                </a:ln>
                <a:solidFill>
                  <a:schemeClr val="tx1"/>
                </a:solidFill>
                <a:effectLst/>
                <a:uLnTx/>
                <a:latin typeface="等线" panose="02010600030101010101" charset="-122"/>
                <a:ea typeface="等线" panose="02010600030101010101" charset="-122"/>
                <a:sym typeface="+mn-ea"/>
              </a:rPr>
              <a:t>大中型水利水电工程建设所涉及的征地补偿和移民安置问题依照国务院以及省人民政府有关规定执行，所涉及的被征地农民（移民）不纳入本指导意见保障范围。</a:t>
            </a:r>
            <a:endParaRPr kumimoji="0" lang="zh-CN" altLang="en-US" sz="3200" b="1" i="0" u="none" strike="noStrike" kern="1200" cap="none" spc="0" normalizeH="0" baseline="0" noProof="0">
              <a:ln>
                <a:noFill/>
              </a:ln>
              <a:solidFill>
                <a:schemeClr val="tx1"/>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sz="3200" b="1" spc="0" noProof="0">
                <a:ln>
                  <a:noFill/>
                </a:ln>
                <a:solidFill>
                  <a:schemeClr val="tx1"/>
                </a:solidFill>
                <a:effectLst/>
                <a:uLnTx/>
                <a:latin typeface="等线" panose="02010600030101010101" charset="-122"/>
                <a:ea typeface="等线" panose="02010600030101010101" charset="-122"/>
                <a:sym typeface="+mn-ea"/>
              </a:rPr>
              <a:t> </a:t>
            </a:r>
            <a:r>
              <a:rPr lang="en-US" altLang="zh-CN" sz="3200" b="1" spc="0" noProof="0">
                <a:ln>
                  <a:noFill/>
                </a:ln>
                <a:solidFill>
                  <a:schemeClr val="tx1"/>
                </a:solidFill>
                <a:effectLst/>
                <a:uLnTx/>
                <a:latin typeface="等线" panose="02010600030101010101" charset="-122"/>
                <a:ea typeface="等线" panose="02010600030101010101" charset="-122"/>
                <a:sym typeface="+mn-ea"/>
              </a:rPr>
              <a:t>5.</a:t>
            </a:r>
            <a:r>
              <a:rPr sz="3200" b="1" spc="0" noProof="0">
                <a:ln>
                  <a:noFill/>
                </a:ln>
                <a:solidFill>
                  <a:schemeClr val="tx1"/>
                </a:solidFill>
                <a:effectLst/>
                <a:uLnTx/>
                <a:latin typeface="等线" panose="02010600030101010101" charset="-122"/>
                <a:ea typeface="等线" panose="02010600030101010101" charset="-122"/>
                <a:sym typeface="+mn-ea"/>
              </a:rPr>
              <a:t>其他不符合参加被征地农民养老保险条件的人员。</a:t>
            </a:r>
            <a:endParaRPr lang="zh-CN" altLang="en-US" sz="3200" b="1" spc="0" noProof="0">
              <a:ln>
                <a:noFill/>
              </a:ln>
              <a:solidFill>
                <a:schemeClr val="tx1"/>
              </a:solidFill>
              <a:effectLst/>
              <a:uLnTx/>
              <a:latin typeface="等线" panose="02010600030101010101" charset="-122"/>
              <a:ea typeface="等线" panose="02010600030101010101" charset="-122"/>
              <a:sym typeface="+mn-ea"/>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BEBA8EAE-BF5A-486C-A8C5-ECC9F3942E4B}">
                <a14:imgProps xmlns:a14="http://schemas.microsoft.com/office/drawing/2010/main">
                  <a14:imgLayer r:embed="rId2">
                    <a14:imgEffect>
                      <a14:artisticBlur radius="50"/>
                    </a14:imgEffect>
                    <a14:imgEffect>
                      <a14:saturation sat="0"/>
                    </a14:imgEffect>
                  </a14:imgLayer>
                </a14:imgProps>
              </a:ext>
              <a:ext uri="{28A0092B-C50C-407E-A947-70E740481C1C}">
                <a14:useLocalDpi xmlns:a14="http://schemas.microsoft.com/office/drawing/2010/main" val="0"/>
              </a:ext>
            </a:extLst>
          </a:blip>
          <a:srcRect t="7858" b="7858"/>
          <a:stretch>
            <a:fillRect/>
          </a:stretch>
        </p:blipFill>
        <p:spPr>
          <a:xfrm>
            <a:off x="0" y="0"/>
            <a:ext cx="12192000" cy="6858000"/>
          </a:xfrm>
          <a:prstGeom prst="rect">
            <a:avLst/>
          </a:prstGeom>
        </p:spPr>
      </p:pic>
      <p:sp>
        <p:nvSpPr>
          <p:cNvPr id="16" name="矩形 15"/>
          <p:cNvSpPr/>
          <p:nvPr/>
        </p:nvSpPr>
        <p:spPr>
          <a:xfrm>
            <a:off x="-38706" y="0"/>
            <a:ext cx="12269412" cy="6858000"/>
          </a:xfrm>
          <a:prstGeom prst="rect">
            <a:avLst/>
          </a:prstGeom>
          <a:solidFill>
            <a:schemeClr val="tx1">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6100" y="358775"/>
            <a:ext cx="11099800" cy="6180455"/>
          </a:xfrm>
          <a:prstGeom prst="rect">
            <a:avLst/>
          </a:prstGeom>
          <a:solidFill>
            <a:schemeClr val="bg1"/>
          </a:solidFill>
          <a:ln>
            <a:noFill/>
          </a:ln>
          <a:effectLst>
            <a:outerShdw blurRad="165100" dist="215900" dir="378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i="0" u="none" strike="noStrike" kern="1200" cap="none" spc="0" normalizeH="0" baseline="0" noProof="0">
              <a:ln>
                <a:noFill/>
              </a:ln>
              <a:solidFill>
                <a:srgbClr val="FF0000"/>
              </a:solidFill>
              <a:effectLst/>
              <a:uLnTx/>
              <a:uFillTx/>
              <a:latin typeface="等线" panose="02010600030101010101" charset="-122"/>
              <a:ea typeface="等线" panose="02010600030101010101" charset="-122"/>
              <a:cs typeface="+mn-cs"/>
              <a:sym typeface="+mn-ea"/>
            </a:endParaRPr>
          </a:p>
        </p:txBody>
      </p:sp>
      <p:pic>
        <p:nvPicPr>
          <p:cNvPr id="4" name="图片 3"/>
          <p:cNvPicPr>
            <a:picLocks noChangeAspect="1"/>
          </p:cNvPicPr>
          <p:nvPr/>
        </p:nvPicPr>
        <p:blipFill>
          <a:blip r:embed="rId3"/>
          <a:stretch>
            <a:fillRect/>
          </a:stretch>
        </p:blipFill>
        <p:spPr>
          <a:xfrm>
            <a:off x="-267970" y="0"/>
            <a:ext cx="12494260" cy="67240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8670" y="443230"/>
            <a:ext cx="10733405" cy="750570"/>
          </a:xfrm>
        </p:spPr>
        <p:txBody>
          <a:bodyPr>
            <a:normAutofit/>
          </a:bodyPr>
          <a:p>
            <a:pPr algn="ctr">
              <a:buClrTx/>
              <a:buSzTx/>
              <a:buFontTx/>
            </a:pPr>
            <a:endParaRPr lang="zh-CN" altLang="en-US" sz="2800">
              <a:latin typeface="+mn-ea"/>
            </a:endParaRPr>
          </a:p>
        </p:txBody>
      </p:sp>
      <p:pic>
        <p:nvPicPr>
          <p:cNvPr id="4" name="内容占位符 3"/>
          <p:cNvPicPr>
            <a:picLocks noChangeAspect="1"/>
          </p:cNvPicPr>
          <p:nvPr>
            <p:ph idx="1"/>
          </p:nvPr>
        </p:nvPicPr>
        <p:blipFill>
          <a:blip r:embed="rId1"/>
          <a:stretch>
            <a:fillRect/>
          </a:stretch>
        </p:blipFill>
        <p:spPr>
          <a:xfrm>
            <a:off x="3320415" y="0"/>
            <a:ext cx="5109210" cy="6790690"/>
          </a:xfrm>
          <a:prstGeom prst="rect">
            <a:avLst/>
          </a:prstGeom>
        </p:spPr>
      </p:pic>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a:extLst>
              <a:ext uri="{BEBA8EAE-BF5A-486C-A8C5-ECC9F3942E4B}">
                <a14:imgProps xmlns:a14="http://schemas.microsoft.com/office/drawing/2010/main">
                  <a14:imgLayer r:embed="rId2">
                    <a14:imgEffect>
                      <a14:artisticBlur radius="50"/>
                    </a14:imgEffect>
                    <a14:imgEffect>
                      <a14:saturation sat="0"/>
                    </a14:imgEffect>
                  </a14:imgLayer>
                </a14:imgProps>
              </a:ext>
              <a:ext uri="{28A0092B-C50C-407E-A947-70E740481C1C}">
                <a14:useLocalDpi xmlns:a14="http://schemas.microsoft.com/office/drawing/2010/main" val="0"/>
              </a:ext>
            </a:extLst>
          </a:blip>
          <a:srcRect t="7858" b="7858"/>
          <a:stretch>
            <a:fillRect/>
          </a:stretch>
        </p:blipFill>
        <p:spPr>
          <a:xfrm>
            <a:off x="0" y="0"/>
            <a:ext cx="12192000" cy="6858000"/>
          </a:xfrm>
          <a:prstGeom prst="rect">
            <a:avLst/>
          </a:prstGeom>
        </p:spPr>
      </p:pic>
      <p:sp>
        <p:nvSpPr>
          <p:cNvPr id="16" name="矩形 15"/>
          <p:cNvSpPr/>
          <p:nvPr/>
        </p:nvSpPr>
        <p:spPr>
          <a:xfrm>
            <a:off x="-38706" y="0"/>
            <a:ext cx="12269412" cy="6858000"/>
          </a:xfrm>
          <a:prstGeom prst="rect">
            <a:avLst/>
          </a:prstGeom>
          <a:solidFill>
            <a:schemeClr val="tx1">
              <a:alpha val="7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6100" y="358775"/>
            <a:ext cx="11099800" cy="6180455"/>
          </a:xfrm>
          <a:prstGeom prst="rect">
            <a:avLst/>
          </a:prstGeom>
          <a:solidFill>
            <a:schemeClr val="bg1"/>
          </a:solidFill>
          <a:ln>
            <a:noFill/>
          </a:ln>
          <a:effectLst>
            <a:outerShdw blurRad="165100" dist="215900" dir="378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i="0" u="none" strike="noStrike" kern="1200" cap="none" spc="0" normalizeH="0" baseline="0" noProof="0">
              <a:ln>
                <a:noFill/>
              </a:ln>
              <a:solidFill>
                <a:srgbClr val="FF0000"/>
              </a:solidFill>
              <a:effectLst/>
              <a:uLnTx/>
              <a:uFillTx/>
              <a:latin typeface="等线" panose="02010600030101010101" charset="-122"/>
              <a:ea typeface="等线" panose="02010600030101010101" charset="-122"/>
              <a:cs typeface="+mn-cs"/>
              <a:sym typeface="+mn-ea"/>
            </a:endParaRPr>
          </a:p>
        </p:txBody>
      </p:sp>
      <p:pic>
        <p:nvPicPr>
          <p:cNvPr id="2" name="图片 1"/>
          <p:cNvPicPr>
            <a:picLocks noChangeAspect="1"/>
          </p:cNvPicPr>
          <p:nvPr/>
        </p:nvPicPr>
        <p:blipFill>
          <a:blip r:embed="rId3"/>
          <a:stretch>
            <a:fillRect/>
          </a:stretch>
        </p:blipFill>
        <p:spPr>
          <a:xfrm>
            <a:off x="3143885" y="81280"/>
            <a:ext cx="5186045" cy="681164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custDataLst>
              <p:tags r:id="rId1"/>
            </p:custDataLst>
          </p:nvPr>
        </p:nvSpPr>
        <p:spPr/>
        <p:txBody>
          <a:bodyPr>
            <a:normAutofit/>
          </a:bodyPr>
          <a:p>
            <a:pPr marL="0" indent="0" algn="ctr">
              <a:lnSpc>
                <a:spcPct val="100000"/>
              </a:lnSpc>
              <a:spcBef>
                <a:spcPts val="0"/>
              </a:spcBef>
              <a:spcAft>
                <a:spcPts val="0"/>
              </a:spcAft>
              <a:buSzPct val="100000"/>
            </a:pPr>
            <a:r>
              <a:rPr lang="zh-CN" altLang="en-US" sz="9600" dirty="0"/>
              <a:t>谢谢观看</a:t>
            </a:r>
            <a:endParaRPr lang="zh-CN" altLang="en-US" sz="9600" dirty="0"/>
          </a:p>
        </p:txBody>
      </p:sp>
    </p:spTree>
    <p:custDataLst>
      <p:tags r:id="rId2"/>
    </p:custData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8670" y="443230"/>
            <a:ext cx="10733405" cy="750570"/>
          </a:xfrm>
        </p:spPr>
        <p:txBody>
          <a:bodyPr>
            <a:normAutofit/>
          </a:bodyPr>
          <a:p>
            <a:pPr algn="ctr">
              <a:buClrTx/>
              <a:buSzTx/>
              <a:buFontTx/>
            </a:pPr>
            <a:endParaRPr lang="zh-CN" altLang="en-US" sz="2800">
              <a:latin typeface="+mn-ea"/>
            </a:endParaRPr>
          </a:p>
        </p:txBody>
      </p:sp>
      <p:pic>
        <p:nvPicPr>
          <p:cNvPr id="4" name="内容占位符 3"/>
          <p:cNvPicPr>
            <a:picLocks noChangeAspect="1"/>
          </p:cNvPicPr>
          <p:nvPr>
            <p:ph idx="1"/>
          </p:nvPr>
        </p:nvPicPr>
        <p:blipFill>
          <a:blip r:embed="rId1"/>
          <a:stretch>
            <a:fillRect/>
          </a:stretch>
        </p:blipFill>
        <p:spPr>
          <a:xfrm>
            <a:off x="3437255" y="0"/>
            <a:ext cx="4928870" cy="6831965"/>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8670" y="443230"/>
            <a:ext cx="10733405" cy="750570"/>
          </a:xfrm>
        </p:spPr>
        <p:txBody>
          <a:bodyPr>
            <a:normAutofit/>
          </a:bodyPr>
          <a:p>
            <a:pPr algn="ctr">
              <a:buClrTx/>
              <a:buSzTx/>
              <a:buFontTx/>
            </a:pPr>
            <a:endParaRPr lang="zh-CN" altLang="en-US" sz="2800">
              <a:latin typeface="+mn-ea"/>
            </a:endParaRPr>
          </a:p>
        </p:txBody>
      </p:sp>
      <p:pic>
        <p:nvPicPr>
          <p:cNvPr id="4" name="内容占位符 3"/>
          <p:cNvPicPr>
            <a:picLocks noChangeAspect="1"/>
          </p:cNvPicPr>
          <p:nvPr>
            <p:ph idx="1"/>
          </p:nvPr>
        </p:nvPicPr>
        <p:blipFill>
          <a:blip r:embed="rId1"/>
          <a:stretch>
            <a:fillRect/>
          </a:stretch>
        </p:blipFill>
        <p:spPr>
          <a:xfrm>
            <a:off x="3462020" y="63500"/>
            <a:ext cx="4918075" cy="676529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8670" y="443230"/>
            <a:ext cx="10733405" cy="750570"/>
          </a:xfrm>
        </p:spPr>
        <p:txBody>
          <a:bodyPr>
            <a:normAutofit/>
          </a:bodyPr>
          <a:p>
            <a:pPr algn="ctr">
              <a:buClrTx/>
              <a:buSzTx/>
              <a:buFontTx/>
            </a:pPr>
            <a:endParaRPr lang="zh-CN" altLang="en-US" sz="2800">
              <a:latin typeface="+mn-ea"/>
            </a:endParaRPr>
          </a:p>
        </p:txBody>
      </p:sp>
      <p:pic>
        <p:nvPicPr>
          <p:cNvPr id="5" name="内容占位符 4"/>
          <p:cNvPicPr>
            <a:picLocks noChangeAspect="1"/>
          </p:cNvPicPr>
          <p:nvPr>
            <p:ph idx="1"/>
          </p:nvPr>
        </p:nvPicPr>
        <p:blipFill>
          <a:blip r:embed="rId1"/>
          <a:stretch>
            <a:fillRect/>
          </a:stretch>
        </p:blipFill>
        <p:spPr>
          <a:xfrm>
            <a:off x="3100070" y="-635"/>
            <a:ext cx="5629275" cy="685419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88670" y="443230"/>
            <a:ext cx="10733405" cy="750570"/>
          </a:xfrm>
        </p:spPr>
        <p:txBody>
          <a:bodyPr>
            <a:normAutofit/>
          </a:bodyPr>
          <a:p>
            <a:pPr algn="ctr">
              <a:buClrTx/>
              <a:buSzTx/>
              <a:buFontTx/>
            </a:pPr>
            <a:r>
              <a:rPr sz="2800">
                <a:latin typeface="+mn-ea"/>
                <a:sym typeface="+mn-ea"/>
              </a:rPr>
              <a:t>参保登记业务</a:t>
            </a:r>
            <a:endParaRPr lang="zh-CN" altLang="en-US" sz="2800">
              <a:latin typeface="+mn-ea"/>
            </a:endParaRPr>
          </a:p>
        </p:txBody>
      </p:sp>
      <p:sp>
        <p:nvSpPr>
          <p:cNvPr id="3" name="内容占位符 2"/>
          <p:cNvSpPr>
            <a:spLocks noGrp="1"/>
          </p:cNvSpPr>
          <p:nvPr>
            <p:ph idx="1"/>
          </p:nvPr>
        </p:nvSpPr>
        <p:spPr>
          <a:xfrm>
            <a:off x="788670" y="1193800"/>
            <a:ext cx="10733405" cy="5147310"/>
          </a:xfrm>
        </p:spPr>
        <p:txBody>
          <a:bodyPr>
            <a:normAutofit lnSpcReduction="10000"/>
          </a:bodyPr>
          <a:p>
            <a:pPr algn="l">
              <a:buClrTx/>
              <a:buSzTx/>
            </a:pPr>
            <a:r>
              <a:rPr lang="zh-CN" altLang="en-US" sz="3200"/>
              <a:t>城乡居民基本养老保险缴费标准是多少？</a:t>
            </a:r>
            <a:endParaRPr lang="zh-CN" altLang="en-US" sz="3200"/>
          </a:p>
          <a:p>
            <a:pPr algn="l">
              <a:buClrTx/>
              <a:buSzTx/>
            </a:pPr>
            <a:r>
              <a:rPr lang="zh-CN" altLang="en-US" sz="3200"/>
              <a:t>答：缴费标准目前设为每年200元、300元、400元、500元、600元、700元、800元、900元、1000元、1500元、2000元、3000元</a:t>
            </a:r>
            <a:r>
              <a:rPr lang="en-US" altLang="zh-CN" sz="3200"/>
              <a:t>,</a:t>
            </a:r>
            <a:r>
              <a:rPr lang="en-US" altLang="zh-CN" sz="3200">
                <a:solidFill>
                  <a:srgbClr val="FF0000"/>
                </a:solidFill>
              </a:rPr>
              <a:t>4000</a:t>
            </a:r>
            <a:r>
              <a:rPr sz="3200">
                <a:solidFill>
                  <a:srgbClr val="FF0000"/>
                </a:solidFill>
              </a:rPr>
              <a:t>元、</a:t>
            </a:r>
            <a:r>
              <a:rPr lang="en-US" altLang="zh-CN" sz="3200">
                <a:solidFill>
                  <a:srgbClr val="FF0000"/>
                </a:solidFill>
              </a:rPr>
              <a:t>5000</a:t>
            </a:r>
            <a:r>
              <a:rPr sz="3200">
                <a:solidFill>
                  <a:srgbClr val="FF0000"/>
                </a:solidFill>
              </a:rPr>
              <a:t>元，</a:t>
            </a:r>
            <a:r>
              <a:rPr lang="en-US" altLang="zh-CN" sz="3200">
                <a:solidFill>
                  <a:srgbClr val="FF0000"/>
                </a:solidFill>
              </a:rPr>
              <a:t>6000</a:t>
            </a:r>
            <a:r>
              <a:rPr sz="3200">
                <a:solidFill>
                  <a:srgbClr val="FF0000"/>
                </a:solidFill>
              </a:rPr>
              <a:t>元、</a:t>
            </a:r>
            <a:r>
              <a:rPr lang="en-US" altLang="zh-CN" sz="3200">
                <a:solidFill>
                  <a:srgbClr val="FF0000"/>
                </a:solidFill>
              </a:rPr>
              <a:t>7000</a:t>
            </a:r>
            <a:r>
              <a:rPr sz="3200">
                <a:solidFill>
                  <a:srgbClr val="FF0000"/>
                </a:solidFill>
              </a:rPr>
              <a:t>元、</a:t>
            </a:r>
            <a:r>
              <a:rPr lang="en-US" altLang="zh-CN" sz="3200">
                <a:solidFill>
                  <a:srgbClr val="FF0000"/>
                </a:solidFill>
              </a:rPr>
              <a:t>8000</a:t>
            </a:r>
            <a:r>
              <a:rPr sz="3200">
                <a:solidFill>
                  <a:srgbClr val="FF0000"/>
                </a:solidFill>
              </a:rPr>
              <a:t>元、</a:t>
            </a:r>
            <a:r>
              <a:rPr lang="en-US" altLang="zh-CN" sz="3200">
                <a:solidFill>
                  <a:srgbClr val="FF0000"/>
                </a:solidFill>
              </a:rPr>
              <a:t>9000</a:t>
            </a:r>
            <a:r>
              <a:rPr sz="3200">
                <a:solidFill>
                  <a:srgbClr val="FF0000"/>
                </a:solidFill>
              </a:rPr>
              <a:t>元</a:t>
            </a:r>
            <a:r>
              <a:rPr lang="zh-CN" altLang="en-US" sz="3200">
                <a:solidFill>
                  <a:srgbClr val="FF0000"/>
                </a:solidFill>
              </a:rPr>
              <a:t>共1</a:t>
            </a:r>
            <a:r>
              <a:rPr lang="en-US" altLang="zh-CN" sz="3200">
                <a:solidFill>
                  <a:srgbClr val="FF0000"/>
                </a:solidFill>
              </a:rPr>
              <a:t>8</a:t>
            </a:r>
            <a:r>
              <a:rPr lang="zh-CN" altLang="en-US" sz="3200">
                <a:solidFill>
                  <a:srgbClr val="FF0000"/>
                </a:solidFill>
              </a:rPr>
              <a:t>个档次</a:t>
            </a:r>
            <a:r>
              <a:rPr lang="zh-CN" altLang="en-US" sz="3200"/>
              <a:t>。个人缴存档次越高，缴费时间越长，政府补贴越高，利息越多，到退休时累计储存额越大，每个月领取的个人账户养老金越多，国家鼓励政策是多缴多得，长缴多得。</a:t>
            </a:r>
            <a:endParaRPr lang="zh-CN" altLang="en-US" sz="32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1.0"/>
  <p:tag name="KSO_WM_BEAUTIFY_FLAG" val="#wm#"/>
</p:tagLst>
</file>

<file path=ppt/tags/tag1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71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715"/>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4.xml><?xml version="1.0" encoding="utf-8"?>
<p:tagLst xmlns:p="http://schemas.openxmlformats.org/presentationml/2006/main">
  <p:tag name="KSO_WM_TEMPLATE_THUMBS_INDEX" val="1、2、3、4、7、10、11、15、20、22、25、28、29、31"/>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715"/>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i*1"/>
  <p:tag name="KSO_WM_UNIT_LAYERLEVEL" val="1"/>
  <p:tag name="KSO_WM_TAG_VERSION" val="1.0"/>
  <p:tag name="KSO_WM_BEAUTIFY_FLAG" val="#wm#"/>
  <p:tag name="KSO_WM_SLIDE_BK_DARK_LIGHT" val="2"/>
  <p:tag name="KSO_WM_UNIT_TYPE" val="i"/>
  <p:tag name="KSO_WM_UNIT_INDEX"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BEAUTIFY_FLAG" val="#wm#"/>
  <p:tag name="KSO_WM_SLIDE_BK_DARK_LIGHT" val="2"/>
  <p:tag name="KSO_WM_UNIT_TYPE" val="i"/>
  <p:tag name="KSO_WM_UNIT_INDEX"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LIDE_BK_DARK_LIGHT" val="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i*1"/>
  <p:tag name="KSO_WM_UNIT_LAYERLEVEL" val="1"/>
  <p:tag name="KSO_WM_TAG_VERSION" val="1.0"/>
  <p:tag name="KSO_WM_BEAUTIFY_FLAG" val="#wm#"/>
  <p:tag name="KSO_WM_SLIDE_BK_DARK_LIGHT" val="2"/>
  <p:tag name="KSO_WM_UNIT_TYPE" val="i"/>
  <p:tag name="KSO_WM_UNIT_INDEX" val="1"/>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K_DARK_LIGHT" val="2"/>
  <p:tag name="KSO_WM_UNIT_TYPE" val="i"/>
  <p:tag name="KSO_WM_UNIT_INDEX"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K_DARK_LIGHT" val="2"/>
  <p:tag name="KSO_WM_UNIT_TYPE" val="i"/>
  <p:tag name="KSO_WM_UNIT_INDEX"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1.0"/>
  <p:tag name="KSO_WM_BEAUTIFY_FLAG" val="#wm#"/>
  <p:tag name="KSO_WM_SLIDE_BK_DARK_LIGHT" val="2"/>
  <p:tag name="KSO_WM_UNIT_TYPE" val="i"/>
  <p:tag name="KSO_WM_UNIT_INDEX" val="3"/>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1.0"/>
  <p:tag name="KSO_WM_BEAUTIFY_FLAG" val="#wm#"/>
  <p:tag name="KSO_WM_SLIDE_BK_DARK_LIGHT" val="2"/>
  <p:tag name="KSO_WM_UNIT_TYPE" val="i"/>
  <p:tag name="KSO_WM_UNIT_INDEX"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3"/>
  <p:tag name="KSO_WM_UNIT_LAYERLEVEL" val="1"/>
  <p:tag name="KSO_WM_TAG_VERSION" val="1.0"/>
  <p:tag name="KSO_WM_BEAUTIFY_FLAG" val="#wm#"/>
  <p:tag name="KSO_WM_SLIDE_BK_DARK_LIGHT" val="2"/>
  <p:tag name="KSO_WM_UNIT_TYPE" val="i"/>
  <p:tag name="KSO_WM_UNIT_INDEX" val="3"/>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BLOCK" val="0"/>
  <p:tag name="KSO_WM_UNIT_DEC_AREA_ID" val="82b450e6d27445d9a08934183516e77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KSO_WM_UNIT_BLOCK" val="0"/>
  <p:tag name="KSO_WM_UNIT_SM_LIMIT_TYPE" val="0"/>
  <p:tag name="KSO_WM_UNIT_DEC_AREA_ID" val="8b64902320984f5eb965c05d079e5b14"/>
  <p:tag name="KSO_WM_UNIT_DECORATE_INFO" val="{&quot;ReferentInfo&quot;:{&quot;Id&quot;:&quot;slide&quot;,&quot;X&quot;:{&quot;Pos&quot;:2},&quot;Y&quot;:{&quot;Pos&quot;:2}},&quot;DecorateInfoX&quot;:{&quot;Pos&quot;:2,&quot;IsAbs&quot;:true},&quot;DecorateInfoY&quot;:{&quot;Pos&quot;:2,&quot;IsAbs&quot;:true},&quot;DecorateInfoW&quot;:{&quot;IsAbs&quot;:true},&quot;DecorateInfoH&quot;:{&quot;IsAbs&quot;:true},&quot;whChangeMode&quot;:0}"/>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BLOCK" val="0"/>
  <p:tag name="KSO_WM_UNIT_DEC_AREA_ID" val="1d96feb80f26419888750a66c147c9cf"/>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BLOCK" val="0"/>
  <p:tag name="KSO_WM_UNIT_DEC_AREA_ID" val="765e26c512c8487fbf05836bdba4ffd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BLOCK" val="0"/>
  <p:tag name="KSO_WM_UNIT_DEC_AREA_ID" val="f526e54f7ec44b96818dc794b9cd4473"/>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 name="KSO_WM_UNIT_BLOCK" val="0"/>
  <p:tag name="KSO_WM_UNIT_SM_LIMIT_TYPE" val="2"/>
  <p:tag name="KSO_WM_UNIT_DEC_AREA_ID" val="98fe954de683411c831551fb0a4f826c"/>
  <p:tag name="KSO_WM_UNIT_DECORATE_INFO" val="{&quot;ReferentInfo&quot;:{&quot;Id&quot;:&quot;slide&quot;,&quot;X&quot;:{&quot;Pos&quot;:1},&quot;Y&quot;:{&quot;Pos&quot;:1}},&quot;DecorateInfoX&quot;:{&quot;Pos&quot;:1,&quot;IsAbs&quot;:true},&quot;DecorateInfoY&quot;:{&quot;Pos&quot;:1,&quot;IsAbs&quot;:true},&quot;DecorateInfoW&quot;:{&quot;IsAbs&quot;:false},&quot;DecorateInfoH&quot;:{&quot;IsAbs&quot;:false},&quot;whChangeMode&quot;:0}"/>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LOCK" val="0"/>
  <p:tag name="KSO_WM_UNIT_DEC_AREA_ID" val="a562d95821d14b878437bb5986d10cb9"/>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SLIDE_BACKGROUND_TYPE" val="frame"/>
  <p:tag name="KSO_WM_SLIDE_BK_DARK_LIGHT" val="2"/>
  <p:tag name="KSO_WM_UNIT_TYPE" val="i"/>
  <p:tag name="KSO_WM_UNIT_INDEX" val="3"/>
  <p:tag name="KSO_WM_UNIT_BLOCK" val="0"/>
  <p:tag name="KSO_WM_UNIT_SM_LIMIT_TYPE" val="0"/>
  <p:tag name="KSO_WM_UNIT_DEC_AREA_ID" val="85511d1fa9dd4868867d0350d15ceecc"/>
  <p:tag name="KSO_WM_UNIT_DECORATE_INFO" val="{&quot;ReferentInfo&quot;:{&quot;Id&quot;:&quot;98fe954de683411c831551fb0a4f826c&quot;,&quot;X&quot;:{&quot;Pos&quot;:0},&quot;Y&quot;:{&quot;Pos&quot;:0}},&quot;DecorateInfoX&quot;:{&quot;Pos&quot;:0,&quot;IsAbs&quot;:true},&quot;DecorateInfoY&quot;:{&quot;Pos&quot;:0,&quot;IsAbs&quot;:true},&quot;DecorateInfoW&quot;:{&quot;IsAbs&quot;:true},&quot;DecorateInfoH&quot;:{&quot;IsAbs&quot;:true},&quot;whChangeMode&quot;:0}"/>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LOCK" val="0"/>
  <p:tag name="KSO_WM_UNIT_DEC_AREA_ID" val="35f67e6f204e45bebc19a0f253aa6425"/>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LOCK" val="0"/>
  <p:tag name="KSO_WM_UNIT_DEC_AREA_ID" val="66d3dc97afb2473b8f9a1f343d35c967"/>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LOCK" val="0"/>
  <p:tag name="KSO_WM_UNIT_DEC_AREA_ID" val="5892252c5b0e4b558d342a1f32e574f7"/>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LOCK" val="0"/>
  <p:tag name="KSO_WM_UNIT_DEC_AREA_ID" val="31c6e0b2cf2647989a34074ebc0d7ca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 name="KSO_WM_UNIT_BLOCK" val="0"/>
  <p:tag name="KSO_WM_UNIT_SM_LIMIT_TYPE" val="2"/>
  <p:tag name="KSO_WM_UNIT_DEC_AREA_ID" val="cb867dfcab4f46cc977a4954688dc007"/>
  <p:tag name="KSO_WM_UNIT_DECORATE_INFO" val="{&quot;ReferentInfo&quot;:{&quot;Id&quot;:&quot;slide&quot;,&quot;X&quot;:{&quot;Pos&quot;:0},&quot;Y&quot;:{&quot;Pos&quot;:1}},&quot;DecorateInfoX&quot;:{&quot;Pos&quot;:0,&quot;IsAbs&quot;:true},&quot;DecorateInfoY&quot;:{&quot;Pos&quot;:1,&quot;IsAbs&quot;:true},&quot;DecorateInfoW&quot;:{&quot;IsAbs&quot;:false},&quot;DecorateInfoH&quot;:{&quot;IsAbs&quot;:false},&quot;whChangeMode&quot;: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BLOCK" val="0"/>
  <p:tag name="KSO_WM_UNIT_SM_LIMIT_TYPE" val="0"/>
  <p:tag name="KSO_WM_UNIT_DEC_AREA_ID" val="fbb3d00d89194d868ee7e2a12468dc7d"/>
  <p:tag name="KSO_WM_UNIT_DECORATE_INFO" val="{&quot;ReferentInfo&quot;:{&quot;Id&quot;:&quot;cb867dfcab4f46cc977a4954688dc007&quot;,&quot;X&quot;:{&quot;Pos&quot;:0},&quot;Y&quot;:{&quot;Pos&quot;:2}},&quot;DecorateInfoX&quot;:{&quot;Pos&quot;:0,&quot;IsAbs&quot;:true},&quot;DecorateInfoY&quot;:{&quot;Pos&quot;:2,&quot;IsAbs&quot;:true},&quot;DecorateInfoW&quot;:{&quot;IsAbs&quot;:true},&quot;DecorateInfoH&quot;:{&quot;IsAbs&quot;:true},&quot;whChangeMode&quot;:0}"/>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f900eeda43414474a5be97a8e0e09b10"/>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e6c610f062c74dfcb3040bf82ce150ce"/>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69194589c3214041a59fdbc22663274c"/>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25a80c12ead84d079785bdbf74474b86"/>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c6da1229956d4e61a108a9f7a2c6e2ef"/>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6115a61bb6064ea5a7d09f437af66209"/>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 name="KSO_WM_UNIT_BLOCK" val="0"/>
  <p:tag name="KSO_WM_UNIT_DEC_AREA_ID" val="c943fcaae5ff4c988c4b52f2c85f9516"/>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 name="KSO_WM_UNIT_BLOCK" val="0"/>
  <p:tag name="KSO_WM_UNIT_SM_LIMIT_TYPE" val="2"/>
  <p:tag name="KSO_WM_UNIT_DEC_AREA_ID" val="723b67b0a9e142aab8653b25ded19c6e"/>
  <p:tag name="KSO_WM_UNIT_DECORATE_INFO" val="{&quot;ReferentInfo&quot;:{&quot;Id&quot;:&quot;slide&quot;,&quot;X&quot;:{&quot;Pos&quot;:0},&quot;Y&quot;:{&quot;Pos&quot;:0}},&quot;DecorateInfoX&quot;:{&quot;Pos&quot;:0,&quot;IsAbs&quot;:true},&quot;DecorateInfoY&quot;:{&quot;Pos&quot;:0,&quot;IsAbs&quot;:true},&quot;DecorateInfoW&quot;:{&quot;IsAbs&quot;:false},&quot;DecorateInfoH&quot;:{&quot;IsAbs&quot;:false},&quot;whChangeMode&quot;:0}"/>
</p:tagLst>
</file>

<file path=ppt/tags/tag3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BLOCK" val="0"/>
  <p:tag name="KSO_WM_UNIT_SM_LIMIT_TYPE" val="0"/>
  <p:tag name="KSO_WM_UNIT_DEC_AREA_ID" val="308bee3d7c584621868629aec1a3a2c3"/>
  <p:tag name="KSO_WM_UNIT_DECORATE_INFO" val="{&quot;ReferentInfo&quot;:{&quot;Id&quot;:&quot;723b67b0a9e142aab8653b25ded19c6e&quot;,&quot;X&quot;:{&quot;Pos&quot;:0},&quot;Y&quot;:{&quot;Pos&quot;:0}},&quot;DecorateInfoX&quot;:{&quot;Pos&quot;:0,&quot;IsAbs&quot;:true},&quot;DecorateInfoY&quot;:{&quot;Pos&quot;:0,&quot;IsAbs&quot;:true},&quot;DecorateInfoW&quot;:{&quot;IsAbs&quot;:true},&quot;DecorateInfoH&quot;:{&quot;IsAbs&quot;:true},&quot;whChangeMode&quot;: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BLOCK" val="0"/>
  <p:tag name="KSO_WM_UNIT_DEC_AREA_ID" val="f158380a62b2482f85269e2b639f8cfb"/>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BLOCK" val="0"/>
  <p:tag name="KSO_WM_UNIT_DEC_AREA_ID" val="e1ba222999774d2195083910f476f096"/>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BLOCK" val="0"/>
  <p:tag name="KSO_WM_UNIT_DEC_AREA_ID" val="f21fe014b14d40f59be2145c800341be"/>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BLOCK" val="0"/>
  <p:tag name="KSO_WM_UNIT_DEC_AREA_ID" val="f7bc0b3d717a4a1fa3b91f30e77065f9"/>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BLOCK" val="0"/>
  <p:tag name="KSO_WM_UNIT_DEC_AREA_ID" val="728f87351cb74046b5b42d093757f585"/>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 name="KSO_WM_UNIT_BLOCK" val="0"/>
  <p:tag name="KSO_WM_UNIT_DEC_AREA_ID" val="17adc254c66c4edd9e078c42afa3aa57"/>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 name="KSO_WM_UNIT_BLOCK" val="0"/>
  <p:tag name="KSO_WM_UNIT_SM_LIMIT_TYPE" val="2"/>
  <p:tag name="KSO_WM_UNIT_DEC_AREA_ID" val="b14cade781aa4cac828a724a167d3931"/>
  <p:tag name="KSO_WM_UNIT_DECORATE_INFO" val="{&quot;ReferentInfo&quot;:{&quot;Id&quot;:&quot;slide&quot;,&quot;X&quot;:{&quot;Pos&quot;:1},&quot;Y&quot;:{&quot;Pos&quot;:2}},&quot;DecorateInfoX&quot;:{&quot;Pos&quot;:1,&quot;IsAbs&quot;:true},&quot;DecorateInfoY&quot;:{&quot;Pos&quot;:2,&quot;IsAbs&quot;:true},&quot;DecorateInfoW&quot;:{&quot;IsAbs&quot;:false},&quot;DecorateInfoH&quot;:{&quot;IsAbs&quot;:false},&quot;whChangeMode&quot;:0}"/>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 name="KSO_WM_UNIT_BLOCK" val="0"/>
  <p:tag name="KSO_WM_UNIT_DEC_AREA_ID" val="caf26f7d1037470087b0f9c702177525"/>
</p:tagLst>
</file>

<file path=ppt/tags/tag3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BLOCK" val="0"/>
  <p:tag name="KSO_WM_UNIT_SM_LIMIT_TYPE" val="0"/>
  <p:tag name="KSO_WM_UNIT_DEC_AREA_ID" val="af66c022d3b74d4b8d31be442d15d74f"/>
  <p:tag name="KSO_WM_UNIT_DECORATE_INFO" val="{&quot;ReferentInfo&quot;:{&quot;Id&quot;:&quot;b14cade781aa4cac828a724a167d3931&quot;,&quot;X&quot;:{&quot;Pos&quot;:2},&quot;Y&quot;:{&quot;Pos&quot;:2}},&quot;DecorateInfoX&quot;:{&quot;Pos&quot;:2,&quot;IsAbs&quot;:true},&quot;DecorateInfoY&quot;:{&quot;Pos&quot;:2,&quot;IsAbs&quot;:true},&quot;DecorateInfoW&quot;:{&quot;IsAbs&quot;:true},&quot;DecorateInfoH&quot;:{&quot;IsAbs&quot;:true},&quot;whChangeMode&quot;:0}"/>
</p:tagLst>
</file>

<file path=ppt/tags/tag3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BLOCK" val="0"/>
  <p:tag name="KSO_WM_UNIT_SM_LIMIT_TYPE" val="0"/>
  <p:tag name="KSO_WM_UNIT_DEC_AREA_ID" val="243c2bd2258f4b29a6cd6db397c71d33"/>
  <p:tag name="KSO_WM_UNIT_DECORATE_INFO" val="{&quot;ReferentInfo&quot;:{&quot;Id&quot;:&quot;b14cade781aa4cac828a724a167d3931&quot;,&quot;X&quot;:{&quot;Pos&quot;:0},&quot;Y&quot;:{&quot;Pos&quot;:2}},&quot;DecorateInfoX&quot;:{&quot;Pos&quot;:0,&quot;IsAbs&quot;:true},&quot;DecorateInfoY&quot;:{&quot;Pos&quot;:2,&quot;IsAbs&quot;:true},&quot;DecorateInfoW&quot;:{&quot;IsAbs&quot;:true},&quot;DecorateInfoH&quot;:{&quot;IsAbs&quot;:true},&quot;whChangeMode&quot;: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 name="KSO_WM_UNIT_BLOCK" val="0"/>
  <p:tag name="KSO_WM_UNIT_DEC_AREA_ID" val="ba9dedc36a4a4e988b41e1992820d7ab"/>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 name="KSO_WM_UNIT_BLOCK" val="0"/>
  <p:tag name="KSO_WM_UNIT_DEC_AREA_ID" val="4a554fa5241e4950a98e02b44b03fb26"/>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 name="KSO_WM_UNIT_BLOCK" val="0"/>
  <p:tag name="KSO_WM_UNIT_DEC_AREA_ID" val="b3e75f2fa30a41d2a86090a15bc870aa"/>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 name="KSO_WM_UNIT_BLOCK" val="0"/>
  <p:tag name="KSO_WM_UNIT_DEC_AREA_ID" val="8a630aea673d474683b9c36f4c7e7425"/>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 name="KSO_WM_UNIT_BLOCK" val="0"/>
  <p:tag name="KSO_WM_UNIT_DEC_AREA_ID" val="ea3db0a22680423bbc4204bef5efe38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 name="KSO_WM_UNIT_BLOCK" val="0"/>
  <p:tag name="KSO_WM_UNIT_SM_LIMIT_TYPE" val="0"/>
  <p:tag name="KSO_WM_UNIT_DEC_AREA_ID" val="548442e67eea43c6863d3200dee88ac8"/>
  <p:tag name="KSO_WM_UNIT_DECORATE_INFO" val="{&quot;ReferentInfo&quot;:{&quot;Id&quot;:&quot;slide&quot;,&quot;X&quot;:{&quot;Pos&quot;:0},&quot;Y&quot;:{&quot;Pos&quot;:0}},&quot;DecorateInfoX&quot;:{&quot;Pos&quot;:0,&quot;IsAbs&quot;:true},&quot;DecorateInfoY&quot;:{&quot;Pos&quot;:0,&quot;IsAbs&quot;:true},&quot;DecorateInfoW&quot;:{&quot;IsAbs&quot;:false},&quot;DecorateInfoH&quot;:{&quot;IsAbs&quot;:false},&quot;whChangeMode&quot;:0}"/>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8a32ee1502024dc4bc87febe81503884"/>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 name="KSO_WM_UNIT_BLOCK" val="0"/>
  <p:tag name="KSO_WM_UNIT_SM_LIMIT_TYPE" val="0"/>
  <p:tag name="KSO_WM_UNIT_DEC_AREA_ID" val="541365dc4bb34c52bd268bacd80629bc"/>
  <p:tag name="KSO_WM_UNIT_DECORATE_INFO" val="{&quot;ReferentInfo&quot;:{&quot;Id&quot;:&quot;slide&quot;,&quot;X&quot;:{&quot;Pos&quot;:2},&quot;Y&quot;:{&quot;Pos&quot;:2}},&quot;DecorateInfoX&quot;:{&quot;Pos&quot;:2,&quot;IsAbs&quot;:true},&quot;DecorateInfoY&quot;:{&quot;Pos&quot;:2,&quot;IsAbs&quot;:true},&quot;DecorateInfoW&quot;:{&quot;IsAbs&quot;:true},&quot;DecorateInfoH&quot;:{&quot;IsAbs&quot;:true},&quot;whChangeMode&quot;:0}"/>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a2cc16ed886b424e9a42384149f37eb9"/>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b3d7e5ff654b4ab4a9cdebd0f5346ec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63869aea481d4163b0e8fa1ca84c72b5"/>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0a9550fb56b14e2382fc972b4e4b1186"/>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38b4afc85fc44f849f29facfae14f41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4bf6f685fb6947f0af26085e5ab209f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 name="KSO_WM_UNIT_BLOCK" val="0"/>
  <p:tag name="KSO_WM_UNIT_DEC_AREA_ID" val="daac7d68988945288b24744e06a9e674"/>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 name="KSO_WM_UNIT_BLOCK" val="0"/>
  <p:tag name="KSO_WM_UNIT_SM_LIMIT_TYPE" val="2"/>
  <p:tag name="KSO_WM_UNIT_DEC_AREA_ID" val="bf0c0dd6e2314c4383e48d29e28c760c"/>
  <p:tag name="KSO_WM_UNIT_DECORATE_INFO" val="{&quot;ReferentInfo&quot;:{&quot;Id&quot;:&quot;slide&quot;,&quot;X&quot;:{&quot;Pos&quot;:1},&quot;Y&quot;:{&quot;Pos&quot;:1}},&quot;DecorateInfoX&quot;:{&quot;Pos&quot;:1,&quot;IsAbs&quot;:true},&quot;DecorateInfoY&quot;:{&quot;Pos&quot;:1,&quot;IsAbs&quot;:true},&quot;DecorateInfoW&quot;:{&quot;IsAbs&quot;:false},&quot;DecorateInfoH&quot;:{&quot;IsAbs&quot;:false},&quot;whChangeMode&quot;:0}"/>
</p:tagLst>
</file>

<file path=ppt/tags/tag3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 name="KSO_WM_UNIT_BLOCK" val="0"/>
  <p:tag name="KSO_WM_UNIT_SM_LIMIT_TYPE" val="0"/>
  <p:tag name="KSO_WM_UNIT_DEC_AREA_ID" val="1f2fd537a2e34b179223002ec217bf23"/>
  <p:tag name="KSO_WM_UNIT_DECORATE_INFO" val="{&quot;ReferentInfo&quot;:{&quot;Id&quot;:&quot;slide&quot;,&quot;X&quot;:{&quot;Pos&quot;:2},&quot;Y&quot;:{&quot;Pos&quot;:1}},&quot;DecorateInfoX&quot;:{&quot;Pos&quot;:2,&quot;IsAbs&quot;:true},&quot;DecorateInfoY&quot;:{&quot;Pos&quot;:1,&quot;IsAbs&quot;:true},&quot;DecorateInfoW&quot;:{&quot;IsAbs&quot;:true},&quot;DecorateInfoH&quot;:{&quot;IsAbs&quot;:true},&quot;whChangeMode&quot;:0}"/>
</p:tagLst>
</file>

<file path=ppt/tags/tag3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 name="KSO_WM_UNIT_BLOCK" val="0"/>
  <p:tag name="KSO_WM_UNIT_SM_LIMIT_TYPE" val="0"/>
  <p:tag name="KSO_WM_UNIT_DEC_AREA_ID" val="f91b637f35a341a79e6b005c2826a3ca"/>
  <p:tag name="KSO_WM_UNIT_DECORATE_INFO" val="{&quot;ReferentInfo&quot;:{&quot;Id&quot;:&quot;slide&quot;,&quot;X&quot;:{&quot;Pos&quot;:0},&quot;Y&quot;:{&quot;Pos&quot;:1}},&quot;DecorateInfoX&quot;:{&quot;Pos&quot;:0,&quot;IsAbs&quot;:true},&quot;DecorateInfoY&quot;:{&quot;Pos&quot;:1,&quot;IsAbs&quot;:true},&quot;DecorateInfoW&quot;:{&quot;IsAbs&quot;:true},&quot;DecorateInfoH&quot;:{&quot;IsAbs&quot;:true},&quot;whChangeMode&quot;:0}"/>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BLOCK" val="0"/>
  <p:tag name="KSO_WM_UNIT_DEC_AREA_ID" val="e00bb7a622bf4313b8a7daacb16bd694"/>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BLOCK" val="0"/>
  <p:tag name="KSO_WM_UNIT_DEC_AREA_ID" val="9d9b26d8d3af4b31a77e36484527d72b"/>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BLOCK" val="0"/>
  <p:tag name="KSO_WM_UNIT_DEC_AREA_ID" val="6eb556ceb50d40bd9383bf34bcc7947e"/>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BLOCK" val="0"/>
  <p:tag name="KSO_WM_UNIT_DEC_AREA_ID" val="cf959f1eb4144677b9f4e9f3769d58c5"/>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 name="KSO_WM_UNIT_BLOCK" val="0"/>
  <p:tag name="KSO_WM_UNIT_DEC_AREA_ID" val="b582baf07af243418c9ca3d89f2602bc"/>
</p:tagLst>
</file>

<file path=ppt/tags/tag35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86"/>
</p:tagLst>
</file>

<file path=ppt/tags/tag35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86"/>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86"/>
  <p:tag name="KSO_WM_TEMPLATE_THUMBS_INDEX" val="1、4、5、6、7、8、9、10、11、12、13"/>
  <p:tag name="KSO_WM_TEMPLATE_MASTER_THUMB_INDEX" val="12"/>
</p:tagLst>
</file>

<file path=ppt/tags/tag359.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3715_1*a*1"/>
  <p:tag name="KSO_WM_TEMPLATE_CATEGORY" val="custom"/>
  <p:tag name="KSO_WM_TEMPLATE_INDEX" val="20203715"/>
  <p:tag name="KSO_WM_UNIT_LAYERLEVEL" val="1"/>
  <p:tag name="KSO_WM_TAG_VERSION" val="1.0"/>
  <p:tag name="KSO_WM_BEAUTIFY_FLAG" val="#wm#"/>
  <p:tag name="KSO_WM_UNIT_PRESET_TEXT" val="文艺清新工作计划"/>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b"/>
  <p:tag name="KSO_WM_UNIT_INDEX" val="1"/>
  <p:tag name="KSO_WM_UNIT_ID" val="custom20203715_1*b*1"/>
  <p:tag name="KSO_WM_TEMPLATE_CATEGORY" val="custom"/>
  <p:tag name="KSO_WM_TEMPLATE_INDEX" val="20203715"/>
  <p:tag name="KSO_WM_UNIT_LAYERLEVEL" val="1"/>
  <p:tag name="KSO_WM_TAG_VERSION" val="1.0"/>
  <p:tag name="KSO_WM_BEAUTIFY_FLAG" val="#wm#"/>
  <p:tag name="KSO_WM_UNIT_PRESET_TEXT" val="单击此处添加副标题"/>
</p:tagLst>
</file>

<file path=ppt/tags/tag361.xml><?xml version="1.0" encoding="utf-8"?>
<p:tagLst xmlns:p="http://schemas.openxmlformats.org/presentationml/2006/main">
  <p:tag name="KSO_WM_TEMPLATE_THUMBS_INDEX" val="1、2、3、4、7、10、11、15、20、22、25、28、29、31"/>
  <p:tag name="KSO_WM_SLIDE_ID" val="custom202037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3715"/>
  <p:tag name="KSO_WM_SLIDE_LAYOUT" val="a_b"/>
  <p:tag name="KSO_WM_SLIDE_LAYOUT_CNT" val="1_1"/>
</p:tagLst>
</file>

<file path=ppt/tags/tag362.xml><?xml version="1.0" encoding="utf-8"?>
<p:tagLst xmlns:p="http://schemas.openxmlformats.org/presentationml/2006/main">
  <p:tag name="KSO_WM_BEAUTIFY_FLAG" val="#wm#"/>
  <p:tag name="KSO_WM_TEMPLATE_CATEGORY" val="custom"/>
  <p:tag name="KSO_WM_TEMPLATE_INDEX" val="20191192"/>
</p:tagLst>
</file>

<file path=ppt/tags/tag363.xml><?xml version="1.0" encoding="utf-8"?>
<p:tagLst xmlns:p="http://schemas.openxmlformats.org/presentationml/2006/main">
  <p:tag name="KSO_WM_BEAUTIFY_FLAG" val="#wm#"/>
  <p:tag name="KSO_WM_TEMPLATE_CATEGORY" val="custom"/>
  <p:tag name="KSO_WM_TEMPLATE_INDEX" val="20191192"/>
</p:tagLst>
</file>

<file path=ppt/tags/tag364.xml><?xml version="1.0" encoding="utf-8"?>
<p:tagLst xmlns:p="http://schemas.openxmlformats.org/presentationml/2006/main">
  <p:tag name="KSO_WM_BEAUTIFY_FLAG" val="#wm#"/>
  <p:tag name="KSO_WM_TEMPLATE_CATEGORY" val="custom"/>
  <p:tag name="KSO_WM_TEMPLATE_INDEX" val="20191192"/>
</p:tagLst>
</file>

<file path=ppt/tags/tag365.xml><?xml version="1.0" encoding="utf-8"?>
<p:tagLst xmlns:p="http://schemas.openxmlformats.org/presentationml/2006/main">
  <p:tag name="KSO_WM_BEAUTIFY_FLAG" val="#wm#"/>
  <p:tag name="KSO_WM_TEMPLATE_CATEGORY" val="custom"/>
  <p:tag name="KSO_WM_TEMPLATE_INDEX" val="20191192"/>
</p:tagLst>
</file>

<file path=ppt/tags/tag366.xml><?xml version="1.0" encoding="utf-8"?>
<p:tagLst xmlns:p="http://schemas.openxmlformats.org/presentationml/2006/main">
  <p:tag name="KSO_WM_BEAUTIFY_FLAG" val="#wm#"/>
  <p:tag name="KSO_WM_TEMPLATE_CATEGORY" val="custom"/>
  <p:tag name="KSO_WM_TEMPLATE_INDEX" val="20191192"/>
</p:tagLst>
</file>

<file path=ppt/tags/tag367.xml><?xml version="1.0" encoding="utf-8"?>
<p:tagLst xmlns:p="http://schemas.openxmlformats.org/presentationml/2006/main">
  <p:tag name="KSO_WM_BEAUTIFY_FLAG" val="#wm#"/>
  <p:tag name="KSO_WM_TEMPLATE_CATEGORY" val="custom"/>
  <p:tag name="KSO_WM_TEMPLATE_INDEX" val="20191192"/>
</p:tagLst>
</file>

<file path=ppt/tags/tag368.xml><?xml version="1.0" encoding="utf-8"?>
<p:tagLst xmlns:p="http://schemas.openxmlformats.org/presentationml/2006/main">
  <p:tag name="KSO_WM_BEAUTIFY_FLAG" val="#wm#"/>
  <p:tag name="KSO_WM_TEMPLATE_CATEGORY" val="custom"/>
  <p:tag name="KSO_WM_TEMPLATE_INDEX" val="20191192"/>
</p:tagLst>
</file>

<file path=ppt/tags/tag369.xml><?xml version="1.0" encoding="utf-8"?>
<p:tagLst xmlns:p="http://schemas.openxmlformats.org/presentationml/2006/main">
  <p:tag name="KSO_WM_BEAUTIFY_FLAG" val="#wm#"/>
  <p:tag name="KSO_WM_TEMPLATE_CATEGORY" val="custom"/>
  <p:tag name="KSO_WM_TEMPLATE_INDEX" val="2019119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BEAUTIFY_FLAG" val="#wm#"/>
  <p:tag name="KSO_WM_TEMPLATE_CATEGORY" val="custom"/>
  <p:tag name="KSO_WM_TEMPLATE_INDEX" val="20191192"/>
</p:tagLst>
</file>

<file path=ppt/tags/tag371.xml><?xml version="1.0" encoding="utf-8"?>
<p:tagLst xmlns:p="http://schemas.openxmlformats.org/presentationml/2006/main">
  <p:tag name="KSO_WM_BEAUTIFY_FLAG" val="#wm#"/>
  <p:tag name="KSO_WM_TEMPLATE_CATEGORY" val="custom"/>
  <p:tag name="KSO_WM_TEMPLATE_INDEX" val="20191192"/>
</p:tagLst>
</file>

<file path=ppt/tags/tag372.xml><?xml version="1.0" encoding="utf-8"?>
<p:tagLst xmlns:p="http://schemas.openxmlformats.org/presentationml/2006/main">
  <p:tag name="KSO_WM_BEAUTIFY_FLAG" val="#wm#"/>
  <p:tag name="KSO_WM_TEMPLATE_CATEGORY" val="custom"/>
  <p:tag name="KSO_WM_TEMPLATE_INDEX" val="20191192"/>
</p:tagLst>
</file>

<file path=ppt/tags/tag373.xml><?xml version="1.0" encoding="utf-8"?>
<p:tagLst xmlns:p="http://schemas.openxmlformats.org/presentationml/2006/main">
  <p:tag name="KSO_WM_BEAUTIFY_FLAG" val="#wm#"/>
  <p:tag name="KSO_WM_TEMPLATE_CATEGORY" val="custom"/>
  <p:tag name="KSO_WM_TEMPLATE_INDEX" val="20191192"/>
</p:tagLst>
</file>

<file path=ppt/tags/tag374.xml><?xml version="1.0" encoding="utf-8"?>
<p:tagLst xmlns:p="http://schemas.openxmlformats.org/presentationml/2006/main">
  <p:tag name="KSO_WM_BEAUTIFY_FLAG" val="#wm#"/>
  <p:tag name="KSO_WM_TEMPLATE_CATEGORY" val="custom"/>
  <p:tag name="KSO_WM_TEMPLATE_INDEX" val="20191192"/>
</p:tagLst>
</file>

<file path=ppt/tags/tag375.xml><?xml version="1.0" encoding="utf-8"?>
<p:tagLst xmlns:p="http://schemas.openxmlformats.org/presentationml/2006/main">
  <p:tag name="KSO_WM_BEAUTIFY_FLAG" val="#wm#"/>
  <p:tag name="KSO_WM_TEMPLATE_CATEGORY" val="custom"/>
  <p:tag name="KSO_WM_TEMPLATE_INDEX" val="20191192"/>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wm#"/>
  <p:tag name="KSO_WM_TEMPLATE_CATEGORY" val="custom"/>
  <p:tag name="KSO_WM_TEMPLATE_INDEX" val="20191192"/>
</p:tagLst>
</file>

<file path=ppt/tags/tag378.xml><?xml version="1.0" encoding="utf-8"?>
<p:tagLst xmlns:p="http://schemas.openxmlformats.org/presentationml/2006/main">
  <p:tag name="KSO_WM_BEAUTIFY_FLAG" val="#wm#"/>
  <p:tag name="KSO_WM_TEMPLATE_CATEGORY" val="custom"/>
  <p:tag name="KSO_WM_TEMPLATE_INDEX" val="20191192"/>
</p:tagLst>
</file>

<file path=ppt/tags/tag379.xml><?xml version="1.0" encoding="utf-8"?>
<p:tagLst xmlns:p="http://schemas.openxmlformats.org/presentationml/2006/main">
  <p:tag name="KSO_WM_BEAUTIFY_FLAG" val="#wm#"/>
  <p:tag name="KSO_WM_TEMPLATE_CATEGORY" val="custom"/>
  <p:tag name="KSO_WM_TEMPLATE_INDEX" val="2019119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wm#"/>
  <p:tag name="KSO_WM_TEMPLATE_CATEGORY" val="custom"/>
  <p:tag name="KSO_WM_TEMPLATE_INDEX" val="20191192"/>
</p:tagLst>
</file>

<file path=ppt/tags/tag381.xml><?xml version="1.0" encoding="utf-8"?>
<p:tagLst xmlns:p="http://schemas.openxmlformats.org/presentationml/2006/main">
  <p:tag name="KSO_WM_BEAUTIFY_FLAG" val="#wm#"/>
  <p:tag name="KSO_WM_TEMPLATE_CATEGORY" val="custom"/>
  <p:tag name="KSO_WM_TEMPLATE_INDEX" val="20191192"/>
</p:tagLst>
</file>

<file path=ppt/tags/tag382.xml><?xml version="1.0" encoding="utf-8"?>
<p:tagLst xmlns:p="http://schemas.openxmlformats.org/presentationml/2006/main">
  <p:tag name="KSO_WM_BEAUTIFY_FLAG" val="#wm#"/>
  <p:tag name="KSO_WM_TEMPLATE_CATEGORY" val="custom"/>
  <p:tag name="KSO_WM_TEMPLATE_INDEX" val="20191192"/>
</p:tagLst>
</file>

<file path=ppt/tags/tag383.xml><?xml version="1.0" encoding="utf-8"?>
<p:tagLst xmlns:p="http://schemas.openxmlformats.org/presentationml/2006/main">
  <p:tag name="KSO_WM_BEAUTIFY_FLAG" val="#wm#"/>
  <p:tag name="KSO_WM_TEMPLATE_CATEGORY" val="custom"/>
  <p:tag name="KSO_WM_TEMPLATE_INDEX" val="20191192"/>
</p:tagLst>
</file>

<file path=ppt/tags/tag384.xml><?xml version="1.0" encoding="utf-8"?>
<p:tagLst xmlns:p="http://schemas.openxmlformats.org/presentationml/2006/main">
  <p:tag name="KSO_WM_BEAUTIFY_FLAG" val="#wm#"/>
  <p:tag name="KSO_WM_TEMPLATE_CATEGORY" val="custom"/>
  <p:tag name="KSO_WM_TEMPLATE_INDEX" val="20191192"/>
</p:tagLst>
</file>

<file path=ppt/tags/tag385.xml><?xml version="1.0" encoding="utf-8"?>
<p:tagLst xmlns:p="http://schemas.openxmlformats.org/presentationml/2006/main">
  <p:tag name="KSO_WM_BEAUTIFY_FLAG" val="#wm#"/>
  <p:tag name="KSO_WM_TEMPLATE_CATEGORY" val="custom"/>
  <p:tag name="KSO_WM_TEMPLATE_INDEX" val="20191192"/>
</p:tagLst>
</file>

<file path=ppt/tags/tag386.xml><?xml version="1.0" encoding="utf-8"?>
<p:tagLst xmlns:p="http://schemas.openxmlformats.org/presentationml/2006/main">
  <p:tag name="KSO_WM_BEAUTIFY_FLAG" val="#wm#"/>
  <p:tag name="KSO_WM_TEMPLATE_CATEGORY" val="custom"/>
  <p:tag name="KSO_WM_TEMPLATE_INDEX" val="20191192"/>
</p:tagLst>
</file>

<file path=ppt/tags/tag387.xml><?xml version="1.0" encoding="utf-8"?>
<p:tagLst xmlns:p="http://schemas.openxmlformats.org/presentationml/2006/main">
  <p:tag name="KSO_WM_BEAUTIFY_FLAG" val="#wm#"/>
  <p:tag name="KSO_WM_TEMPLATE_CATEGORY" val="custom"/>
  <p:tag name="KSO_WM_TEMPLATE_INDEX" val="20191192"/>
</p:tagLst>
</file>

<file path=ppt/tags/tag388.xml><?xml version="1.0" encoding="utf-8"?>
<p:tagLst xmlns:p="http://schemas.openxmlformats.org/presentationml/2006/main">
  <p:tag name="KSO_WM_BEAUTIFY_FLAG" val="#wm#"/>
  <p:tag name="KSO_WM_TEMPLATE_CATEGORY" val="custom"/>
  <p:tag name="KSO_WM_TEMPLATE_INDEX" val="20191192"/>
</p:tagLst>
</file>

<file path=ppt/tags/tag389.xml><?xml version="1.0" encoding="utf-8"?>
<p:tagLst xmlns:p="http://schemas.openxmlformats.org/presentationml/2006/main">
  <p:tag name="KSO_WM_BEAUTIFY_FLAG" val="#wm#"/>
  <p:tag name="KSO_WM_TEMPLATE_CATEGORY" val="custom"/>
  <p:tag name="KSO_WM_TEMPLATE_INDEX" val="2019119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wm#"/>
  <p:tag name="KSO_WM_TEMPLATE_CATEGORY" val="custom"/>
  <p:tag name="KSO_WM_TEMPLATE_INDEX" val="20191192"/>
</p:tagLst>
</file>

<file path=ppt/tags/tag392.xml><?xml version="1.0" encoding="utf-8"?>
<p:tagLst xmlns:p="http://schemas.openxmlformats.org/presentationml/2006/main">
  <p:tag name="KSO_WM_BEAUTIFY_FLAG" val="#wm#"/>
  <p:tag name="KSO_WM_TEMPLATE_CATEGORY" val="custom"/>
  <p:tag name="KSO_WM_TEMPLATE_INDEX" val="20191192"/>
</p:tagLst>
</file>

<file path=ppt/tags/tag393.xml><?xml version="1.0" encoding="utf-8"?>
<p:tagLst xmlns:p="http://schemas.openxmlformats.org/presentationml/2006/main">
  <p:tag name="KSO_WM_BEAUTIFY_FLAG" val="#wm#"/>
  <p:tag name="KSO_WM_TEMPLATE_CATEGORY" val="custom"/>
  <p:tag name="KSO_WM_TEMPLATE_INDEX" val="20191192"/>
</p:tagLst>
</file>

<file path=ppt/tags/tag394.xml><?xml version="1.0" encoding="utf-8"?>
<p:tagLst xmlns:p="http://schemas.openxmlformats.org/presentationml/2006/main">
  <p:tag name="KSO_WM_BEAUTIFY_FLAG" val="#wm#"/>
  <p:tag name="KSO_WM_TEMPLATE_CATEGORY" val="custom"/>
  <p:tag name="KSO_WM_TEMPLATE_INDEX" val="20191192"/>
</p:tagLst>
</file>

<file path=ppt/tags/tag395.xml><?xml version="1.0" encoding="utf-8"?>
<p:tagLst xmlns:p="http://schemas.openxmlformats.org/presentationml/2006/main">
  <p:tag name="KSO_WM_BEAUTIFY_FLAG" val="#wm#"/>
  <p:tag name="KSO_WM_TEMPLATE_CATEGORY" val="custom"/>
  <p:tag name="KSO_WM_TEMPLATE_INDEX" val="20191192"/>
</p:tagLst>
</file>

<file path=ppt/tags/tag396.xml><?xml version="1.0" encoding="utf-8"?>
<p:tagLst xmlns:p="http://schemas.openxmlformats.org/presentationml/2006/main">
  <p:tag name="KSO_WM_BEAUTIFY_FLAG" val="#wm#"/>
  <p:tag name="KSO_WM_TEMPLATE_CATEGORY" val="custom"/>
  <p:tag name="KSO_WM_TEMPLATE_INDEX" val="20191192"/>
</p:tagLst>
</file>

<file path=ppt/tags/tag397.xml><?xml version="1.0" encoding="utf-8"?>
<p:tagLst xmlns:p="http://schemas.openxmlformats.org/presentationml/2006/main">
  <p:tag name="KSO_WM_BEAUTIFY_FLAG" val="#wm#"/>
  <p:tag name="KSO_WM_TEMPLATE_CATEGORY" val="custom"/>
  <p:tag name="KSO_WM_TEMPLATE_INDEX" val="20191192"/>
</p:tagLst>
</file>

<file path=ppt/tags/tag398.xml><?xml version="1.0" encoding="utf-8"?>
<p:tagLst xmlns:p="http://schemas.openxmlformats.org/presentationml/2006/main">
  <p:tag name="KSO_WM_UNIT_PLACING_PICTURE_USER_VIEWPORT" val="{&quot;height&quot;:9083,&quot;width&quot;:7755}"/>
</p:tagLst>
</file>

<file path=ppt/tags/tag399.xml><?xml version="1.0" encoding="utf-8"?>
<p:tagLst xmlns:p="http://schemas.openxmlformats.org/presentationml/2006/main">
  <p:tag name="KSO_WM_BEAUTIFY_FLAG" val="#wm#"/>
  <p:tag name="KSO_WM_TEMPLATE_CATEGORY" val="custom"/>
  <p:tag name="KSO_WM_TEMPLATE_INDEX" val="2019119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wm#"/>
  <p:tag name="KSO_WM_TEMPLATE_CATEGORY" val="custom"/>
  <p:tag name="KSO_WM_TEMPLATE_INDEX" val="20191192"/>
</p:tagLst>
</file>

<file path=ppt/tags/tag403.xml><?xml version="1.0" encoding="utf-8"?>
<p:tagLst xmlns:p="http://schemas.openxmlformats.org/presentationml/2006/main">
  <p:tag name="KSO_WM_BEAUTIFY_FLAG" val="#wm#"/>
  <p:tag name="KSO_WM_TEMPLATE_CATEGORY" val="custom"/>
  <p:tag name="KSO_WM_TEMPLATE_INDEX" val="20191192"/>
</p:tagLst>
</file>

<file path=ppt/tags/tag404.xml><?xml version="1.0" encoding="utf-8"?>
<p:tagLst xmlns:p="http://schemas.openxmlformats.org/presentationml/2006/main">
  <p:tag name="KSO_WM_BEAUTIFY_FLAG" val="#wm#"/>
  <p:tag name="KSO_WM_TEMPLATE_CATEGORY" val="custom"/>
  <p:tag name="KSO_WM_TEMPLATE_INDEX" val="20191192"/>
</p:tagLst>
</file>

<file path=ppt/tags/tag405.xml><?xml version="1.0" encoding="utf-8"?>
<p:tagLst xmlns:p="http://schemas.openxmlformats.org/presentationml/2006/main">
  <p:tag name="KSO_WM_BEAUTIFY_FLAG" val="#wm#"/>
  <p:tag name="KSO_WM_TEMPLATE_CATEGORY" val="custom"/>
  <p:tag name="KSO_WM_TEMPLATE_INDEX" val="20191192"/>
</p:tagLst>
</file>

<file path=ppt/tags/tag406.xml><?xml version="1.0" encoding="utf-8"?>
<p:tagLst xmlns:p="http://schemas.openxmlformats.org/presentationml/2006/main">
  <p:tag name="KSO_WM_BEAUTIFY_FLAG" val="#wm#"/>
  <p:tag name="KSO_WM_TEMPLATE_CATEGORY" val="custom"/>
  <p:tag name="KSO_WM_TEMPLATE_INDEX" val="20191192"/>
</p:tagLst>
</file>

<file path=ppt/tags/tag407.xml><?xml version="1.0" encoding="utf-8"?>
<p:tagLst xmlns:p="http://schemas.openxmlformats.org/presentationml/2006/main">
  <p:tag name="KSO_WM_BEAUTIFY_FLAG" val="#wm#"/>
  <p:tag name="KSO_WM_TEMPLATE_CATEGORY" val="custom"/>
  <p:tag name="KSO_WM_TEMPLATE_INDEX" val="20191192"/>
</p:tagLst>
</file>

<file path=ppt/tags/tag408.xml><?xml version="1.0" encoding="utf-8"?>
<p:tagLst xmlns:p="http://schemas.openxmlformats.org/presentationml/2006/main">
  <p:tag name="KSO_WM_BEAUTIFY_FLAG" val="#wm#"/>
  <p:tag name="KSO_WM_TEMPLATE_CATEGORY" val="custom"/>
  <p:tag name="KSO_WM_TEMPLATE_INDEX" val="20191192"/>
</p:tagLst>
</file>

<file path=ppt/tags/tag409.xml><?xml version="1.0" encoding="utf-8"?>
<p:tagLst xmlns:p="http://schemas.openxmlformats.org/presentationml/2006/main">
  <p:tag name="KSO_WM_UNIT_PLACING_PICTURE_USER_VIEWPORT" val="{&quot;height&quot;:3931,&quot;width&quot;:17090}"/>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EMPLATE_CATEGORY" val="custom"/>
  <p:tag name="KSO_WM_TEMPLATE_INDEX" val="20191192"/>
</p:tagLst>
</file>

<file path=ppt/tags/tag411.xml><?xml version="1.0" encoding="utf-8"?>
<p:tagLst xmlns:p="http://schemas.openxmlformats.org/presentationml/2006/main">
  <p:tag name="KSO_WM_BEAUTIFY_FLAG" val="#wm#"/>
  <p:tag name="KSO_WM_TEMPLATE_CATEGORY" val="custom"/>
  <p:tag name="KSO_WM_TEMPLATE_INDEX" val="20191192"/>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wm#"/>
  <p:tag name="KSO_WM_TEMPLATE_CATEGORY" val="custom"/>
  <p:tag name="KSO_WM_TEMPLATE_INDEX" val="20191192"/>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wm#"/>
  <p:tag name="KSO_WM_TEMPLATE_CATEGORY" val="custom"/>
  <p:tag name="KSO_WM_TEMPLATE_INDEX" val="20191192"/>
</p:tagLst>
</file>

<file path=ppt/tags/tag416.xml><?xml version="1.0" encoding="utf-8"?>
<p:tagLst xmlns:p="http://schemas.openxmlformats.org/presentationml/2006/main">
  <p:tag name="KSO_WM_BEAUTIFY_FLAG" val="#wm#"/>
  <p:tag name="KSO_WM_TEMPLATE_CATEGORY" val="custom"/>
  <p:tag name="KSO_WM_TEMPLATE_INDEX" val="20191192"/>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86_15*a*1"/>
  <p:tag name="KSO_WM_TEMPLATE_CATEGORY" val="custom"/>
  <p:tag name="KSO_WM_TEMPLATE_INDEX" val="20202686"/>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聆听"/>
  <p:tag name="KSO_WM_UNIT_ISNUMDGMTITLE" val="0"/>
</p:tagLst>
</file>

<file path=ppt/tags/tag418.xml><?xml version="1.0" encoding="utf-8"?>
<p:tagLst xmlns:p="http://schemas.openxmlformats.org/presentationml/2006/main">
  <p:tag name="KSO_WM_SLIDE_ID" val="custom20202686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2686"/>
  <p:tag name="KSO_WM_SLIDE_TYPE" val="endPage"/>
  <p:tag name="KSO_WM_SLIDE_SUBTYPE" val="pureTxt"/>
  <p:tag name="KSO_WM_SLIDE_LAYOUT" val="a"/>
  <p:tag name="KSO_WM_SLIDE_LAYOUT_CNT" val="1"/>
</p:tagLst>
</file>

<file path=ppt/tags/tag419.xml><?xml version="1.0" encoding="utf-8"?>
<p:tagLst xmlns:p="http://schemas.openxmlformats.org/presentationml/2006/main">
  <p:tag name="COMMONDATA" val="eyJoZGlkIjoiZTE0YTQyMzI1NzcyZjFiYWI2MjFmYTQ2ZDRkNTNmNTkifQ=="/>
  <p:tag name="KSO_WPP_MARK_KEY" val="ae722b4a-8e03-498e-b019-fe831e64a0b8"/>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19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19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TAG_VERSION" val="1.0"/>
  <p:tag name="KSO_WM_BEAUTIFY_FLAG" val="#wm#"/>
  <p:tag name="KSO_WM_TEMPLATE_CATEGORY" val="custom"/>
  <p:tag name="KSO_WM_TEMPLATE_INDEX" val="20191192"/>
  <p:tag name="KSO_WM_TEMPLATE_THUMBS_INDEX" val="1、2、3、4、8、9、10、11、13、14、15"/>
  <p:tag name="KSO_WM_TEMPLATE_SUBCATEGORY" val="0"/>
</p:tagLst>
</file>

<file path=ppt/tags/tag7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20191192">
      <a:dk1>
        <a:srgbClr val="000000"/>
      </a:dk1>
      <a:lt1>
        <a:srgbClr val="FFFFFF"/>
      </a:lt1>
      <a:dk2>
        <a:srgbClr val="768394"/>
      </a:dk2>
      <a:lt2>
        <a:srgbClr val="606060"/>
      </a:lt2>
      <a:accent1>
        <a:srgbClr val="3F3F3F"/>
      </a:accent1>
      <a:accent2>
        <a:srgbClr val="808080"/>
      </a:accent2>
      <a:accent3>
        <a:srgbClr val="727272"/>
      </a:accent3>
      <a:accent4>
        <a:srgbClr val="606060"/>
      </a:accent4>
      <a:accent5>
        <a:srgbClr val="6D6D6D"/>
      </a:accent5>
      <a:accent6>
        <a:srgbClr val="525252"/>
      </a:accent6>
      <a:hlink>
        <a:srgbClr val="4276AA"/>
      </a:hlink>
      <a:folHlink>
        <a:srgbClr val="BFBFBF"/>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FAF2F0"/>
      </a:dk2>
      <a:lt2>
        <a:srgbClr val="FFFFFF"/>
      </a:lt2>
      <a:accent1>
        <a:srgbClr val="82B5A5"/>
      </a:accent1>
      <a:accent2>
        <a:srgbClr val="8CB69D"/>
      </a:accent2>
      <a:accent3>
        <a:srgbClr val="92B796"/>
      </a:accent3>
      <a:accent4>
        <a:srgbClr val="9AB68E"/>
      </a:accent4>
      <a:accent5>
        <a:srgbClr val="A3B686"/>
      </a:accent5>
      <a:accent6>
        <a:srgbClr val="ACB580"/>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99">
      <a:dk1>
        <a:srgbClr val="000000"/>
      </a:dk1>
      <a:lt1>
        <a:srgbClr val="FFFFFF"/>
      </a:lt1>
      <a:dk2>
        <a:srgbClr val="FAEEE6"/>
      </a:dk2>
      <a:lt2>
        <a:srgbClr val="FFFFFF"/>
      </a:lt2>
      <a:accent1>
        <a:srgbClr val="7FBD97"/>
      </a:accent1>
      <a:accent2>
        <a:srgbClr val="90BF8D"/>
      </a:accent2>
      <a:accent3>
        <a:srgbClr val="A5C186"/>
      </a:accent3>
      <a:accent4>
        <a:srgbClr val="B7C27C"/>
      </a:accent4>
      <a:accent5>
        <a:srgbClr val="CAC373"/>
      </a:accent5>
      <a:accent6>
        <a:srgbClr val="DCC56D"/>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191192">
    <a:dk1>
      <a:srgbClr val="000000"/>
    </a:dk1>
    <a:lt1>
      <a:srgbClr val="FFFFFF"/>
    </a:lt1>
    <a:dk2>
      <a:srgbClr val="768394"/>
    </a:dk2>
    <a:lt2>
      <a:srgbClr val="606060"/>
    </a:lt2>
    <a:accent1>
      <a:srgbClr val="3F3F3F"/>
    </a:accent1>
    <a:accent2>
      <a:srgbClr val="808080"/>
    </a:accent2>
    <a:accent3>
      <a:srgbClr val="727272"/>
    </a:accent3>
    <a:accent4>
      <a:srgbClr val="606060"/>
    </a:accent4>
    <a:accent5>
      <a:srgbClr val="6D6D6D"/>
    </a:accent5>
    <a:accent6>
      <a:srgbClr val="525252"/>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7160</Words>
  <Application>WPS 演示</Application>
  <PresentationFormat>宽屏</PresentationFormat>
  <Paragraphs>249</Paragraphs>
  <Slides>51</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51</vt:i4>
      </vt:variant>
    </vt:vector>
  </HeadingPairs>
  <TitlesOfParts>
    <vt:vector size="68" baseType="lpstr">
      <vt:lpstr>Arial</vt:lpstr>
      <vt:lpstr>宋体</vt:lpstr>
      <vt:lpstr>Wingdings</vt:lpstr>
      <vt:lpstr>微软雅黑</vt:lpstr>
      <vt:lpstr>黑体</vt:lpstr>
      <vt:lpstr>汉仪旗黑-85S</vt:lpstr>
      <vt:lpstr>汉仪乐喵体W</vt:lpstr>
      <vt:lpstr>幼圆</vt:lpstr>
      <vt:lpstr>方正小标宋简体</vt:lpstr>
      <vt:lpstr>仿宋</vt:lpstr>
      <vt:lpstr>Arial Unicode MS</vt:lpstr>
      <vt:lpstr>Calibri</vt:lpstr>
      <vt:lpstr>等线</vt:lpstr>
      <vt:lpstr>Arial Black</vt:lpstr>
      <vt:lpstr>Office 主题​​</vt:lpstr>
      <vt:lpstr>1_Office 主题​​</vt:lpstr>
      <vt:lpstr>2_Office 主题​​</vt:lpstr>
      <vt:lpstr>城乡居民基本养老保险政策及业务培训</vt:lpstr>
      <vt:lpstr>一、发展情况</vt:lpstr>
      <vt:lpstr>参保登记业务</vt:lpstr>
      <vt:lpstr>PowerPoint 演示文稿</vt:lpstr>
      <vt:lpstr>PowerPoint 演示文稿</vt:lpstr>
      <vt:lpstr>PowerPoint 演示文稿</vt:lpstr>
      <vt:lpstr>PowerPoint 演示文稿</vt:lpstr>
      <vt:lpstr>PowerPoint 演示文稿</vt:lpstr>
      <vt:lpstr>参保登记业务</vt:lpstr>
      <vt:lpstr>城乡居民基本养老保险最低缴费档次标准常态化调整机制 </vt:lpstr>
      <vt:lpstr>参保登记业务</vt:lpstr>
      <vt:lpstr>参保登记业务</vt:lpstr>
      <vt:lpstr>二、参保登记业务</vt:lpstr>
      <vt:lpstr>城乡居民基本养老保险关系变动：</vt:lpstr>
      <vt:lpstr>城乡居民基本养老保险关系转移接续申请业务：</vt:lpstr>
      <vt:lpstr>PowerPoint 演示文稿</vt:lpstr>
      <vt:lpstr>城镇职工基本养老保险与城乡居民基本养老保险制度衔接业务  </vt:lpstr>
      <vt:lpstr>城镇职工基本养老保险与城乡居民基本养老保险制度衔接业务 </vt:lpstr>
      <vt:lpstr>转移接续业务和制度衔接业务填写申请表</vt:lpstr>
      <vt:lpstr> 人员流动登记业务</vt:lpstr>
      <vt:lpstr>人员流动登记业务填报</vt:lpstr>
      <vt:lpstr>城乡居民基木养老保险参保困难群体帮扶政策 </vt:lpstr>
      <vt:lpstr>残疾人参保城乡居民养老保险享受相关政策申请业务：</vt:lpstr>
      <vt:lpstr>重度残疾人（一、二级残疾）申请表</vt:lpstr>
      <vt:lpstr>城乡居民养老保险待遇申领业务 </vt:lpstr>
      <vt:lpstr>城乡居民养老保险待遇申领业务： ：  </vt:lpstr>
      <vt:lpstr>PowerPoint 演示文稿</vt:lpstr>
      <vt:lpstr>城乡居民养老保险缴费申报</vt:lpstr>
      <vt:lpstr>城乡居民养老保险缴费申报</vt:lpstr>
      <vt:lpstr>城乡居民养老保险待遇申领业务：</vt:lpstr>
      <vt:lpstr>养老金如何计算：  </vt:lpstr>
      <vt:lpstr>养老金如何计算： </vt:lpstr>
      <vt:lpstr>PowerPoint 演示文稿</vt:lpstr>
      <vt:lpstr>放弃补缴一次性补缴的</vt:lpstr>
      <vt:lpstr>  待遇资格认证工作：</vt:lpstr>
      <vt:lpstr>待遇资格认证工作：</vt:lpstr>
      <vt:lpstr>PowerPoint 演示文稿</vt:lpstr>
      <vt:lpstr> </vt:lpstr>
      <vt:lpstr>城乡居民基本养老保险注销登记申请业务：</vt:lpstr>
      <vt:lpstr>PowerPoint 演示文稿</vt:lpstr>
      <vt:lpstr>被征地农民养老保险政策解读 </vt:lpstr>
      <vt:lpstr>被征地农民养老保险政策解读  </vt:lpstr>
      <vt:lpstr>芒市被征地农民参加企业职工基本养老保险实施方案</vt:lpstr>
      <vt:lpstr>被征地农民养老保险政策解读  参加城乡居民养老保险被征地补助：</vt:lpstr>
      <vt:lpstr>被征地农民养老保险政策解读  参加城镇职工养老保险被征地补助：</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龙玲若曦</cp:lastModifiedBy>
  <cp:revision>76</cp:revision>
  <dcterms:created xsi:type="dcterms:W3CDTF">2019-06-08T13:18:00Z</dcterms:created>
  <dcterms:modified xsi:type="dcterms:W3CDTF">2024-03-20T07:40:50Z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551F5EA018964CB1A2750C48FAA712F8</vt:lpwstr>
  </property>
</Properties>
</file>