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9" r:id="rId5"/>
    <p:sldId id="260" r:id="rId6"/>
  </p:sldIdLst>
  <p:sldSz cx="27576145" cy="51206400"/>
  <p:notesSz cx="6797675" cy="992632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80" userDrawn="1">
          <p15:clr>
            <a:srgbClr val="A4A3A4"/>
          </p15:clr>
        </p15:guide>
        <p15:guide id="2" pos="2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C0C0"/>
    <a:srgbClr val="B8DFE4"/>
    <a:srgbClr val="FFFF01"/>
    <a:srgbClr val="FB3204"/>
    <a:srgbClr val="F80200"/>
    <a:srgbClr val="45C244"/>
    <a:srgbClr val="80BD79"/>
    <a:srgbClr val="940C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3" autoAdjust="0"/>
    <p:restoredTop sz="96370" autoAdjust="0"/>
  </p:normalViewPr>
  <p:slideViewPr>
    <p:cSldViewPr snapToGrid="0" showGuides="1">
      <p:cViewPr>
        <p:scale>
          <a:sx n="91" d="100"/>
          <a:sy n="91" d="100"/>
        </p:scale>
        <p:origin x="-6930" y="-24324"/>
      </p:cViewPr>
      <p:guideLst>
        <p:guide orient="horz" pos="15080"/>
        <p:guide pos="253"/>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tableStyles" Target="tableStyles.xml"/><Relationship Id="rId8" Type="http://schemas.openxmlformats.org/officeDocument/2006/relationships/viewProps" Target="viewProps.xml"/><Relationship Id="rId7" Type="http://schemas.openxmlformats.org/officeDocument/2006/relationships/presProps" Target="presProps.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0" Type="http://schemas.openxmlformats.org/officeDocument/2006/relationships/tags" Target="tags/tag1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4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4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20942" y="1240790"/>
            <a:ext cx="5955792" cy="335013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042"/>
            <a:ext cx="5438140" cy="3908489"/>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428281"/>
            <a:ext cx="2945659" cy="498039"/>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281"/>
            <a:ext cx="2945659" cy="498039"/>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68235" y="8380311"/>
            <a:ext cx="23439994" cy="17827413"/>
          </a:xfrm>
        </p:spPr>
        <p:txBody>
          <a:bodyPr anchor="b"/>
          <a:lstStyle>
            <a:lvl1pPr algn="ctr">
              <a:defRPr sz="18095"/>
            </a:lvl1pPr>
          </a:lstStyle>
          <a:p>
            <a:r>
              <a:rPr lang="zh-CN" altLang="en-US"/>
              <a:t>单击此处编辑母版标题样式</a:t>
            </a:r>
            <a:endParaRPr lang="en-US" dirty="0"/>
          </a:p>
        </p:txBody>
      </p:sp>
      <p:sp>
        <p:nvSpPr>
          <p:cNvPr id="3" name="Subtitle 2"/>
          <p:cNvSpPr>
            <a:spLocks noGrp="1"/>
          </p:cNvSpPr>
          <p:nvPr>
            <p:ph type="subTitle" idx="1"/>
          </p:nvPr>
        </p:nvSpPr>
        <p:spPr>
          <a:xfrm>
            <a:off x="3447058" y="26895217"/>
            <a:ext cx="20682347" cy="12363023"/>
          </a:xfrm>
        </p:spPr>
        <p:txBody>
          <a:bodyPr/>
          <a:lstStyle>
            <a:lvl1pPr marL="0" indent="0" algn="ctr">
              <a:buNone/>
              <a:defRPr sz="7240"/>
            </a:lvl1pPr>
            <a:lvl2pPr marL="1378585" indent="0" algn="ctr">
              <a:buNone/>
              <a:defRPr sz="6030"/>
            </a:lvl2pPr>
            <a:lvl3pPr marL="2757805" indent="0" algn="ctr">
              <a:buNone/>
              <a:defRPr sz="5430"/>
            </a:lvl3pPr>
            <a:lvl4pPr marL="4136390" indent="0" algn="ctr">
              <a:buNone/>
              <a:defRPr sz="4825"/>
            </a:lvl4pPr>
            <a:lvl5pPr marL="5515610" indent="0" algn="ctr">
              <a:buNone/>
              <a:defRPr sz="4825"/>
            </a:lvl5pPr>
            <a:lvl6pPr marL="6894195" indent="0" algn="ctr">
              <a:buNone/>
              <a:defRPr sz="4825"/>
            </a:lvl6pPr>
            <a:lvl7pPr marL="8272780" indent="0" algn="ctr">
              <a:buNone/>
              <a:defRPr sz="4825"/>
            </a:lvl7pPr>
            <a:lvl8pPr marL="9652000" indent="0" algn="ctr">
              <a:buNone/>
              <a:defRPr sz="4825"/>
            </a:lvl8pPr>
            <a:lvl9pPr marL="11030585" indent="0" algn="ctr">
              <a:buNone/>
              <a:defRPr sz="482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734408" y="2726267"/>
            <a:ext cx="5946175" cy="4339505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895883" y="2726267"/>
            <a:ext cx="17493819" cy="4339505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881521" y="12766055"/>
            <a:ext cx="23784699" cy="21300436"/>
          </a:xfrm>
        </p:spPr>
        <p:txBody>
          <a:bodyPr anchor="b"/>
          <a:lstStyle>
            <a:lvl1pPr>
              <a:defRPr sz="18095"/>
            </a:lvl1pPr>
          </a:lstStyle>
          <a:p>
            <a:r>
              <a:rPr lang="zh-CN" altLang="en-US"/>
              <a:t>单击此处编辑母版标题样式</a:t>
            </a:r>
            <a:endParaRPr lang="en-US" dirty="0"/>
          </a:p>
        </p:txBody>
      </p:sp>
      <p:sp>
        <p:nvSpPr>
          <p:cNvPr id="3" name="Text Placeholder 2"/>
          <p:cNvSpPr>
            <a:spLocks noGrp="1"/>
          </p:cNvSpPr>
          <p:nvPr>
            <p:ph type="body" idx="1"/>
          </p:nvPr>
        </p:nvSpPr>
        <p:spPr>
          <a:xfrm>
            <a:off x="1881521" y="34268002"/>
            <a:ext cx="23784699" cy="11201396"/>
          </a:xfrm>
        </p:spPr>
        <p:txBody>
          <a:bodyPr/>
          <a:lstStyle>
            <a:lvl1pPr marL="0" indent="0">
              <a:buNone/>
              <a:defRPr sz="7240">
                <a:solidFill>
                  <a:schemeClr val="tx1"/>
                </a:solidFill>
              </a:defRPr>
            </a:lvl1pPr>
            <a:lvl2pPr marL="1378585" indent="0">
              <a:buNone/>
              <a:defRPr sz="6030">
                <a:solidFill>
                  <a:schemeClr val="tx1">
                    <a:tint val="75000"/>
                  </a:schemeClr>
                </a:solidFill>
              </a:defRPr>
            </a:lvl2pPr>
            <a:lvl3pPr marL="2757805" indent="0">
              <a:buNone/>
              <a:defRPr sz="5430">
                <a:solidFill>
                  <a:schemeClr val="tx1">
                    <a:tint val="75000"/>
                  </a:schemeClr>
                </a:solidFill>
              </a:defRPr>
            </a:lvl3pPr>
            <a:lvl4pPr marL="4136390" indent="0">
              <a:buNone/>
              <a:defRPr sz="4825">
                <a:solidFill>
                  <a:schemeClr val="tx1">
                    <a:tint val="75000"/>
                  </a:schemeClr>
                </a:solidFill>
              </a:defRPr>
            </a:lvl4pPr>
            <a:lvl5pPr marL="5515610" indent="0">
              <a:buNone/>
              <a:defRPr sz="4825">
                <a:solidFill>
                  <a:schemeClr val="tx1">
                    <a:tint val="75000"/>
                  </a:schemeClr>
                </a:solidFill>
              </a:defRPr>
            </a:lvl5pPr>
            <a:lvl6pPr marL="6894195" indent="0">
              <a:buNone/>
              <a:defRPr sz="4825">
                <a:solidFill>
                  <a:schemeClr val="tx1">
                    <a:tint val="75000"/>
                  </a:schemeClr>
                </a:solidFill>
              </a:defRPr>
            </a:lvl6pPr>
            <a:lvl7pPr marL="8272780" indent="0">
              <a:buNone/>
              <a:defRPr sz="4825">
                <a:solidFill>
                  <a:schemeClr val="tx1">
                    <a:tint val="75000"/>
                  </a:schemeClr>
                </a:solidFill>
              </a:defRPr>
            </a:lvl7pPr>
            <a:lvl8pPr marL="9652000" indent="0">
              <a:buNone/>
              <a:defRPr sz="4825">
                <a:solidFill>
                  <a:schemeClr val="tx1">
                    <a:tint val="75000"/>
                  </a:schemeClr>
                </a:solidFill>
              </a:defRPr>
            </a:lvl8pPr>
            <a:lvl9pPr marL="11030585" indent="0">
              <a:buNone/>
              <a:defRPr sz="482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895882" y="13631334"/>
            <a:ext cx="11719997" cy="3248999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13960584" y="13631334"/>
            <a:ext cx="11719997" cy="3248999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899474" y="2726278"/>
            <a:ext cx="23784699" cy="989753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899476" y="12552684"/>
            <a:ext cx="11666135" cy="6151876"/>
          </a:xfrm>
        </p:spPr>
        <p:txBody>
          <a:bodyPr anchor="b"/>
          <a:lstStyle>
            <a:lvl1pPr marL="0" indent="0">
              <a:buNone/>
              <a:defRPr sz="7240" b="1"/>
            </a:lvl1pPr>
            <a:lvl2pPr marL="1378585" indent="0">
              <a:buNone/>
              <a:defRPr sz="6030" b="1"/>
            </a:lvl2pPr>
            <a:lvl3pPr marL="2757805" indent="0">
              <a:buNone/>
              <a:defRPr sz="5430" b="1"/>
            </a:lvl3pPr>
            <a:lvl4pPr marL="4136390" indent="0">
              <a:buNone/>
              <a:defRPr sz="4825" b="1"/>
            </a:lvl4pPr>
            <a:lvl5pPr marL="5515610" indent="0">
              <a:buNone/>
              <a:defRPr sz="4825" b="1"/>
            </a:lvl5pPr>
            <a:lvl6pPr marL="6894195" indent="0">
              <a:buNone/>
              <a:defRPr sz="4825" b="1"/>
            </a:lvl6pPr>
            <a:lvl7pPr marL="8272780" indent="0">
              <a:buNone/>
              <a:defRPr sz="4825" b="1"/>
            </a:lvl7pPr>
            <a:lvl8pPr marL="9652000" indent="0">
              <a:buNone/>
              <a:defRPr sz="4825" b="1"/>
            </a:lvl8pPr>
            <a:lvl9pPr marL="11030585" indent="0">
              <a:buNone/>
              <a:defRPr sz="482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899476" y="18704560"/>
            <a:ext cx="11666135" cy="2751159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13960586" y="12552684"/>
            <a:ext cx="11723589" cy="6151876"/>
          </a:xfrm>
        </p:spPr>
        <p:txBody>
          <a:bodyPr anchor="b"/>
          <a:lstStyle>
            <a:lvl1pPr marL="0" indent="0">
              <a:buNone/>
              <a:defRPr sz="7240" b="1"/>
            </a:lvl1pPr>
            <a:lvl2pPr marL="1378585" indent="0">
              <a:buNone/>
              <a:defRPr sz="6030" b="1"/>
            </a:lvl2pPr>
            <a:lvl3pPr marL="2757805" indent="0">
              <a:buNone/>
              <a:defRPr sz="5430" b="1"/>
            </a:lvl3pPr>
            <a:lvl4pPr marL="4136390" indent="0">
              <a:buNone/>
              <a:defRPr sz="4825" b="1"/>
            </a:lvl4pPr>
            <a:lvl5pPr marL="5515610" indent="0">
              <a:buNone/>
              <a:defRPr sz="4825" b="1"/>
            </a:lvl5pPr>
            <a:lvl6pPr marL="6894195" indent="0">
              <a:buNone/>
              <a:defRPr sz="4825" b="1"/>
            </a:lvl6pPr>
            <a:lvl7pPr marL="8272780" indent="0">
              <a:buNone/>
              <a:defRPr sz="4825" b="1"/>
            </a:lvl7pPr>
            <a:lvl8pPr marL="9652000" indent="0">
              <a:buNone/>
              <a:defRPr sz="4825" b="1"/>
            </a:lvl8pPr>
            <a:lvl9pPr marL="11030585" indent="0">
              <a:buNone/>
              <a:defRPr sz="482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13960586" y="18704560"/>
            <a:ext cx="11723589" cy="2751159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899474" y="3413760"/>
            <a:ext cx="8894127" cy="11948160"/>
          </a:xfrm>
        </p:spPr>
        <p:txBody>
          <a:bodyPr anchor="b"/>
          <a:lstStyle>
            <a:lvl1pPr>
              <a:defRPr sz="9650"/>
            </a:lvl1pPr>
          </a:lstStyle>
          <a:p>
            <a:r>
              <a:rPr lang="zh-CN" altLang="en-US"/>
              <a:t>单击此处编辑母版标题样式</a:t>
            </a:r>
            <a:endParaRPr lang="en-US" dirty="0"/>
          </a:p>
        </p:txBody>
      </p:sp>
      <p:sp>
        <p:nvSpPr>
          <p:cNvPr id="3" name="Content Placeholder 2"/>
          <p:cNvSpPr>
            <a:spLocks noGrp="1"/>
          </p:cNvSpPr>
          <p:nvPr>
            <p:ph idx="1"/>
          </p:nvPr>
        </p:nvSpPr>
        <p:spPr>
          <a:xfrm>
            <a:off x="11723589" y="7372785"/>
            <a:ext cx="13960584" cy="36389733"/>
          </a:xfrm>
        </p:spPr>
        <p:txBody>
          <a:bodyPr/>
          <a:lstStyle>
            <a:lvl1pPr>
              <a:defRPr sz="9650"/>
            </a:lvl1pPr>
            <a:lvl2pPr>
              <a:defRPr sz="8445"/>
            </a:lvl2pPr>
            <a:lvl3pPr>
              <a:defRPr sz="7240"/>
            </a:lvl3pPr>
            <a:lvl4pPr>
              <a:defRPr sz="6030"/>
            </a:lvl4pPr>
            <a:lvl5pPr>
              <a:defRPr sz="6030"/>
            </a:lvl5pPr>
            <a:lvl6pPr>
              <a:defRPr sz="6030"/>
            </a:lvl6pPr>
            <a:lvl7pPr>
              <a:defRPr sz="6030"/>
            </a:lvl7pPr>
            <a:lvl8pPr>
              <a:defRPr sz="6030"/>
            </a:lvl8pPr>
            <a:lvl9pPr>
              <a:defRPr sz="603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1899474" y="15361920"/>
            <a:ext cx="8894127" cy="28459857"/>
          </a:xfrm>
        </p:spPr>
        <p:txBody>
          <a:bodyPr/>
          <a:lstStyle>
            <a:lvl1pPr marL="0" indent="0">
              <a:buNone/>
              <a:defRPr sz="4825"/>
            </a:lvl1pPr>
            <a:lvl2pPr marL="1378585" indent="0">
              <a:buNone/>
              <a:defRPr sz="4220"/>
            </a:lvl2pPr>
            <a:lvl3pPr marL="2757805" indent="0">
              <a:buNone/>
              <a:defRPr sz="3620"/>
            </a:lvl3pPr>
            <a:lvl4pPr marL="4136390" indent="0">
              <a:buNone/>
              <a:defRPr sz="3015"/>
            </a:lvl4pPr>
            <a:lvl5pPr marL="5515610" indent="0">
              <a:buNone/>
              <a:defRPr sz="3015"/>
            </a:lvl5pPr>
            <a:lvl6pPr marL="6894195" indent="0">
              <a:buNone/>
              <a:defRPr sz="3015"/>
            </a:lvl6pPr>
            <a:lvl7pPr marL="8272780" indent="0">
              <a:buNone/>
              <a:defRPr sz="3015"/>
            </a:lvl7pPr>
            <a:lvl8pPr marL="9652000" indent="0">
              <a:buNone/>
              <a:defRPr sz="3015"/>
            </a:lvl8pPr>
            <a:lvl9pPr marL="11030585" indent="0">
              <a:buNone/>
              <a:defRPr sz="30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899474" y="3413760"/>
            <a:ext cx="8894127" cy="11948160"/>
          </a:xfrm>
        </p:spPr>
        <p:txBody>
          <a:bodyPr anchor="b"/>
          <a:lstStyle>
            <a:lvl1pPr>
              <a:defRPr sz="965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1723589" y="7372785"/>
            <a:ext cx="13960584" cy="36389733"/>
          </a:xfrm>
        </p:spPr>
        <p:txBody>
          <a:bodyPr anchor="t"/>
          <a:lstStyle>
            <a:lvl1pPr marL="0" indent="0">
              <a:buNone/>
              <a:defRPr sz="9650"/>
            </a:lvl1pPr>
            <a:lvl2pPr marL="1378585" indent="0">
              <a:buNone/>
              <a:defRPr sz="8445"/>
            </a:lvl2pPr>
            <a:lvl3pPr marL="2757805" indent="0">
              <a:buNone/>
              <a:defRPr sz="7240"/>
            </a:lvl3pPr>
            <a:lvl4pPr marL="4136390" indent="0">
              <a:buNone/>
              <a:defRPr sz="6030"/>
            </a:lvl4pPr>
            <a:lvl5pPr marL="5515610" indent="0">
              <a:buNone/>
              <a:defRPr sz="6030"/>
            </a:lvl5pPr>
            <a:lvl6pPr marL="6894195" indent="0">
              <a:buNone/>
              <a:defRPr sz="6030"/>
            </a:lvl6pPr>
            <a:lvl7pPr marL="8272780" indent="0">
              <a:buNone/>
              <a:defRPr sz="6030"/>
            </a:lvl7pPr>
            <a:lvl8pPr marL="9652000" indent="0">
              <a:buNone/>
              <a:defRPr sz="6030"/>
            </a:lvl8pPr>
            <a:lvl9pPr marL="11030585" indent="0">
              <a:buNone/>
              <a:defRPr sz="6030"/>
            </a:lvl9pPr>
          </a:lstStyle>
          <a:p>
            <a:r>
              <a:rPr lang="zh-CN" altLang="en-US"/>
              <a:t>单击图标添加图片</a:t>
            </a:r>
            <a:endParaRPr lang="en-US" dirty="0"/>
          </a:p>
        </p:txBody>
      </p:sp>
      <p:sp>
        <p:nvSpPr>
          <p:cNvPr id="4" name="Text Placeholder 3"/>
          <p:cNvSpPr>
            <a:spLocks noGrp="1"/>
          </p:cNvSpPr>
          <p:nvPr>
            <p:ph type="body" sz="half" idx="2"/>
          </p:nvPr>
        </p:nvSpPr>
        <p:spPr>
          <a:xfrm>
            <a:off x="1899474" y="15361920"/>
            <a:ext cx="8894127" cy="28459857"/>
          </a:xfrm>
        </p:spPr>
        <p:txBody>
          <a:bodyPr/>
          <a:lstStyle>
            <a:lvl1pPr marL="0" indent="0">
              <a:buNone/>
              <a:defRPr sz="4825"/>
            </a:lvl1pPr>
            <a:lvl2pPr marL="1378585" indent="0">
              <a:buNone/>
              <a:defRPr sz="4220"/>
            </a:lvl2pPr>
            <a:lvl3pPr marL="2757805" indent="0">
              <a:buNone/>
              <a:defRPr sz="3620"/>
            </a:lvl3pPr>
            <a:lvl4pPr marL="4136390" indent="0">
              <a:buNone/>
              <a:defRPr sz="3015"/>
            </a:lvl4pPr>
            <a:lvl5pPr marL="5515610" indent="0">
              <a:buNone/>
              <a:defRPr sz="3015"/>
            </a:lvl5pPr>
            <a:lvl6pPr marL="6894195" indent="0">
              <a:buNone/>
              <a:defRPr sz="3015"/>
            </a:lvl6pPr>
            <a:lvl7pPr marL="8272780" indent="0">
              <a:buNone/>
              <a:defRPr sz="3015"/>
            </a:lvl7pPr>
            <a:lvl8pPr marL="9652000" indent="0">
              <a:buNone/>
              <a:defRPr sz="3015"/>
            </a:lvl8pPr>
            <a:lvl9pPr marL="11030585" indent="0">
              <a:buNone/>
              <a:defRPr sz="30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7977BD-2434-436F-9E76-87BC569A750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583673-8BA9-4FAF-9DB6-20CBA298223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95882" y="2726278"/>
            <a:ext cx="23784699" cy="9897537"/>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895882" y="13631334"/>
            <a:ext cx="23784699" cy="3248999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1895882" y="47460758"/>
            <a:ext cx="6204704" cy="2726267"/>
          </a:xfrm>
          <a:prstGeom prst="rect">
            <a:avLst/>
          </a:prstGeom>
        </p:spPr>
        <p:txBody>
          <a:bodyPr vert="horz" lIns="91440" tIns="45720" rIns="91440" bIns="45720" rtlCol="0" anchor="ctr"/>
          <a:lstStyle>
            <a:lvl1pPr algn="l">
              <a:defRPr sz="3620">
                <a:solidFill>
                  <a:schemeClr val="tx1">
                    <a:tint val="75000"/>
                  </a:schemeClr>
                </a:solidFill>
              </a:defRPr>
            </a:lvl1pPr>
          </a:lstStyle>
          <a:p>
            <a:fld id="{467977BD-2434-436F-9E76-87BC569A750B}" type="datetimeFigureOut">
              <a:rPr lang="zh-CN" altLang="en-US" smtClean="0"/>
            </a:fld>
            <a:endParaRPr lang="zh-CN" altLang="en-US"/>
          </a:p>
        </p:txBody>
      </p:sp>
      <p:sp>
        <p:nvSpPr>
          <p:cNvPr id="5" name="Footer Placeholder 4"/>
          <p:cNvSpPr>
            <a:spLocks noGrp="1"/>
          </p:cNvSpPr>
          <p:nvPr>
            <p:ph type="ftr" sz="quarter" idx="3"/>
          </p:nvPr>
        </p:nvSpPr>
        <p:spPr>
          <a:xfrm>
            <a:off x="9134704" y="47460758"/>
            <a:ext cx="9307056" cy="2726267"/>
          </a:xfrm>
          <a:prstGeom prst="rect">
            <a:avLst/>
          </a:prstGeom>
        </p:spPr>
        <p:txBody>
          <a:bodyPr vert="horz" lIns="91440" tIns="45720" rIns="91440" bIns="45720" rtlCol="0" anchor="ctr"/>
          <a:lstStyle>
            <a:lvl1pPr algn="ctr">
              <a:defRPr sz="362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9475877" y="47460758"/>
            <a:ext cx="6204704" cy="2726267"/>
          </a:xfrm>
          <a:prstGeom prst="rect">
            <a:avLst/>
          </a:prstGeom>
        </p:spPr>
        <p:txBody>
          <a:bodyPr vert="horz" lIns="91440" tIns="45720" rIns="91440" bIns="45720" rtlCol="0" anchor="ctr"/>
          <a:lstStyle>
            <a:lvl1pPr algn="r">
              <a:defRPr sz="3620">
                <a:solidFill>
                  <a:schemeClr val="tx1">
                    <a:tint val="75000"/>
                  </a:schemeClr>
                </a:solidFill>
              </a:defRPr>
            </a:lvl1pPr>
          </a:lstStyle>
          <a:p>
            <a:fld id="{38583673-8BA9-4FAF-9DB6-20CBA298223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2757805" rtl="0" eaLnBrk="1" latinLnBrk="0" hangingPunct="1">
        <a:lnSpc>
          <a:spcPct val="90000"/>
        </a:lnSpc>
        <a:spcBef>
          <a:spcPct val="0"/>
        </a:spcBef>
        <a:buNone/>
        <a:defRPr sz="13270" kern="1200">
          <a:solidFill>
            <a:schemeClr val="tx1"/>
          </a:solidFill>
          <a:latin typeface="+mj-lt"/>
          <a:ea typeface="+mj-ea"/>
          <a:cs typeface="+mj-cs"/>
        </a:defRPr>
      </a:lvl1pPr>
    </p:titleStyle>
    <p:bodyStyle>
      <a:lvl1pPr marL="689610" indent="-689610" algn="l" defTabSz="2757805" rtl="0" eaLnBrk="1" latinLnBrk="0" hangingPunct="1">
        <a:lnSpc>
          <a:spcPct val="90000"/>
        </a:lnSpc>
        <a:spcBef>
          <a:spcPts val="3015"/>
        </a:spcBef>
        <a:buFont typeface="Arial" panose="020B0604020202020204" pitchFamily="34" charset="0"/>
        <a:buChar char="•"/>
        <a:defRPr sz="8445" kern="1200">
          <a:solidFill>
            <a:schemeClr val="tx1"/>
          </a:solidFill>
          <a:latin typeface="+mn-lt"/>
          <a:ea typeface="+mn-ea"/>
          <a:cs typeface="+mn-cs"/>
        </a:defRPr>
      </a:lvl1pPr>
      <a:lvl2pPr marL="2068195" indent="-689610" algn="l" defTabSz="2757805" rtl="0" eaLnBrk="1" latinLnBrk="0" hangingPunct="1">
        <a:lnSpc>
          <a:spcPct val="90000"/>
        </a:lnSpc>
        <a:spcBef>
          <a:spcPts val="1510"/>
        </a:spcBef>
        <a:buFont typeface="Arial" panose="020B0604020202020204" pitchFamily="34" charset="0"/>
        <a:buChar char="•"/>
        <a:defRPr sz="7240" kern="1200">
          <a:solidFill>
            <a:schemeClr val="tx1"/>
          </a:solidFill>
          <a:latin typeface="+mn-lt"/>
          <a:ea typeface="+mn-ea"/>
          <a:cs typeface="+mn-cs"/>
        </a:defRPr>
      </a:lvl2pPr>
      <a:lvl3pPr marL="3446780" indent="-689610" algn="l" defTabSz="2757805" rtl="0" eaLnBrk="1" latinLnBrk="0" hangingPunct="1">
        <a:lnSpc>
          <a:spcPct val="90000"/>
        </a:lnSpc>
        <a:spcBef>
          <a:spcPts val="1510"/>
        </a:spcBef>
        <a:buFont typeface="Arial" panose="020B0604020202020204" pitchFamily="34" charset="0"/>
        <a:buChar char="•"/>
        <a:defRPr sz="6030" kern="1200">
          <a:solidFill>
            <a:schemeClr val="tx1"/>
          </a:solidFill>
          <a:latin typeface="+mn-lt"/>
          <a:ea typeface="+mn-ea"/>
          <a:cs typeface="+mn-cs"/>
        </a:defRPr>
      </a:lvl3pPr>
      <a:lvl4pPr marL="4826000" indent="-689610" algn="l" defTabSz="2757805" rtl="0" eaLnBrk="1" latinLnBrk="0" hangingPunct="1">
        <a:lnSpc>
          <a:spcPct val="90000"/>
        </a:lnSpc>
        <a:spcBef>
          <a:spcPts val="1510"/>
        </a:spcBef>
        <a:buFont typeface="Arial" panose="020B0604020202020204" pitchFamily="34" charset="0"/>
        <a:buChar char="•"/>
        <a:defRPr sz="5430" kern="1200">
          <a:solidFill>
            <a:schemeClr val="tx1"/>
          </a:solidFill>
          <a:latin typeface="+mn-lt"/>
          <a:ea typeface="+mn-ea"/>
          <a:cs typeface="+mn-cs"/>
        </a:defRPr>
      </a:lvl4pPr>
      <a:lvl5pPr marL="6204585" indent="-689610" algn="l" defTabSz="2757805" rtl="0" eaLnBrk="1" latinLnBrk="0" hangingPunct="1">
        <a:lnSpc>
          <a:spcPct val="90000"/>
        </a:lnSpc>
        <a:spcBef>
          <a:spcPts val="1510"/>
        </a:spcBef>
        <a:buFont typeface="Arial" panose="020B0604020202020204" pitchFamily="34" charset="0"/>
        <a:buChar char="•"/>
        <a:defRPr sz="5430" kern="1200">
          <a:solidFill>
            <a:schemeClr val="tx1"/>
          </a:solidFill>
          <a:latin typeface="+mn-lt"/>
          <a:ea typeface="+mn-ea"/>
          <a:cs typeface="+mn-cs"/>
        </a:defRPr>
      </a:lvl5pPr>
      <a:lvl6pPr marL="7583805" indent="-689610" algn="l" defTabSz="2757805" rtl="0" eaLnBrk="1" latinLnBrk="0" hangingPunct="1">
        <a:lnSpc>
          <a:spcPct val="90000"/>
        </a:lnSpc>
        <a:spcBef>
          <a:spcPts val="1510"/>
        </a:spcBef>
        <a:buFont typeface="Arial" panose="020B0604020202020204" pitchFamily="34" charset="0"/>
        <a:buChar char="•"/>
        <a:defRPr sz="5430" kern="1200">
          <a:solidFill>
            <a:schemeClr val="tx1"/>
          </a:solidFill>
          <a:latin typeface="+mn-lt"/>
          <a:ea typeface="+mn-ea"/>
          <a:cs typeface="+mn-cs"/>
        </a:defRPr>
      </a:lvl6pPr>
      <a:lvl7pPr marL="8962390" indent="-689610" algn="l" defTabSz="2757805" rtl="0" eaLnBrk="1" latinLnBrk="0" hangingPunct="1">
        <a:lnSpc>
          <a:spcPct val="90000"/>
        </a:lnSpc>
        <a:spcBef>
          <a:spcPts val="1510"/>
        </a:spcBef>
        <a:buFont typeface="Arial" panose="020B0604020202020204" pitchFamily="34" charset="0"/>
        <a:buChar char="•"/>
        <a:defRPr sz="5430" kern="1200">
          <a:solidFill>
            <a:schemeClr val="tx1"/>
          </a:solidFill>
          <a:latin typeface="+mn-lt"/>
          <a:ea typeface="+mn-ea"/>
          <a:cs typeface="+mn-cs"/>
        </a:defRPr>
      </a:lvl7pPr>
      <a:lvl8pPr marL="10340975" indent="-689610" algn="l" defTabSz="2757805" rtl="0" eaLnBrk="1" latinLnBrk="0" hangingPunct="1">
        <a:lnSpc>
          <a:spcPct val="90000"/>
        </a:lnSpc>
        <a:spcBef>
          <a:spcPts val="1510"/>
        </a:spcBef>
        <a:buFont typeface="Arial" panose="020B0604020202020204" pitchFamily="34" charset="0"/>
        <a:buChar char="•"/>
        <a:defRPr sz="5430" kern="1200">
          <a:solidFill>
            <a:schemeClr val="tx1"/>
          </a:solidFill>
          <a:latin typeface="+mn-lt"/>
          <a:ea typeface="+mn-ea"/>
          <a:cs typeface="+mn-cs"/>
        </a:defRPr>
      </a:lvl8pPr>
      <a:lvl9pPr marL="11720195" indent="-689610" algn="l" defTabSz="2757805" rtl="0" eaLnBrk="1" latinLnBrk="0" hangingPunct="1">
        <a:lnSpc>
          <a:spcPct val="90000"/>
        </a:lnSpc>
        <a:spcBef>
          <a:spcPts val="1510"/>
        </a:spcBef>
        <a:buFont typeface="Arial" panose="020B0604020202020204" pitchFamily="34" charset="0"/>
        <a:buChar char="•"/>
        <a:defRPr sz="5430" kern="1200">
          <a:solidFill>
            <a:schemeClr val="tx1"/>
          </a:solidFill>
          <a:latin typeface="+mn-lt"/>
          <a:ea typeface="+mn-ea"/>
          <a:cs typeface="+mn-cs"/>
        </a:defRPr>
      </a:lvl9pPr>
    </p:bodyStyle>
    <p:otherStyle>
      <a:defPPr>
        <a:defRPr lang="en-US"/>
      </a:defPPr>
      <a:lvl1pPr marL="0" algn="l" defTabSz="2757805" rtl="0" eaLnBrk="1" latinLnBrk="0" hangingPunct="1">
        <a:defRPr sz="5430" kern="1200">
          <a:solidFill>
            <a:schemeClr val="tx1"/>
          </a:solidFill>
          <a:latin typeface="+mn-lt"/>
          <a:ea typeface="+mn-ea"/>
          <a:cs typeface="+mn-cs"/>
        </a:defRPr>
      </a:lvl1pPr>
      <a:lvl2pPr marL="1378585" algn="l" defTabSz="2757805" rtl="0" eaLnBrk="1" latinLnBrk="0" hangingPunct="1">
        <a:defRPr sz="5430" kern="1200">
          <a:solidFill>
            <a:schemeClr val="tx1"/>
          </a:solidFill>
          <a:latin typeface="+mn-lt"/>
          <a:ea typeface="+mn-ea"/>
          <a:cs typeface="+mn-cs"/>
        </a:defRPr>
      </a:lvl2pPr>
      <a:lvl3pPr marL="2757805" algn="l" defTabSz="2757805" rtl="0" eaLnBrk="1" latinLnBrk="0" hangingPunct="1">
        <a:defRPr sz="5430" kern="1200">
          <a:solidFill>
            <a:schemeClr val="tx1"/>
          </a:solidFill>
          <a:latin typeface="+mn-lt"/>
          <a:ea typeface="+mn-ea"/>
          <a:cs typeface="+mn-cs"/>
        </a:defRPr>
      </a:lvl3pPr>
      <a:lvl4pPr marL="4136390" algn="l" defTabSz="2757805" rtl="0" eaLnBrk="1" latinLnBrk="0" hangingPunct="1">
        <a:defRPr sz="5430" kern="1200">
          <a:solidFill>
            <a:schemeClr val="tx1"/>
          </a:solidFill>
          <a:latin typeface="+mn-lt"/>
          <a:ea typeface="+mn-ea"/>
          <a:cs typeface="+mn-cs"/>
        </a:defRPr>
      </a:lvl4pPr>
      <a:lvl5pPr marL="5515610" algn="l" defTabSz="2757805" rtl="0" eaLnBrk="1" latinLnBrk="0" hangingPunct="1">
        <a:defRPr sz="5430" kern="1200">
          <a:solidFill>
            <a:schemeClr val="tx1"/>
          </a:solidFill>
          <a:latin typeface="+mn-lt"/>
          <a:ea typeface="+mn-ea"/>
          <a:cs typeface="+mn-cs"/>
        </a:defRPr>
      </a:lvl5pPr>
      <a:lvl6pPr marL="6894195" algn="l" defTabSz="2757805" rtl="0" eaLnBrk="1" latinLnBrk="0" hangingPunct="1">
        <a:defRPr sz="5430" kern="1200">
          <a:solidFill>
            <a:schemeClr val="tx1"/>
          </a:solidFill>
          <a:latin typeface="+mn-lt"/>
          <a:ea typeface="+mn-ea"/>
          <a:cs typeface="+mn-cs"/>
        </a:defRPr>
      </a:lvl6pPr>
      <a:lvl7pPr marL="8272780" algn="l" defTabSz="2757805" rtl="0" eaLnBrk="1" latinLnBrk="0" hangingPunct="1">
        <a:defRPr sz="5430" kern="1200">
          <a:solidFill>
            <a:schemeClr val="tx1"/>
          </a:solidFill>
          <a:latin typeface="+mn-lt"/>
          <a:ea typeface="+mn-ea"/>
          <a:cs typeface="+mn-cs"/>
        </a:defRPr>
      </a:lvl7pPr>
      <a:lvl8pPr marL="9652000" algn="l" defTabSz="2757805" rtl="0" eaLnBrk="1" latinLnBrk="0" hangingPunct="1">
        <a:defRPr sz="5430" kern="1200">
          <a:solidFill>
            <a:schemeClr val="tx1"/>
          </a:solidFill>
          <a:latin typeface="+mn-lt"/>
          <a:ea typeface="+mn-ea"/>
          <a:cs typeface="+mn-cs"/>
        </a:defRPr>
      </a:lvl8pPr>
      <a:lvl9pPr marL="11030585" algn="l" defTabSz="2757805" rtl="0" eaLnBrk="1" latinLnBrk="0" hangingPunct="1">
        <a:defRPr sz="54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image" Target="../media/image5.png"/><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tags" Target="../tags/tag10.xml"/><Relationship Id="rId5" Type="http://schemas.openxmlformats.org/officeDocument/2006/relationships/image" Target="../media/image4.jpe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矩形 266"/>
          <p:cNvSpPr/>
          <p:nvPr/>
        </p:nvSpPr>
        <p:spPr>
          <a:xfrm>
            <a:off x="-1905" y="50758090"/>
            <a:ext cx="27578050" cy="612775"/>
          </a:xfrm>
          <a:prstGeom prst="rect">
            <a:avLst/>
          </a:prstGeom>
          <a:solidFill>
            <a:srgbClr val="94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p:cNvSpPr/>
          <p:nvPr/>
        </p:nvSpPr>
        <p:spPr>
          <a:xfrm>
            <a:off x="434975" y="11815445"/>
            <a:ext cx="14834235" cy="8160385"/>
          </a:xfrm>
          <a:prstGeom prst="rect">
            <a:avLst/>
          </a:prstGeom>
          <a:solidFill>
            <a:srgbClr val="B8DFE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6" name="文本框 65"/>
          <p:cNvSpPr txBox="1"/>
          <p:nvPr/>
        </p:nvSpPr>
        <p:spPr>
          <a:xfrm>
            <a:off x="701675" y="11830685"/>
            <a:ext cx="14284960" cy="5908040"/>
          </a:xfrm>
          <a:prstGeom prst="rect">
            <a:avLst/>
          </a:prstGeom>
          <a:noFill/>
        </p:spPr>
        <p:txBody>
          <a:bodyPr wrap="square" rtlCol="0">
            <a:spAutoFit/>
          </a:bodyPr>
          <a:lstStyle/>
          <a:p>
            <a:pPr indent="720090" fontAlgn="auto">
              <a:lnSpc>
                <a:spcPct val="150000"/>
              </a:lnSpc>
            </a:pPr>
            <a:r>
              <a:rPr sz="3600" spc="-150" dirty="0">
                <a:latin typeface="微软雅黑" panose="020B0503020204020204" pitchFamily="34" charset="-122"/>
                <a:ea typeface="微软雅黑" panose="020B0503020204020204" pitchFamily="34" charset="-122"/>
                <a:sym typeface="+mn-ea"/>
              </a:rPr>
              <a:t>《</a:t>
            </a:r>
            <a:r>
              <a:rPr lang="zh-CN" sz="3600" spc="-300" dirty="0">
                <a:latin typeface="微软雅黑" panose="020B0503020204020204" pitchFamily="34" charset="-122"/>
                <a:ea typeface="微软雅黑" panose="020B0503020204020204" pitchFamily="34" charset="-122"/>
                <a:sym typeface="+mn-ea"/>
              </a:rPr>
              <a:t>芒市物流园区控制性详细规划</a:t>
            </a:r>
            <a:r>
              <a:rPr sz="3600" spc="-150" dirty="0">
                <a:latin typeface="微软雅黑" panose="020B0503020204020204" pitchFamily="34" charset="-122"/>
                <a:ea typeface="微软雅黑" panose="020B0503020204020204" pitchFamily="34" charset="-122"/>
                <a:sym typeface="+mn-ea"/>
              </a:rPr>
              <a:t>》于2023年6月17经芒市国土空间规划委员会第五次全体</a:t>
            </a:r>
            <a:r>
              <a:rPr sz="3600" spc="-150" dirty="0">
                <a:latin typeface="微软雅黑" panose="020B0503020204020204" pitchFamily="34" charset="-122"/>
                <a:ea typeface="微软雅黑" panose="020B0503020204020204" pitchFamily="34" charset="-122"/>
                <a:sym typeface="+mn-ea"/>
              </a:rPr>
              <a:t>会议审议通过，现按有关规定进行批前公示。</a:t>
            </a:r>
            <a:endParaRPr sz="3600" spc="-150" dirty="0">
              <a:latin typeface="微软雅黑" panose="020B0503020204020204" pitchFamily="34" charset="-122"/>
              <a:ea typeface="微软雅黑" panose="020B0503020204020204" pitchFamily="34" charset="-122"/>
              <a:sym typeface="+mn-ea"/>
            </a:endParaRPr>
          </a:p>
          <a:p>
            <a:pPr indent="720090" fontAlgn="auto">
              <a:lnSpc>
                <a:spcPct val="150000"/>
              </a:lnSpc>
            </a:pPr>
            <a:r>
              <a:rPr sz="3600" spc="-150" dirty="0">
                <a:latin typeface="微软雅黑" panose="020B0503020204020204" pitchFamily="34" charset="-122"/>
                <a:ea typeface="微软雅黑" panose="020B0503020204020204" pitchFamily="34" charset="-122"/>
                <a:sym typeface="+mn-ea"/>
              </a:rPr>
              <a:t> 备注：对以上公示项目有异议者，请在公示期间以书面形式将意见和建议反馈到芒市自然资源局规划中心（芒市胞波路 115 号）</a:t>
            </a:r>
            <a:r>
              <a:rPr lang="zh-CN" sz="3600" spc="-150" dirty="0">
                <a:latin typeface="微软雅黑" panose="020B0503020204020204" pitchFamily="34" charset="-122"/>
                <a:ea typeface="微软雅黑" panose="020B0503020204020204" pitchFamily="34" charset="-122"/>
                <a:sym typeface="+mn-ea"/>
              </a:rPr>
              <a:t>，</a:t>
            </a:r>
            <a:r>
              <a:rPr lang="zh-CN" sz="3600" spc="-150" dirty="0">
                <a:latin typeface="微软雅黑" panose="020B0503020204020204" pitchFamily="34" charset="-122"/>
                <a:ea typeface="微软雅黑" panose="020B0503020204020204" pitchFamily="34" charset="-122"/>
                <a:sym typeface="+mn-ea"/>
              </a:rPr>
              <a:t>或将相关意见发送至邮箱（</a:t>
            </a:r>
            <a:r>
              <a:rPr lang="en-US" altLang="zh-CN" sz="3600" spc="-150" dirty="0">
                <a:latin typeface="微软雅黑" panose="020B0503020204020204" pitchFamily="34" charset="-122"/>
                <a:ea typeface="微软雅黑" panose="020B0503020204020204" pitchFamily="34" charset="-122"/>
                <a:sym typeface="+mn-ea"/>
              </a:rPr>
              <a:t>280787844@qq.com</a:t>
            </a:r>
            <a:r>
              <a:rPr lang="zh-CN" altLang="en-US" sz="3600" spc="-150" dirty="0">
                <a:latin typeface="微软雅黑" panose="020B0503020204020204" pitchFamily="34" charset="-122"/>
                <a:ea typeface="微软雅黑" panose="020B0503020204020204" pitchFamily="34" charset="-122"/>
                <a:sym typeface="+mn-ea"/>
              </a:rPr>
              <a:t>）</a:t>
            </a:r>
            <a:r>
              <a:rPr lang="zh-CN" sz="3600" spc="-150" dirty="0">
                <a:latin typeface="微软雅黑" panose="020B0503020204020204" pitchFamily="34" charset="-122"/>
                <a:ea typeface="微软雅黑" panose="020B0503020204020204" pitchFamily="34" charset="-122"/>
                <a:sym typeface="+mn-ea"/>
              </a:rPr>
              <a:t>。</a:t>
            </a:r>
            <a:endParaRPr sz="3600" spc="-150" dirty="0">
              <a:latin typeface="微软雅黑" panose="020B0503020204020204" pitchFamily="34" charset="-122"/>
              <a:ea typeface="微软雅黑" panose="020B0503020204020204" pitchFamily="34" charset="-122"/>
            </a:endParaRPr>
          </a:p>
          <a:p>
            <a:pPr indent="720090" fontAlgn="auto">
              <a:lnSpc>
                <a:spcPct val="150000"/>
              </a:lnSpc>
            </a:pPr>
            <a:r>
              <a:rPr sz="3600" spc="-150" dirty="0">
                <a:latin typeface="微软雅黑" panose="020B0503020204020204" pitchFamily="34" charset="-122"/>
                <a:ea typeface="微软雅黑" panose="020B0503020204020204" pitchFamily="34" charset="-122"/>
                <a:sym typeface="+mn-ea"/>
              </a:rPr>
              <a:t> 联系人：</a:t>
            </a:r>
            <a:r>
              <a:rPr lang="zh-CN" sz="3600" spc="-150" dirty="0">
                <a:latin typeface="微软雅黑" panose="020B0503020204020204" pitchFamily="34" charset="-122"/>
                <a:ea typeface="微软雅黑" panose="020B0503020204020204" pitchFamily="34" charset="-122"/>
                <a:sym typeface="+mn-ea"/>
              </a:rPr>
              <a:t>芒市自然资源规划中心</a:t>
            </a:r>
            <a:endParaRPr sz="3600" spc="-150" dirty="0">
              <a:latin typeface="微软雅黑" panose="020B0503020204020204" pitchFamily="34" charset="-122"/>
              <a:ea typeface="微软雅黑" panose="020B0503020204020204" pitchFamily="34" charset="-122"/>
            </a:endParaRPr>
          </a:p>
          <a:p>
            <a:pPr indent="720090" fontAlgn="auto">
              <a:lnSpc>
                <a:spcPct val="150000"/>
              </a:lnSpc>
            </a:pPr>
            <a:r>
              <a:rPr sz="3600" spc="-150" dirty="0">
                <a:latin typeface="微软雅黑" panose="020B0503020204020204" pitchFamily="34" charset="-122"/>
                <a:ea typeface="微软雅黑" panose="020B0503020204020204" pitchFamily="34" charset="-122"/>
                <a:sym typeface="+mn-ea"/>
              </a:rPr>
              <a:t> 联系电话：0692-2100556</a:t>
            </a:r>
            <a:endParaRPr sz="3600" spc="-150" dirty="0">
              <a:latin typeface="微软雅黑" panose="020B0503020204020204" pitchFamily="34" charset="-122"/>
              <a:ea typeface="微软雅黑" panose="020B0503020204020204" pitchFamily="34" charset="-122"/>
            </a:endParaRPr>
          </a:p>
        </p:txBody>
      </p:sp>
      <p:sp>
        <p:nvSpPr>
          <p:cNvPr id="62" name="矩形 61"/>
          <p:cNvSpPr/>
          <p:nvPr/>
        </p:nvSpPr>
        <p:spPr>
          <a:xfrm>
            <a:off x="409575" y="10878820"/>
            <a:ext cx="4257675" cy="838200"/>
          </a:xfrm>
          <a:prstGeom prst="rect">
            <a:avLst/>
          </a:prstGeom>
          <a:solidFill>
            <a:srgbClr val="FFFF0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44" y="1"/>
            <a:ext cx="27578107" cy="5073444"/>
          </a:xfrm>
          <a:prstGeom prst="rect">
            <a:avLst/>
          </a:prstGeom>
          <a:solidFill>
            <a:srgbClr val="94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075680" y="619125"/>
            <a:ext cx="16354425" cy="1783715"/>
          </a:xfrm>
          <a:prstGeom prst="rect">
            <a:avLst/>
          </a:prstGeom>
          <a:noFill/>
        </p:spPr>
        <p:txBody>
          <a:bodyPr wrap="square" rtlCol="0">
            <a:spAutoFit/>
          </a:bodyPr>
          <a:lstStyle/>
          <a:p>
            <a:pPr algn="ctr"/>
            <a:r>
              <a:rPr lang="zh-CN" altLang="en-US" sz="11000" spc="-300" dirty="0">
                <a:solidFill>
                  <a:schemeClr val="bg1"/>
                </a:solidFill>
                <a:latin typeface="微软雅黑" panose="020B0503020204020204" pitchFamily="34" charset="-122"/>
                <a:ea typeface="微软雅黑" panose="020B0503020204020204" pitchFamily="34" charset="-122"/>
              </a:rPr>
              <a:t>芒市自然资源局</a:t>
            </a:r>
            <a:endParaRPr lang="zh-CN" altLang="en-US" sz="11000" spc="-3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197693" y="2241739"/>
            <a:ext cx="23811271" cy="2861310"/>
          </a:xfrm>
          <a:prstGeom prst="rect">
            <a:avLst/>
          </a:prstGeom>
          <a:noFill/>
        </p:spPr>
        <p:txBody>
          <a:bodyPr wrap="square" rtlCol="0">
            <a:spAutoFit/>
          </a:bodyPr>
          <a:lstStyle/>
          <a:p>
            <a:pPr lvl="0" algn="ctr" defTabSz="1338580" fontAlgn="auto">
              <a:lnSpc>
                <a:spcPct val="150000"/>
              </a:lnSpc>
              <a:buClrTx/>
              <a:buSzTx/>
              <a:buFontTx/>
              <a:defRPr/>
            </a:pPr>
            <a:r>
              <a:rPr lang="zh-CN" sz="6000" spc="-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芒市物流园区控制性详细规划</a:t>
            </a:r>
            <a:endParaRPr kumimoji="0" lang="zh-CN" sz="6000" i="0" u="none" strike="noStrike" kern="1200" cap="none" spc="-300" normalizeH="0" baseline="0" dirty="0">
              <a:solidFill>
                <a:schemeClr val="bg1"/>
              </a:solidFill>
              <a:latin typeface="微软雅黑" panose="020B0503020204020204" pitchFamily="34" charset="-122"/>
              <a:ea typeface="微软雅黑" panose="020B0503020204020204" pitchFamily="34" charset="-122"/>
            </a:endParaRPr>
          </a:p>
          <a:p>
            <a:pPr lvl="0" algn="ctr" defTabSz="1338580" fontAlgn="auto">
              <a:lnSpc>
                <a:spcPct val="150000"/>
              </a:lnSpc>
              <a:defRPr/>
            </a:pPr>
            <a:r>
              <a:rPr lang="zh-CN" sz="6000" spc="-300" dirty="0">
                <a:solidFill>
                  <a:schemeClr val="bg1"/>
                </a:solidFill>
                <a:latin typeface="微软雅黑" panose="020B0503020204020204" pitchFamily="34" charset="-122"/>
                <a:ea typeface="微软雅黑" panose="020B0503020204020204" pitchFamily="34" charset="-122"/>
                <a:sym typeface="+mn-ea"/>
              </a:rPr>
              <a:t>批前公示</a:t>
            </a:r>
            <a:endParaRPr lang="zh-CN" sz="6000" spc="-300" dirty="0">
              <a:solidFill>
                <a:schemeClr val="bg1"/>
              </a:solidFill>
              <a:latin typeface="微软雅黑" panose="020B0503020204020204" pitchFamily="34" charset="-122"/>
              <a:ea typeface="微软雅黑" panose="020B0503020204020204" pitchFamily="34" charset="-122"/>
              <a:sym typeface="+mn-ea"/>
            </a:endParaRPr>
          </a:p>
        </p:txBody>
      </p:sp>
      <p:grpSp>
        <p:nvGrpSpPr>
          <p:cNvPr id="14" name="组合 13"/>
          <p:cNvGrpSpPr/>
          <p:nvPr/>
        </p:nvGrpSpPr>
        <p:grpSpPr>
          <a:xfrm>
            <a:off x="1841963" y="5312842"/>
            <a:ext cx="25331420" cy="738664"/>
            <a:chOff x="1841963" y="5312842"/>
            <a:chExt cx="25331420" cy="738664"/>
          </a:xfrm>
        </p:grpSpPr>
        <p:sp>
          <p:nvSpPr>
            <p:cNvPr id="9" name="矩形 8"/>
            <p:cNvSpPr>
              <a:spLocks noChangeAspect="1"/>
            </p:cNvSpPr>
            <p:nvPr/>
          </p:nvSpPr>
          <p:spPr>
            <a:xfrm rot="2657959">
              <a:off x="1841963" y="5534574"/>
              <a:ext cx="295200" cy="295200"/>
            </a:xfrm>
            <a:prstGeom prst="rect">
              <a:avLst/>
            </a:prstGeom>
            <a:solidFill>
              <a:srgbClr val="F8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257090" y="5312842"/>
              <a:ext cx="2921000" cy="738664"/>
            </a:xfrm>
            <a:prstGeom prst="rect">
              <a:avLst/>
            </a:prstGeom>
            <a:noFill/>
          </p:spPr>
          <p:txBody>
            <a:bodyPr wrap="square" rtlCol="0">
              <a:spAutoFit/>
            </a:bodyPr>
            <a:lstStyle/>
            <a:p>
              <a:r>
                <a:rPr lang="zh-CN" altLang="en-US" sz="4200" dirty="0">
                  <a:solidFill>
                    <a:schemeClr val="tx1"/>
                  </a:solidFill>
                  <a:latin typeface="微软雅黑" panose="020B0503020204020204" pitchFamily="34" charset="-122"/>
                  <a:ea typeface="微软雅黑" panose="020B0503020204020204" pitchFamily="34" charset="-122"/>
                </a:rPr>
                <a:t>项目名</a:t>
              </a:r>
              <a:r>
                <a:rPr lang="zh-CN" altLang="en-US" sz="4200" spc="-300" dirty="0">
                  <a:solidFill>
                    <a:schemeClr val="tx1"/>
                  </a:solidFill>
                  <a:latin typeface="微软雅黑" panose="020B0503020204020204" pitchFamily="34" charset="-122"/>
                  <a:ea typeface="微软雅黑" panose="020B0503020204020204" pitchFamily="34" charset="-122"/>
                </a:rPr>
                <a:t>称：</a:t>
              </a:r>
              <a:endParaRPr lang="zh-CN" altLang="en-US" sz="4200" spc="-300"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8005273" y="5338242"/>
              <a:ext cx="19168110" cy="706755"/>
            </a:xfrm>
            <a:prstGeom prst="rect">
              <a:avLst/>
            </a:prstGeom>
            <a:noFill/>
          </p:spPr>
          <p:txBody>
            <a:bodyPr wrap="square" rtlCol="0">
              <a:spAutoFit/>
            </a:bodyPr>
            <a:lstStyle/>
            <a:p>
              <a:pPr algn="l">
                <a:buClrTx/>
                <a:buSzTx/>
                <a:buFontTx/>
              </a:pPr>
              <a:r>
                <a:rPr lang="zh-CN" sz="4000" spc="-300" dirty="0">
                  <a:solidFill>
                    <a:schemeClr val="tx1"/>
                  </a:solidFill>
                  <a:latin typeface="微软雅黑" panose="020B0503020204020204" pitchFamily="34" charset="-122"/>
                  <a:ea typeface="微软雅黑" panose="020B0503020204020204" pitchFamily="34" charset="-122"/>
                  <a:sym typeface="+mn-ea"/>
                </a:rPr>
                <a:t>芒市物流园区控制性详细规划</a:t>
              </a:r>
              <a:endParaRPr lang="zh-CN" altLang="en-US" sz="4000" spc="-300" dirty="0">
                <a:solidFill>
                  <a:schemeClr val="tx1"/>
                </a:solidFill>
                <a:latin typeface="微软雅黑" panose="020B0503020204020204" pitchFamily="34" charset="-122"/>
                <a:ea typeface="微软雅黑" panose="020B0503020204020204" pitchFamily="34" charset="-122"/>
                <a:sym typeface="+mn-ea"/>
              </a:endParaRPr>
            </a:p>
          </p:txBody>
        </p:sp>
      </p:grpSp>
      <p:grpSp>
        <p:nvGrpSpPr>
          <p:cNvPr id="19" name="组合 18"/>
          <p:cNvGrpSpPr/>
          <p:nvPr/>
        </p:nvGrpSpPr>
        <p:grpSpPr>
          <a:xfrm>
            <a:off x="1841963" y="5968631"/>
            <a:ext cx="23877460" cy="760616"/>
            <a:chOff x="1841963" y="6002603"/>
            <a:chExt cx="23877460" cy="760616"/>
          </a:xfrm>
        </p:grpSpPr>
        <p:sp>
          <p:nvSpPr>
            <p:cNvPr id="10" name="矩形 9"/>
            <p:cNvSpPr>
              <a:spLocks noChangeAspect="1"/>
            </p:cNvSpPr>
            <p:nvPr/>
          </p:nvSpPr>
          <p:spPr>
            <a:xfrm rot="2657959">
              <a:off x="1841963" y="6235877"/>
              <a:ext cx="295200" cy="295200"/>
            </a:xfrm>
            <a:prstGeom prst="rect">
              <a:avLst/>
            </a:prstGeom>
            <a:solidFill>
              <a:srgbClr val="FB3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257090" y="6002603"/>
              <a:ext cx="2921000" cy="738664"/>
            </a:xfrm>
            <a:prstGeom prst="rect">
              <a:avLst/>
            </a:prstGeom>
            <a:noFill/>
          </p:spPr>
          <p:txBody>
            <a:bodyPr wrap="square" rtlCol="0">
              <a:spAutoFit/>
            </a:bodyPr>
            <a:lstStyle/>
            <a:p>
              <a:r>
                <a:rPr lang="zh-CN" altLang="en-US" sz="4200" dirty="0">
                  <a:solidFill>
                    <a:schemeClr val="tx1"/>
                  </a:solidFill>
                  <a:latin typeface="微软雅黑" panose="020B0503020204020204" pitchFamily="34" charset="-122"/>
                  <a:ea typeface="微软雅黑" panose="020B0503020204020204" pitchFamily="34" charset="-122"/>
                </a:rPr>
                <a:t>申报类别</a:t>
              </a:r>
              <a:r>
                <a:rPr lang="zh-CN" altLang="en-US" sz="4200" spc="-300" dirty="0">
                  <a:solidFill>
                    <a:schemeClr val="tx1"/>
                  </a:solidFill>
                  <a:latin typeface="微软雅黑" panose="020B0503020204020204" pitchFamily="34" charset="-122"/>
                  <a:ea typeface="微软雅黑" panose="020B0503020204020204" pitchFamily="34" charset="-122"/>
                </a:rPr>
                <a:t>：</a:t>
              </a:r>
              <a:endParaRPr lang="zh-CN" altLang="en-US" sz="4200" spc="-300" dirty="0">
                <a:solidFill>
                  <a:schemeClr val="tx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8024209" y="6056464"/>
              <a:ext cx="17695214" cy="706755"/>
            </a:xfrm>
            <a:prstGeom prst="rect">
              <a:avLst/>
            </a:prstGeom>
            <a:noFill/>
          </p:spPr>
          <p:txBody>
            <a:bodyPr wrap="square" rtlCol="0">
              <a:spAutoFit/>
            </a:bodyPr>
            <a:lstStyle/>
            <a:p>
              <a:pPr algn="l">
                <a:buClrTx/>
                <a:buSzTx/>
                <a:buFontTx/>
              </a:pPr>
              <a:r>
                <a:rPr lang="zh-CN" altLang="en-US" sz="4000" dirty="0">
                  <a:solidFill>
                    <a:schemeClr val="tx1"/>
                  </a:solidFill>
                  <a:latin typeface="微软雅黑" panose="020B0503020204020204" pitchFamily="34" charset="-122"/>
                  <a:ea typeface="微软雅黑" panose="020B0503020204020204" pitchFamily="34" charset="-122"/>
                </a:rPr>
                <a:t>控制性详细规划</a:t>
              </a:r>
              <a:endParaRPr lang="zh-CN" altLang="en-US" sz="4000" dirty="0">
                <a:solidFill>
                  <a:schemeClr val="tx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841963" y="6850148"/>
            <a:ext cx="23877460" cy="760616"/>
            <a:chOff x="1841963" y="6002603"/>
            <a:chExt cx="23877460" cy="760616"/>
          </a:xfrm>
        </p:grpSpPr>
        <p:sp>
          <p:nvSpPr>
            <p:cNvPr id="37" name="矩形 36"/>
            <p:cNvSpPr>
              <a:spLocks noChangeAspect="1"/>
            </p:cNvSpPr>
            <p:nvPr/>
          </p:nvSpPr>
          <p:spPr>
            <a:xfrm rot="2657959">
              <a:off x="1841963" y="6235877"/>
              <a:ext cx="295200" cy="295200"/>
            </a:xfrm>
            <a:prstGeom prst="rect">
              <a:avLst/>
            </a:prstGeom>
            <a:solidFill>
              <a:srgbClr val="FB3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2257090" y="6002603"/>
              <a:ext cx="2921000" cy="738664"/>
            </a:xfrm>
            <a:prstGeom prst="rect">
              <a:avLst/>
            </a:prstGeom>
            <a:noFill/>
          </p:spPr>
          <p:txBody>
            <a:bodyPr wrap="square" rtlCol="0">
              <a:spAutoFit/>
            </a:bodyPr>
            <a:lstStyle/>
            <a:p>
              <a:r>
                <a:rPr lang="zh-CN" altLang="en-US" sz="4200" dirty="0">
                  <a:solidFill>
                    <a:schemeClr val="tx1"/>
                  </a:solidFill>
                  <a:latin typeface="微软雅黑" panose="020B0503020204020204" pitchFamily="34" charset="-122"/>
                  <a:ea typeface="微软雅黑" panose="020B0503020204020204" pitchFamily="34" charset="-122"/>
                </a:rPr>
                <a:t>公示类别</a:t>
              </a:r>
              <a:r>
                <a:rPr lang="zh-CN" altLang="en-US" sz="4200" spc="-300" dirty="0">
                  <a:solidFill>
                    <a:schemeClr val="tx1"/>
                  </a:solidFill>
                  <a:latin typeface="微软雅黑" panose="020B0503020204020204" pitchFamily="34" charset="-122"/>
                  <a:ea typeface="微软雅黑" panose="020B0503020204020204" pitchFamily="34" charset="-122"/>
                </a:rPr>
                <a:t>：</a:t>
              </a:r>
              <a:endParaRPr lang="zh-CN" altLang="en-US" sz="4200" spc="-300" dirty="0">
                <a:solidFill>
                  <a:schemeClr val="tx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024209" y="6056464"/>
              <a:ext cx="17695214" cy="706755"/>
            </a:xfrm>
            <a:prstGeom prst="rect">
              <a:avLst/>
            </a:prstGeom>
            <a:noFill/>
          </p:spPr>
          <p:txBody>
            <a:bodyPr wrap="square" rtlCol="0">
              <a:spAutoFit/>
            </a:bodyPr>
            <a:lstStyle/>
            <a:p>
              <a:r>
                <a:rPr lang="zh-CN" altLang="en-US" sz="4000" dirty="0">
                  <a:solidFill>
                    <a:schemeClr val="tx1"/>
                  </a:solidFill>
                  <a:latin typeface="微软雅黑" panose="020B0503020204020204" pitchFamily="34" charset="-122"/>
                  <a:ea typeface="微软雅黑" panose="020B0503020204020204" pitchFamily="34" charset="-122"/>
                </a:rPr>
                <a:t>批前公示</a:t>
              </a:r>
              <a:endParaRPr lang="zh-CN" altLang="en-US" sz="4000" dirty="0">
                <a:solidFill>
                  <a:schemeClr val="tx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1841963" y="7705962"/>
            <a:ext cx="23877460" cy="779666"/>
            <a:chOff x="1841963" y="6002603"/>
            <a:chExt cx="23877460" cy="779666"/>
          </a:xfrm>
        </p:grpSpPr>
        <p:sp>
          <p:nvSpPr>
            <p:cNvPr id="41" name="矩形 40"/>
            <p:cNvSpPr>
              <a:spLocks noChangeAspect="1"/>
            </p:cNvSpPr>
            <p:nvPr/>
          </p:nvSpPr>
          <p:spPr>
            <a:xfrm rot="2657959">
              <a:off x="1841963" y="6235877"/>
              <a:ext cx="295200" cy="295200"/>
            </a:xfrm>
            <a:prstGeom prst="rect">
              <a:avLst/>
            </a:prstGeom>
            <a:solidFill>
              <a:srgbClr val="FB3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2257090" y="6002603"/>
              <a:ext cx="2921000" cy="738664"/>
            </a:xfrm>
            <a:prstGeom prst="rect">
              <a:avLst/>
            </a:prstGeom>
            <a:noFill/>
          </p:spPr>
          <p:txBody>
            <a:bodyPr wrap="square" rtlCol="0">
              <a:spAutoFit/>
            </a:bodyPr>
            <a:lstStyle/>
            <a:p>
              <a:r>
                <a:rPr lang="zh-CN" altLang="en-US" sz="4200" dirty="0">
                  <a:latin typeface="微软雅黑" panose="020B0503020204020204" pitchFamily="34" charset="-122"/>
                  <a:ea typeface="微软雅黑" panose="020B0503020204020204" pitchFamily="34" charset="-122"/>
                </a:rPr>
                <a:t>公示时间</a:t>
              </a:r>
              <a:r>
                <a:rPr lang="zh-CN" altLang="en-US" sz="4200" spc="-300" dirty="0">
                  <a:latin typeface="微软雅黑" panose="020B0503020204020204" pitchFamily="34" charset="-122"/>
                  <a:ea typeface="微软雅黑" panose="020B0503020204020204" pitchFamily="34" charset="-122"/>
                </a:rPr>
                <a:t>：</a:t>
              </a:r>
              <a:endParaRPr lang="zh-CN" altLang="en-US" sz="4200" spc="-300"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8024209" y="6075514"/>
              <a:ext cx="17695214" cy="706755"/>
            </a:xfrm>
            <a:prstGeom prst="rect">
              <a:avLst/>
            </a:prstGeom>
            <a:noFill/>
          </p:spPr>
          <p:txBody>
            <a:bodyPr wrap="square" rtlCol="0">
              <a:spAutoFit/>
            </a:bodyPr>
            <a:lstStyle/>
            <a:p>
              <a:r>
                <a:rPr lang="en-US" altLang="zh-CN" sz="4000" dirty="0">
                  <a:latin typeface="微软雅黑" panose="020B0503020204020204" pitchFamily="34" charset="-122"/>
                  <a:ea typeface="微软雅黑" panose="020B0503020204020204" pitchFamily="34" charset="-122"/>
                </a:rPr>
                <a:t>30</a:t>
              </a:r>
              <a:r>
                <a:rPr lang="zh-CN" altLang="en-US" sz="4000" dirty="0">
                  <a:latin typeface="微软雅黑" panose="020B0503020204020204" pitchFamily="34" charset="-122"/>
                  <a:ea typeface="微软雅黑" panose="020B0503020204020204" pitchFamily="34" charset="-122"/>
                </a:rPr>
                <a:t>日   </a:t>
              </a:r>
              <a:r>
                <a:rPr lang="zh-CN" altLang="en-US" sz="4000" dirty="0">
                  <a:solidFill>
                    <a:srgbClr val="FB3204"/>
                  </a:solidFill>
                  <a:latin typeface="微软雅黑" panose="020B0503020204020204" pitchFamily="34" charset="-122"/>
                  <a:ea typeface="微软雅黑" panose="020B0503020204020204" pitchFamily="34" charset="-122"/>
                </a:rPr>
                <a:t> </a:t>
              </a:r>
              <a:endParaRPr lang="zh-CN" altLang="en-US" sz="4000" dirty="0">
                <a:solidFill>
                  <a:schemeClr val="tx1"/>
                </a:solidFill>
                <a:latin typeface="微软雅黑" panose="020B0503020204020204" pitchFamily="34" charset="-122"/>
                <a:ea typeface="微软雅黑" panose="020B0503020204020204" pitchFamily="34" charset="-122"/>
              </a:endParaRPr>
            </a:p>
          </p:txBody>
        </p:sp>
      </p:grpSp>
      <p:sp>
        <p:nvSpPr>
          <p:cNvPr id="61" name="文本框 60"/>
          <p:cNvSpPr txBox="1"/>
          <p:nvPr/>
        </p:nvSpPr>
        <p:spPr>
          <a:xfrm>
            <a:off x="990600" y="10861281"/>
            <a:ext cx="3737310" cy="829945"/>
          </a:xfrm>
          <a:prstGeom prst="rect">
            <a:avLst/>
          </a:prstGeom>
          <a:noFill/>
        </p:spPr>
        <p:txBody>
          <a:bodyPr wrap="square" rtlCol="0">
            <a:spAutoFit/>
          </a:bodyPr>
          <a:lstStyle/>
          <a:p>
            <a:r>
              <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公示说明</a:t>
            </a:r>
            <a:endPar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3" name="矩形 62"/>
          <p:cNvSpPr/>
          <p:nvPr/>
        </p:nvSpPr>
        <p:spPr>
          <a:xfrm>
            <a:off x="15506700" y="10920730"/>
            <a:ext cx="4962525" cy="818515"/>
          </a:xfrm>
          <a:prstGeom prst="rect">
            <a:avLst/>
          </a:prstGeom>
          <a:solidFill>
            <a:srgbClr val="FFFF0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5770860" y="10902950"/>
            <a:ext cx="4697730" cy="829945"/>
          </a:xfrm>
          <a:prstGeom prst="rect">
            <a:avLst/>
          </a:prstGeom>
          <a:noFill/>
        </p:spPr>
        <p:txBody>
          <a:bodyPr wrap="square" rtlCol="0">
            <a:spAutoFit/>
          </a:bodyPr>
          <a:lstStyle/>
          <a:p>
            <a:r>
              <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地块区位示意图</a:t>
            </a:r>
            <a:endPar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01" name="矩形 100"/>
          <p:cNvSpPr/>
          <p:nvPr/>
        </p:nvSpPr>
        <p:spPr>
          <a:xfrm>
            <a:off x="409575" y="20194270"/>
            <a:ext cx="7414260" cy="839470"/>
          </a:xfrm>
          <a:prstGeom prst="rect">
            <a:avLst/>
          </a:prstGeom>
          <a:solidFill>
            <a:srgbClr val="FFFF0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文本框 101"/>
          <p:cNvSpPr txBox="1"/>
          <p:nvPr/>
        </p:nvSpPr>
        <p:spPr>
          <a:xfrm>
            <a:off x="-114300" y="20203795"/>
            <a:ext cx="6889750" cy="829945"/>
          </a:xfrm>
          <a:prstGeom prst="rect">
            <a:avLst/>
          </a:prstGeom>
          <a:noFill/>
        </p:spPr>
        <p:txBody>
          <a:bodyPr wrap="square" rtlCol="0">
            <a:spAutoFit/>
          </a:bodyPr>
          <a:lstStyle/>
          <a:p>
            <a:pPr algn="ctr"/>
            <a:r>
              <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用地布局规划图</a:t>
            </a:r>
            <a:endPar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0" name="矩形 149"/>
          <p:cNvSpPr/>
          <p:nvPr/>
        </p:nvSpPr>
        <p:spPr>
          <a:xfrm>
            <a:off x="409575" y="21033740"/>
            <a:ext cx="26847800" cy="295459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文本框 272"/>
          <p:cNvSpPr txBox="1"/>
          <p:nvPr/>
        </p:nvSpPr>
        <p:spPr>
          <a:xfrm>
            <a:off x="438150" y="47983140"/>
            <a:ext cx="3153410" cy="645160"/>
          </a:xfrm>
          <a:prstGeom prst="rect">
            <a:avLst/>
          </a:prstGeom>
          <a:noFill/>
        </p:spPr>
        <p:txBody>
          <a:bodyPr vert="horz" wrap="square" rtlCol="0">
            <a:spAutoFit/>
          </a:bodyPr>
          <a:lstStyle/>
          <a:p>
            <a:pPr>
              <a:buClrTx/>
              <a:buSzTx/>
              <a:buFontTx/>
            </a:pPr>
            <a:r>
              <a:rPr lang="zh-CN" altLang="en-US" sz="3600" b="1" spc="600" dirty="0">
                <a:latin typeface="微软雅黑" panose="020B0503020204020204" pitchFamily="34" charset="-122"/>
                <a:ea typeface="微软雅黑" panose="020B0503020204020204" pitchFamily="34" charset="-122"/>
              </a:rPr>
              <a:t>规划说明：</a:t>
            </a:r>
            <a:endParaRPr lang="zh-CN" altLang="en-US" sz="3600" b="1" spc="600" dirty="0">
              <a:latin typeface="微软雅黑" panose="020B0503020204020204" pitchFamily="34" charset="-122"/>
              <a:ea typeface="微软雅黑" panose="020B0503020204020204" pitchFamily="34" charset="-122"/>
            </a:endParaRPr>
          </a:p>
        </p:txBody>
      </p:sp>
      <p:sp>
        <p:nvSpPr>
          <p:cNvPr id="275" name="任意多边形: 形状 274"/>
          <p:cNvSpPr/>
          <p:nvPr/>
        </p:nvSpPr>
        <p:spPr>
          <a:xfrm flipV="1">
            <a:off x="400050" y="43311445"/>
            <a:ext cx="26859865" cy="76200"/>
          </a:xfrm>
          <a:custGeom>
            <a:avLst/>
            <a:gdLst>
              <a:gd name="connsiteX0" fmla="*/ 0 w 27355800"/>
              <a:gd name="connsiteY0" fmla="*/ 0 h 0"/>
              <a:gd name="connsiteX1" fmla="*/ 27355800 w 27355800"/>
              <a:gd name="connsiteY1" fmla="*/ 0 h 0"/>
            </a:gdLst>
            <a:ahLst/>
            <a:cxnLst>
              <a:cxn ang="0">
                <a:pos x="connsiteX0" y="connsiteY0"/>
              </a:cxn>
              <a:cxn ang="0">
                <a:pos x="connsiteX1" y="connsiteY1"/>
              </a:cxn>
            </a:cxnLst>
            <a:rect l="l" t="t" r="r" b="b"/>
            <a:pathLst>
              <a:path w="27355800">
                <a:moveTo>
                  <a:pt x="0" y="0"/>
                </a:moveTo>
                <a:lnTo>
                  <a:pt x="273558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816563" y="8575912"/>
            <a:ext cx="23896510" cy="760616"/>
            <a:chOff x="1841963" y="6002603"/>
            <a:chExt cx="23896510" cy="760616"/>
          </a:xfrm>
        </p:grpSpPr>
        <p:sp>
          <p:nvSpPr>
            <p:cNvPr id="21" name="矩形 20"/>
            <p:cNvSpPr>
              <a:spLocks noChangeAspect="1"/>
            </p:cNvSpPr>
            <p:nvPr/>
          </p:nvSpPr>
          <p:spPr>
            <a:xfrm rot="2657959">
              <a:off x="1841963" y="6235877"/>
              <a:ext cx="295200" cy="295200"/>
            </a:xfrm>
            <a:prstGeom prst="rect">
              <a:avLst/>
            </a:prstGeom>
            <a:solidFill>
              <a:srgbClr val="FB3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257253" y="6002603"/>
              <a:ext cx="3891915" cy="737235"/>
            </a:xfrm>
            <a:prstGeom prst="rect">
              <a:avLst/>
            </a:prstGeom>
            <a:noFill/>
          </p:spPr>
          <p:txBody>
            <a:bodyPr wrap="square" rtlCol="0">
              <a:spAutoFit/>
            </a:bodyPr>
            <a:lstStyle/>
            <a:p>
              <a:r>
                <a:rPr lang="zh-CN" altLang="en-US" sz="4200" dirty="0">
                  <a:latin typeface="微软雅黑" panose="020B0503020204020204" pitchFamily="34" charset="-122"/>
                  <a:ea typeface="微软雅黑" panose="020B0503020204020204" pitchFamily="34" charset="-122"/>
                </a:rPr>
                <a:t>公示组织单位</a:t>
              </a:r>
              <a:r>
                <a:rPr lang="zh-CN" altLang="en-US" sz="4200" spc="-300" dirty="0">
                  <a:latin typeface="微软雅黑" panose="020B0503020204020204" pitchFamily="34" charset="-122"/>
                  <a:ea typeface="微软雅黑" panose="020B0503020204020204" pitchFamily="34" charset="-122"/>
                </a:rPr>
                <a:t>：</a:t>
              </a:r>
              <a:endParaRPr lang="zh-CN" altLang="en-US" sz="4200" spc="-3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8043259" y="6056464"/>
              <a:ext cx="17695214" cy="706755"/>
            </a:xfrm>
            <a:prstGeom prst="rect">
              <a:avLst/>
            </a:prstGeom>
            <a:noFill/>
          </p:spPr>
          <p:txBody>
            <a:bodyPr wrap="square" rtlCol="0">
              <a:spAutoFit/>
            </a:bodyPr>
            <a:lstStyle/>
            <a:p>
              <a:r>
                <a:rPr lang="zh-CN" altLang="en-US" sz="4000" dirty="0">
                  <a:latin typeface="微软雅黑" panose="020B0503020204020204" pitchFamily="34" charset="-122"/>
                  <a:ea typeface="微软雅黑" panose="020B0503020204020204" pitchFamily="34" charset="-122"/>
                </a:rPr>
                <a:t>芒市自然资源局</a:t>
              </a:r>
              <a:endParaRPr lang="zh-CN" altLang="en-US" sz="4000"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810213" y="9426812"/>
            <a:ext cx="23877460" cy="760616"/>
            <a:chOff x="1841963" y="6002603"/>
            <a:chExt cx="23877460" cy="760616"/>
          </a:xfrm>
        </p:grpSpPr>
        <p:sp>
          <p:nvSpPr>
            <p:cNvPr id="26" name="矩形 25"/>
            <p:cNvSpPr>
              <a:spLocks noChangeAspect="1"/>
            </p:cNvSpPr>
            <p:nvPr/>
          </p:nvSpPr>
          <p:spPr>
            <a:xfrm rot="2657959">
              <a:off x="1841963" y="6235877"/>
              <a:ext cx="295200" cy="295200"/>
            </a:xfrm>
            <a:prstGeom prst="rect">
              <a:avLst/>
            </a:prstGeom>
            <a:solidFill>
              <a:srgbClr val="FB32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2257253" y="6002603"/>
              <a:ext cx="3891915" cy="737235"/>
            </a:xfrm>
            <a:prstGeom prst="rect">
              <a:avLst/>
            </a:prstGeom>
            <a:noFill/>
          </p:spPr>
          <p:txBody>
            <a:bodyPr wrap="square" rtlCol="0">
              <a:spAutoFit/>
            </a:bodyPr>
            <a:lstStyle/>
            <a:p>
              <a:r>
                <a:rPr lang="zh-CN" altLang="en-US" sz="4200" dirty="0">
                  <a:latin typeface="微软雅黑" panose="020B0503020204020204" pitchFamily="34" charset="-122"/>
                  <a:ea typeface="微软雅黑" panose="020B0503020204020204" pitchFamily="34" charset="-122"/>
                </a:rPr>
                <a:t>公示途径</a:t>
              </a:r>
              <a:r>
                <a:rPr lang="zh-CN" altLang="en-US" sz="4200" spc="-300" dirty="0">
                  <a:latin typeface="微软雅黑" panose="020B0503020204020204" pitchFamily="34" charset="-122"/>
                  <a:ea typeface="微软雅黑" panose="020B0503020204020204" pitchFamily="34" charset="-122"/>
                </a:rPr>
                <a:t>：</a:t>
              </a:r>
              <a:endParaRPr lang="zh-CN" altLang="en-US" sz="4200" spc="-300" dirty="0">
                <a:latin typeface="微软雅黑" panose="020B0503020204020204" pitchFamily="34" charset="-122"/>
                <a:ea typeface="微软雅黑" panose="020B0503020204020204" pitchFamily="34" charset="-122"/>
              </a:endParaRPr>
            </a:p>
          </p:txBody>
        </p:sp>
        <p:sp>
          <p:nvSpPr>
            <p:cNvPr id="51" name="文本框 50"/>
            <p:cNvSpPr txBox="1"/>
            <p:nvPr/>
          </p:nvSpPr>
          <p:spPr>
            <a:xfrm>
              <a:off x="8024209" y="6056464"/>
              <a:ext cx="17695214" cy="706755"/>
            </a:xfrm>
            <a:prstGeom prst="rect">
              <a:avLst/>
            </a:prstGeom>
            <a:noFill/>
          </p:spPr>
          <p:txBody>
            <a:bodyPr wrap="square" rtlCol="0">
              <a:spAutoFit/>
            </a:bodyPr>
            <a:lstStyle/>
            <a:p>
              <a:r>
                <a:rPr lang="zh-CN" sz="4000" dirty="0">
                  <a:latin typeface="微软雅黑" panose="020B0503020204020204" pitchFamily="34" charset="-122"/>
                  <a:ea typeface="微软雅黑" panose="020B0503020204020204" pitchFamily="34" charset="-122"/>
                </a:rPr>
                <a:t>芒市自然资源局信息公开专栏</a:t>
              </a:r>
              <a:endParaRPr lang="zh-CN" sz="4000" dirty="0">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647700" y="48563530"/>
            <a:ext cx="26526490" cy="1568450"/>
          </a:xfrm>
          <a:prstGeom prst="rect">
            <a:avLst/>
          </a:prstGeom>
          <a:noFill/>
        </p:spPr>
        <p:txBody>
          <a:bodyPr wrap="square" rtlCol="0">
            <a:spAutoFit/>
          </a:bodyPr>
          <a:lstStyle/>
          <a:p>
            <a:pPr indent="457200" algn="just" defTabSz="2921000" eaLnBrk="1" hangingPunct="1">
              <a:lnSpc>
                <a:spcPct val="150000"/>
              </a:lnSpc>
              <a:buClrTx/>
              <a:buSzTx/>
              <a:buFont typeface="Wingdings" panose="05000000000000000000" charset="0"/>
            </a:pPr>
            <a:r>
              <a:rPr lang="zh-CN" sz="3200" dirty="0">
                <a:solidFill>
                  <a:schemeClr val="tx1"/>
                </a:solidFill>
                <a:latin typeface="微软雅黑" panose="020B0503020204020204" pitchFamily="34" charset="-122"/>
                <a:ea typeface="微软雅黑" panose="020B0503020204020204" pitchFamily="34" charset="-122"/>
                <a:sym typeface="+mn-ea"/>
              </a:rPr>
              <a:t>片区规划范围用地总面积为70.68公顷，城市建设用地（H1）面积为70.31公顷，占总用地比例为99.48%；非建设用地主要指沟渠水域（E1），面积为0.37公顷，占总用地面积比例为0.52%。</a:t>
            </a:r>
            <a:endParaRPr lang="zh-CN" sz="3200" dirty="0">
              <a:solidFill>
                <a:schemeClr val="tx1"/>
              </a:solidFill>
              <a:latin typeface="微软雅黑" panose="020B0503020204020204" pitchFamily="34" charset="-122"/>
              <a:ea typeface="微软雅黑" panose="020B0503020204020204" pitchFamily="34" charset="-122"/>
              <a:sym typeface="+mn-ea"/>
            </a:endParaRPr>
          </a:p>
        </p:txBody>
      </p:sp>
      <p:sp>
        <p:nvSpPr>
          <p:cNvPr id="143" name="任意多边形 142"/>
          <p:cNvSpPr/>
          <p:nvPr/>
        </p:nvSpPr>
        <p:spPr>
          <a:xfrm>
            <a:off x="414020" y="47712630"/>
            <a:ext cx="26822400" cy="114300"/>
          </a:xfrm>
          <a:custGeom>
            <a:avLst/>
            <a:gdLst>
              <a:gd name="connisteX0" fmla="*/ 0 w 26822400"/>
              <a:gd name="connsiteY0" fmla="*/ 114300 h 114300"/>
              <a:gd name="connisteX1" fmla="*/ 26822400 w 26822400"/>
              <a:gd name="connsiteY1" fmla="*/ 0 h 114300"/>
            </a:gdLst>
            <a:ahLst/>
            <a:cxnLst>
              <a:cxn ang="0">
                <a:pos x="connisteX0" y="connsiteY0"/>
              </a:cxn>
              <a:cxn ang="0">
                <a:pos x="connisteX1" y="connsiteY1"/>
              </a:cxn>
            </a:cxnLst>
            <a:rect l="l" t="t" r="r" b="b"/>
            <a:pathLst>
              <a:path w="26822400" h="114300">
                <a:moveTo>
                  <a:pt x="0" y="114300"/>
                </a:moveTo>
                <a:lnTo>
                  <a:pt x="26822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44" name="文本框 143"/>
          <p:cNvSpPr txBox="1"/>
          <p:nvPr/>
        </p:nvSpPr>
        <p:spPr>
          <a:xfrm>
            <a:off x="8801100" y="44436030"/>
            <a:ext cx="1013460" cy="1943100"/>
          </a:xfrm>
          <a:prstGeom prst="rect">
            <a:avLst/>
          </a:prstGeom>
          <a:noFill/>
        </p:spPr>
        <p:txBody>
          <a:bodyPr vert="eaVert" wrap="square" rtlCol="0">
            <a:spAutoFit/>
          </a:bodyPr>
          <a:p>
            <a:pPr fontAlgn="auto">
              <a:lnSpc>
                <a:spcPct val="150000"/>
              </a:lnSpc>
            </a:pPr>
            <a:r>
              <a:rPr lang="zh-CN" altLang="en-US" sz="3600" b="1">
                <a:latin typeface="微软雅黑" panose="020B0503020204020204" pitchFamily="34" charset="-122"/>
                <a:ea typeface="微软雅黑" panose="020B0503020204020204" pitchFamily="34" charset="-122"/>
              </a:rPr>
              <a:t>图  例</a:t>
            </a:r>
            <a:endParaRPr lang="zh-CN" altLang="en-US" sz="3600" b="1">
              <a:latin typeface="微软雅黑" panose="020B0503020204020204" pitchFamily="34" charset="-122"/>
              <a:ea typeface="微软雅黑" panose="020B0503020204020204" pitchFamily="34" charset="-122"/>
            </a:endParaRPr>
          </a:p>
        </p:txBody>
      </p:sp>
      <p:sp>
        <p:nvSpPr>
          <p:cNvPr id="148" name="文本框 147"/>
          <p:cNvSpPr txBox="1"/>
          <p:nvPr/>
        </p:nvSpPr>
        <p:spPr>
          <a:xfrm>
            <a:off x="365125" y="44321730"/>
            <a:ext cx="1013460" cy="1943100"/>
          </a:xfrm>
          <a:prstGeom prst="rect">
            <a:avLst/>
          </a:prstGeom>
          <a:noFill/>
        </p:spPr>
        <p:txBody>
          <a:bodyPr vert="eaVert" wrap="square" rtlCol="0">
            <a:spAutoFit/>
          </a:bodyPr>
          <a:p>
            <a:pPr fontAlgn="auto">
              <a:lnSpc>
                <a:spcPct val="150000"/>
              </a:lnSpc>
            </a:pPr>
            <a:r>
              <a:rPr lang="zh-CN" altLang="en-US" sz="3600" b="1">
                <a:latin typeface="微软雅黑" panose="020B0503020204020204" pitchFamily="34" charset="-122"/>
                <a:ea typeface="微软雅黑" panose="020B0503020204020204" pitchFamily="34" charset="-122"/>
              </a:rPr>
              <a:t>比 例 尺</a:t>
            </a:r>
            <a:endParaRPr lang="zh-CN" altLang="en-US" sz="3600" b="1">
              <a:latin typeface="微软雅黑" panose="020B0503020204020204" pitchFamily="34" charset="-122"/>
              <a:ea typeface="微软雅黑" panose="020B0503020204020204" pitchFamily="34" charset="-122"/>
            </a:endParaRPr>
          </a:p>
        </p:txBody>
      </p:sp>
      <p:sp>
        <p:nvSpPr>
          <p:cNvPr id="34" name="任意多边形 33"/>
          <p:cNvSpPr/>
          <p:nvPr/>
        </p:nvSpPr>
        <p:spPr>
          <a:xfrm>
            <a:off x="1723390" y="43404155"/>
            <a:ext cx="0" cy="4387215"/>
          </a:xfrm>
          <a:custGeom>
            <a:avLst/>
            <a:gdLst>
              <a:gd name="connisteX0" fmla="*/ 0 w 0"/>
              <a:gd name="connsiteY0" fmla="*/ 0 h 4387215"/>
              <a:gd name="connisteX1" fmla="*/ 0 w 0"/>
              <a:gd name="connsiteY1" fmla="*/ 4387215 h 4387215"/>
            </a:gdLst>
            <a:ahLst/>
            <a:cxnLst>
              <a:cxn ang="0">
                <a:pos x="connisteX0" y="connsiteY0"/>
              </a:cxn>
              <a:cxn ang="0">
                <a:pos x="connisteX1" y="connsiteY1"/>
              </a:cxn>
            </a:cxnLst>
            <a:rect l="l" t="t" r="r" b="b"/>
            <a:pathLst>
              <a:path h="4387215">
                <a:moveTo>
                  <a:pt x="0" y="0"/>
                </a:moveTo>
                <a:lnTo>
                  <a:pt x="0" y="438721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35" name="任意多边形 34"/>
          <p:cNvSpPr/>
          <p:nvPr/>
        </p:nvSpPr>
        <p:spPr>
          <a:xfrm>
            <a:off x="8460105" y="43387010"/>
            <a:ext cx="0" cy="4387215"/>
          </a:xfrm>
          <a:custGeom>
            <a:avLst/>
            <a:gdLst>
              <a:gd name="connisteX0" fmla="*/ 0 w 0"/>
              <a:gd name="connsiteY0" fmla="*/ 0 h 4387215"/>
              <a:gd name="connisteX1" fmla="*/ 0 w 0"/>
              <a:gd name="connsiteY1" fmla="*/ 4387215 h 4387215"/>
            </a:gdLst>
            <a:ahLst/>
            <a:cxnLst>
              <a:cxn ang="0">
                <a:pos x="connisteX0" y="connsiteY0"/>
              </a:cxn>
              <a:cxn ang="0">
                <a:pos x="connisteX1" y="connsiteY1"/>
              </a:cxn>
            </a:cxnLst>
            <a:rect l="l" t="t" r="r" b="b"/>
            <a:pathLst>
              <a:path h="4387215">
                <a:moveTo>
                  <a:pt x="0" y="0"/>
                </a:moveTo>
                <a:lnTo>
                  <a:pt x="0" y="438721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5" name="任意多边形 44"/>
          <p:cNvSpPr/>
          <p:nvPr/>
        </p:nvSpPr>
        <p:spPr>
          <a:xfrm>
            <a:off x="10116185" y="43387010"/>
            <a:ext cx="0" cy="4387215"/>
          </a:xfrm>
          <a:custGeom>
            <a:avLst/>
            <a:gdLst>
              <a:gd name="connisteX0" fmla="*/ 0 w 0"/>
              <a:gd name="connsiteY0" fmla="*/ 0 h 4387215"/>
              <a:gd name="connisteX1" fmla="*/ 0 w 0"/>
              <a:gd name="connsiteY1" fmla="*/ 4387215 h 4387215"/>
            </a:gdLst>
            <a:ahLst/>
            <a:cxnLst>
              <a:cxn ang="0">
                <a:pos x="connisteX0" y="connsiteY0"/>
              </a:cxn>
              <a:cxn ang="0">
                <a:pos x="connisteX1" y="connsiteY1"/>
              </a:cxn>
            </a:cxnLst>
            <a:rect l="l" t="t" r="r" b="b"/>
            <a:pathLst>
              <a:path h="4387215">
                <a:moveTo>
                  <a:pt x="0" y="0"/>
                </a:moveTo>
                <a:lnTo>
                  <a:pt x="0" y="438721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3" name="图片 2"/>
          <p:cNvPicPr>
            <a:picLocks noChangeAspect="1"/>
          </p:cNvPicPr>
          <p:nvPr>
            <p:custDataLst>
              <p:tags r:id="rId1"/>
            </p:custDataLst>
          </p:nvPr>
        </p:nvPicPr>
        <p:blipFill>
          <a:blip r:embed="rId2"/>
          <a:srcRect l="52240" t="46423" r="11248" b="17671"/>
          <a:stretch>
            <a:fillRect/>
          </a:stretch>
        </p:blipFill>
        <p:spPr>
          <a:xfrm>
            <a:off x="15506700" y="11830685"/>
            <a:ext cx="11707495" cy="8144510"/>
          </a:xfrm>
          <a:prstGeom prst="rect">
            <a:avLst/>
          </a:prstGeom>
          <a:ln>
            <a:solidFill>
              <a:schemeClr val="bg1">
                <a:lumMod val="65000"/>
              </a:schemeClr>
            </a:solidFill>
          </a:ln>
        </p:spPr>
      </p:pic>
      <p:pic>
        <p:nvPicPr>
          <p:cNvPr id="16" name="图片 15" descr="05大物流园用地布局图-修202305"/>
          <p:cNvPicPr>
            <a:picLocks noChangeAspect="1"/>
          </p:cNvPicPr>
          <p:nvPr/>
        </p:nvPicPr>
        <p:blipFill>
          <a:blip r:embed="rId3"/>
          <a:srcRect l="10717" t="8718" r="23537" b="14502"/>
          <a:stretch>
            <a:fillRect/>
          </a:stretch>
        </p:blipFill>
        <p:spPr>
          <a:xfrm>
            <a:off x="447675" y="21113115"/>
            <a:ext cx="26802080" cy="22138640"/>
          </a:xfrm>
          <a:prstGeom prst="rect">
            <a:avLst/>
          </a:prstGeom>
        </p:spPr>
      </p:pic>
      <p:grpSp>
        <p:nvGrpSpPr>
          <p:cNvPr id="50" name="组合 49"/>
          <p:cNvGrpSpPr/>
          <p:nvPr/>
        </p:nvGrpSpPr>
        <p:grpSpPr>
          <a:xfrm>
            <a:off x="11612245" y="43511470"/>
            <a:ext cx="11791950" cy="4221480"/>
            <a:chOff x="16223" y="68402"/>
            <a:chExt cx="18570" cy="6648"/>
          </a:xfrm>
        </p:grpSpPr>
        <p:grpSp>
          <p:nvGrpSpPr>
            <p:cNvPr id="31" name="组合 30"/>
            <p:cNvGrpSpPr/>
            <p:nvPr/>
          </p:nvGrpSpPr>
          <p:grpSpPr>
            <a:xfrm>
              <a:off x="16223" y="68402"/>
              <a:ext cx="18571" cy="6648"/>
              <a:chOff x="16428" y="68841"/>
              <a:chExt cx="13951" cy="4994"/>
            </a:xfrm>
          </p:grpSpPr>
          <p:pic>
            <p:nvPicPr>
              <p:cNvPr id="23" name="图片 22" descr="05大物流园用地布局图-修202305"/>
              <p:cNvPicPr>
                <a:picLocks noChangeAspect="1"/>
              </p:cNvPicPr>
              <p:nvPr/>
            </p:nvPicPr>
            <p:blipFill>
              <a:blip r:embed="rId3"/>
              <a:srcRect l="13344" t="86665" r="55597" b="4428"/>
              <a:stretch>
                <a:fillRect/>
              </a:stretch>
            </p:blipFill>
            <p:spPr>
              <a:xfrm>
                <a:off x="16428" y="68841"/>
                <a:ext cx="13488" cy="2736"/>
              </a:xfrm>
              <a:prstGeom prst="rect">
                <a:avLst/>
              </a:prstGeom>
            </p:spPr>
          </p:pic>
          <p:pic>
            <p:nvPicPr>
              <p:cNvPr id="30" name="图片 29" descr="05大物流园用地布局图-修202305"/>
              <p:cNvPicPr>
                <a:picLocks noChangeAspect="1"/>
              </p:cNvPicPr>
              <p:nvPr/>
            </p:nvPicPr>
            <p:blipFill>
              <a:blip r:embed="rId3"/>
              <a:srcRect l="44403" t="86703" r="39694" b="5193"/>
              <a:stretch>
                <a:fillRect/>
              </a:stretch>
            </p:blipFill>
            <p:spPr>
              <a:xfrm>
                <a:off x="16549" y="71321"/>
                <a:ext cx="6906" cy="2489"/>
              </a:xfrm>
              <a:prstGeom prst="rect">
                <a:avLst/>
              </a:prstGeom>
            </p:spPr>
          </p:pic>
          <p:pic>
            <p:nvPicPr>
              <p:cNvPr id="49" name="图片 48" descr="05大物流园用地布局图-修202305"/>
              <p:cNvPicPr>
                <a:picLocks noChangeAspect="1"/>
              </p:cNvPicPr>
              <p:nvPr/>
            </p:nvPicPr>
            <p:blipFill>
              <a:blip r:embed="rId3"/>
              <a:srcRect l="68324" t="86703" r="22714" b="5193"/>
              <a:stretch>
                <a:fillRect/>
              </a:stretch>
            </p:blipFill>
            <p:spPr>
              <a:xfrm>
                <a:off x="26487" y="71346"/>
                <a:ext cx="3892" cy="2489"/>
              </a:xfrm>
              <a:prstGeom prst="rect">
                <a:avLst/>
              </a:prstGeom>
            </p:spPr>
          </p:pic>
        </p:grpSp>
        <p:pic>
          <p:nvPicPr>
            <p:cNvPr id="47" name="图片 46" descr="05大物流园用地布局图-修202305"/>
            <p:cNvPicPr>
              <a:picLocks noChangeAspect="1"/>
            </p:cNvPicPr>
            <p:nvPr/>
          </p:nvPicPr>
          <p:blipFill>
            <a:blip r:embed="rId3"/>
            <a:srcRect l="60306" t="86703" r="31675" b="5193"/>
            <a:stretch>
              <a:fillRect/>
            </a:stretch>
          </p:blipFill>
          <p:spPr>
            <a:xfrm>
              <a:off x="24947" y="71703"/>
              <a:ext cx="4636" cy="3313"/>
            </a:xfrm>
            <a:prstGeom prst="rect">
              <a:avLst/>
            </a:prstGeom>
          </p:spPr>
        </p:pic>
      </p:grpSp>
      <p:pic>
        <p:nvPicPr>
          <p:cNvPr id="57" name="图片 56"/>
          <p:cNvPicPr>
            <a:picLocks noChangeAspect="1"/>
          </p:cNvPicPr>
          <p:nvPr>
            <p:custDataLst>
              <p:tags r:id="rId4"/>
            </p:custDataLst>
          </p:nvPr>
        </p:nvPicPr>
        <p:blipFill>
          <a:blip r:embed="rId5"/>
          <a:srcRect t="1885"/>
          <a:stretch>
            <a:fillRect/>
          </a:stretch>
        </p:blipFill>
        <p:spPr>
          <a:xfrm>
            <a:off x="3619500" y="43420665"/>
            <a:ext cx="3155950" cy="4131945"/>
          </a:xfrm>
          <a:prstGeom prst="rect">
            <a:avLst/>
          </a:prstGeom>
        </p:spPr>
      </p:pic>
      <p:sp>
        <p:nvSpPr>
          <p:cNvPr id="58" name="文本框 57"/>
          <p:cNvSpPr txBox="1"/>
          <p:nvPr/>
        </p:nvSpPr>
        <p:spPr>
          <a:xfrm>
            <a:off x="3899535" y="46661070"/>
            <a:ext cx="543560"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微软雅黑" panose="020B0503020204020204" pitchFamily="34" charset="-122"/>
                <a:ea typeface="微软雅黑" panose="020B0503020204020204" pitchFamily="34" charset="-122"/>
              </a:rPr>
              <a:t>0</a:t>
            </a:r>
            <a:endParaRPr lang="en-US" altLang="zh-CN" sz="2400">
              <a:latin typeface="微软雅黑" panose="020B0503020204020204" pitchFamily="34" charset="-122"/>
              <a:ea typeface="微软雅黑" panose="020B0503020204020204" pitchFamily="34" charset="-122"/>
            </a:endParaRPr>
          </a:p>
        </p:txBody>
      </p:sp>
      <p:sp>
        <p:nvSpPr>
          <p:cNvPr id="59" name="文本框 58"/>
          <p:cNvSpPr txBox="1"/>
          <p:nvPr/>
        </p:nvSpPr>
        <p:spPr>
          <a:xfrm>
            <a:off x="4128135" y="47344965"/>
            <a:ext cx="134048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微软雅黑" panose="020B0503020204020204" pitchFamily="34" charset="-122"/>
                <a:ea typeface="微软雅黑" panose="020B0503020204020204" pitchFamily="34" charset="-122"/>
              </a:rPr>
              <a:t>100M</a:t>
            </a:r>
            <a:endParaRPr lang="en-US" altLang="zh-CN" sz="2400">
              <a:latin typeface="微软雅黑" panose="020B0503020204020204" pitchFamily="34" charset="-122"/>
              <a:ea typeface="微软雅黑" panose="020B0503020204020204" pitchFamily="34" charset="-122"/>
            </a:endParaRPr>
          </a:p>
        </p:txBody>
      </p:sp>
      <p:sp>
        <p:nvSpPr>
          <p:cNvPr id="60" name="文本框 59"/>
          <p:cNvSpPr txBox="1"/>
          <p:nvPr/>
        </p:nvSpPr>
        <p:spPr>
          <a:xfrm>
            <a:off x="4932045" y="46624875"/>
            <a:ext cx="134048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微软雅黑" panose="020B0503020204020204" pitchFamily="34" charset="-122"/>
                <a:ea typeface="微软雅黑" panose="020B0503020204020204" pitchFamily="34" charset="-122"/>
              </a:rPr>
              <a:t>300M</a:t>
            </a:r>
            <a:endParaRPr lang="en-US" altLang="zh-CN" sz="2400">
              <a:latin typeface="微软雅黑" panose="020B0503020204020204" pitchFamily="34" charset="-122"/>
              <a:ea typeface="微软雅黑" panose="020B0503020204020204" pitchFamily="34" charset="-122"/>
            </a:endParaRPr>
          </a:p>
        </p:txBody>
      </p:sp>
      <p:sp>
        <p:nvSpPr>
          <p:cNvPr id="65" name="文本框 64"/>
          <p:cNvSpPr txBox="1"/>
          <p:nvPr/>
        </p:nvSpPr>
        <p:spPr>
          <a:xfrm>
            <a:off x="5751830" y="47324645"/>
            <a:ext cx="1340485" cy="46037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400">
                <a:latin typeface="微软雅黑" panose="020B0503020204020204" pitchFamily="34" charset="-122"/>
                <a:ea typeface="微软雅黑" panose="020B0503020204020204" pitchFamily="34" charset="-122"/>
              </a:rPr>
              <a:t>600M</a:t>
            </a:r>
            <a:endParaRPr lang="en-US" altLang="zh-CN" sz="2400">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03"/>
          <p:cNvPicPr>
            <a:picLocks noChangeAspect="1"/>
          </p:cNvPicPr>
          <p:nvPr/>
        </p:nvPicPr>
        <p:blipFill>
          <a:blip r:embed="rId1"/>
          <a:srcRect l="3182" t="15925" r="29313" b="9377"/>
          <a:stretch>
            <a:fillRect/>
          </a:stretch>
        </p:blipFill>
        <p:spPr>
          <a:xfrm>
            <a:off x="404495" y="5472430"/>
            <a:ext cx="27016075" cy="21162645"/>
          </a:xfrm>
          <a:prstGeom prst="rect">
            <a:avLst/>
          </a:prstGeom>
        </p:spPr>
      </p:pic>
      <p:sp>
        <p:nvSpPr>
          <p:cNvPr id="267" name="矩形 266"/>
          <p:cNvSpPr/>
          <p:nvPr/>
        </p:nvSpPr>
        <p:spPr>
          <a:xfrm>
            <a:off x="-1905" y="50758090"/>
            <a:ext cx="27578050" cy="612775"/>
          </a:xfrm>
          <a:prstGeom prst="rect">
            <a:avLst/>
          </a:prstGeom>
          <a:solidFill>
            <a:srgbClr val="94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44" y="1"/>
            <a:ext cx="27578107" cy="5073444"/>
          </a:xfrm>
          <a:prstGeom prst="rect">
            <a:avLst/>
          </a:prstGeom>
          <a:solidFill>
            <a:srgbClr val="94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409575" y="5384165"/>
            <a:ext cx="26847800" cy="451954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9575" y="5429885"/>
            <a:ext cx="4257675" cy="838200"/>
          </a:xfrm>
          <a:prstGeom prst="rect">
            <a:avLst/>
          </a:prstGeom>
          <a:solidFill>
            <a:srgbClr val="FFFF0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90600" y="5412346"/>
            <a:ext cx="3737310" cy="829945"/>
          </a:xfrm>
          <a:prstGeom prst="rect">
            <a:avLst/>
          </a:prstGeom>
          <a:noFill/>
        </p:spPr>
        <p:txBody>
          <a:bodyPr wrap="square" rtlCol="0">
            <a:spAutoFit/>
          </a:bodyPr>
          <a:p>
            <a:r>
              <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指标体系</a:t>
            </a:r>
            <a:endPar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4" name="任意多边形 43"/>
          <p:cNvSpPr/>
          <p:nvPr/>
        </p:nvSpPr>
        <p:spPr>
          <a:xfrm>
            <a:off x="414020" y="26790650"/>
            <a:ext cx="26822400" cy="114300"/>
          </a:xfrm>
          <a:custGeom>
            <a:avLst/>
            <a:gdLst>
              <a:gd name="connisteX0" fmla="*/ 0 w 26822400"/>
              <a:gd name="connsiteY0" fmla="*/ 114300 h 114300"/>
              <a:gd name="connisteX1" fmla="*/ 26822400 w 26822400"/>
              <a:gd name="connsiteY1" fmla="*/ 0 h 114300"/>
            </a:gdLst>
            <a:ahLst/>
            <a:cxnLst>
              <a:cxn ang="0">
                <a:pos x="connisteX0" y="connsiteY0"/>
              </a:cxn>
              <a:cxn ang="0">
                <a:pos x="connisteX1" y="connsiteY1"/>
              </a:cxn>
            </a:cxnLst>
            <a:rect l="l" t="t" r="r" b="b"/>
            <a:pathLst>
              <a:path w="26822400" h="114300">
                <a:moveTo>
                  <a:pt x="0" y="114300"/>
                </a:moveTo>
                <a:lnTo>
                  <a:pt x="26822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4" name="任意多边形 23"/>
          <p:cNvSpPr/>
          <p:nvPr/>
        </p:nvSpPr>
        <p:spPr>
          <a:xfrm>
            <a:off x="401320" y="33275270"/>
            <a:ext cx="26822400" cy="0"/>
          </a:xfrm>
          <a:custGeom>
            <a:avLst/>
            <a:gdLst>
              <a:gd name="connisteX0" fmla="*/ 0 w 26822400"/>
              <a:gd name="connsiteY0" fmla="*/ 0 h 0"/>
              <a:gd name="connisteX1" fmla="*/ 26822400 w 26822400"/>
              <a:gd name="connsiteY1" fmla="*/ 0 h 0"/>
            </a:gdLst>
            <a:ahLst/>
            <a:cxnLst>
              <a:cxn ang="0">
                <a:pos x="connisteX0" y="connsiteY0"/>
              </a:cxn>
              <a:cxn ang="0">
                <a:pos x="connisteX1" y="connsiteY1"/>
              </a:cxn>
            </a:cxnLst>
            <a:rect l="l" t="t" r="r" b="b"/>
            <a:pathLst>
              <a:path w="26822400">
                <a:moveTo>
                  <a:pt x="0" y="0"/>
                </a:moveTo>
                <a:lnTo>
                  <a:pt x="26822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3" name="文本框 2"/>
          <p:cNvSpPr txBox="1"/>
          <p:nvPr>
            <p:custDataLst>
              <p:tags r:id="rId2"/>
            </p:custDataLst>
          </p:nvPr>
        </p:nvSpPr>
        <p:spPr>
          <a:xfrm>
            <a:off x="6075680" y="619125"/>
            <a:ext cx="16354425" cy="1783715"/>
          </a:xfrm>
          <a:prstGeom prst="rect">
            <a:avLst/>
          </a:prstGeom>
          <a:noFill/>
        </p:spPr>
        <p:txBody>
          <a:bodyPr wrap="square" rtlCol="0">
            <a:spAutoFit/>
          </a:bodyPr>
          <a:p>
            <a:pPr algn="ctr"/>
            <a:r>
              <a:rPr lang="zh-CN" altLang="en-US" sz="11000" spc="-300" dirty="0">
                <a:solidFill>
                  <a:schemeClr val="bg1"/>
                </a:solidFill>
                <a:latin typeface="微软雅黑" panose="020B0503020204020204" pitchFamily="34" charset="-122"/>
                <a:ea typeface="微软雅黑" panose="020B0503020204020204" pitchFamily="34" charset="-122"/>
              </a:rPr>
              <a:t>芒市自然资源局</a:t>
            </a:r>
            <a:endParaRPr lang="zh-CN" altLang="en-US" sz="11000" spc="-3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3"/>
            </p:custDataLst>
          </p:nvPr>
        </p:nvSpPr>
        <p:spPr>
          <a:xfrm>
            <a:off x="2197693" y="2241739"/>
            <a:ext cx="23811271" cy="2861310"/>
          </a:xfrm>
          <a:prstGeom prst="rect">
            <a:avLst/>
          </a:prstGeom>
          <a:noFill/>
        </p:spPr>
        <p:txBody>
          <a:bodyPr wrap="square" rtlCol="0">
            <a:spAutoFit/>
          </a:bodyPr>
          <a:p>
            <a:pPr algn="ctr" defTabSz="1338580" fontAlgn="auto">
              <a:lnSpc>
                <a:spcPct val="150000"/>
              </a:lnSpc>
              <a:buClrTx/>
              <a:buSzTx/>
              <a:buFontTx/>
              <a:defRPr/>
            </a:pPr>
            <a:r>
              <a:rPr lang="zh-CN" sz="6000" spc="-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芒市物流园区控制性详细规划</a:t>
            </a:r>
            <a:endParaRPr kumimoji="0" lang="zh-CN" sz="6000" i="0" kern="1200" cap="none" spc="-300" normalizeH="0" baseline="0" dirty="0">
              <a:solidFill>
                <a:schemeClr val="bg1"/>
              </a:solidFill>
              <a:latin typeface="微软雅黑" panose="020B0503020204020204" pitchFamily="34" charset="-122"/>
              <a:ea typeface="微软雅黑" panose="020B0503020204020204" pitchFamily="34" charset="-122"/>
            </a:endParaRPr>
          </a:p>
          <a:p>
            <a:pPr algn="ctr" defTabSz="1338580" fontAlgn="auto">
              <a:lnSpc>
                <a:spcPct val="150000"/>
              </a:lnSpc>
              <a:defRPr/>
            </a:pPr>
            <a:r>
              <a:rPr lang="zh-CN" sz="6000" spc="-300" dirty="0">
                <a:solidFill>
                  <a:schemeClr val="bg1"/>
                </a:solidFill>
                <a:latin typeface="微软雅黑" panose="020B0503020204020204" pitchFamily="34" charset="-122"/>
                <a:ea typeface="微软雅黑" panose="020B0503020204020204" pitchFamily="34" charset="-122"/>
                <a:sym typeface="+mn-ea"/>
              </a:rPr>
              <a:t>批前公示</a:t>
            </a:r>
            <a:endParaRPr lang="zh-CN" sz="6000" spc="-300" dirty="0">
              <a:solidFill>
                <a:schemeClr val="bg1"/>
              </a:solidFill>
              <a:latin typeface="微软雅黑" panose="020B0503020204020204" pitchFamily="34" charset="-122"/>
              <a:ea typeface="微软雅黑" panose="020B0503020204020204" pitchFamily="34" charset="-122"/>
              <a:sym typeface="+mn-ea"/>
            </a:endParaRPr>
          </a:p>
        </p:txBody>
      </p:sp>
      <p:pic>
        <p:nvPicPr>
          <p:cNvPr id="10" name="图片 9"/>
          <p:cNvPicPr>
            <a:picLocks noChangeAspect="1"/>
          </p:cNvPicPr>
          <p:nvPr>
            <p:custDataLst>
              <p:tags r:id="rId4"/>
            </p:custDataLst>
          </p:nvPr>
        </p:nvPicPr>
        <p:blipFill>
          <a:blip r:embed="rId5"/>
          <a:srcRect l="71197" t="82403" r="2905" b="5672"/>
          <a:stretch>
            <a:fillRect/>
          </a:stretch>
        </p:blipFill>
        <p:spPr>
          <a:xfrm>
            <a:off x="671195" y="26946225"/>
            <a:ext cx="18939510" cy="6173470"/>
          </a:xfrm>
          <a:prstGeom prst="rect">
            <a:avLst/>
          </a:prstGeom>
        </p:spPr>
      </p:pic>
      <p:graphicFrame>
        <p:nvGraphicFramePr>
          <p:cNvPr id="12" name="表格 11"/>
          <p:cNvGraphicFramePr/>
          <p:nvPr>
            <p:custDataLst>
              <p:tags r:id="rId6"/>
            </p:custDataLst>
          </p:nvPr>
        </p:nvGraphicFramePr>
        <p:xfrm>
          <a:off x="518795" y="33687385"/>
          <a:ext cx="26551890" cy="15405735"/>
        </p:xfrm>
        <a:graphic>
          <a:graphicData uri="http://schemas.openxmlformats.org/drawingml/2006/table">
            <a:tbl>
              <a:tblPr/>
              <a:tblGrid>
                <a:gridCol w="1068070"/>
                <a:gridCol w="2618740"/>
                <a:gridCol w="2810510"/>
                <a:gridCol w="2028190"/>
                <a:gridCol w="2294255"/>
                <a:gridCol w="2729865"/>
                <a:gridCol w="2290445"/>
                <a:gridCol w="2548255"/>
                <a:gridCol w="3989705"/>
                <a:gridCol w="4173855"/>
              </a:tblGrid>
              <a:tr h="850265">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序号</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用地编号</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用地面积（ha）</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用地性质</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容积率（%）</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建筑密度（%）</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建筑限高(m)</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绿地率（%）</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配套设施</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备注</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WLY-A-01-01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0.89</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WLY-A-02-01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3.89</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公共厕所</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1064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WLY-A-03-01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5.42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R2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社区服务站;社区卫生服务站；9班幼儿园;生活垃圾收集站</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WLY-A-04-01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4.00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M1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WLY-A-05-01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2.64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WLY-A-06-01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5.38</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M2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545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7</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WLY-A-07-01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6.68</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M2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8</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WLY-A-07-02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0.14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9</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WLY-A-07-03</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0.02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E1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545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WLY-A-08-01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0.45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U12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变电站</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WLY-A-08-02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6.41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M2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WLY-A-08-03</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0.05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481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13</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WLY-A-08-04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0.05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E1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545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WLY-A-08-05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0.18</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4"/>
          <p:cNvPicPr>
            <a:picLocks noChangeAspect="1"/>
          </p:cNvPicPr>
          <p:nvPr/>
        </p:nvPicPr>
        <p:blipFill>
          <a:blip r:embed="rId1"/>
          <a:srcRect l="3959" t="8782" r="35396" b="21350"/>
          <a:stretch>
            <a:fillRect/>
          </a:stretch>
        </p:blipFill>
        <p:spPr>
          <a:xfrm>
            <a:off x="518795" y="5429885"/>
            <a:ext cx="26738580" cy="21361400"/>
          </a:xfrm>
          <a:prstGeom prst="rect">
            <a:avLst/>
          </a:prstGeom>
        </p:spPr>
      </p:pic>
      <p:sp>
        <p:nvSpPr>
          <p:cNvPr id="267" name="矩形 266"/>
          <p:cNvSpPr/>
          <p:nvPr/>
        </p:nvSpPr>
        <p:spPr>
          <a:xfrm>
            <a:off x="-1905" y="50758090"/>
            <a:ext cx="27578050" cy="612775"/>
          </a:xfrm>
          <a:prstGeom prst="rect">
            <a:avLst/>
          </a:prstGeom>
          <a:solidFill>
            <a:srgbClr val="94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644" y="1"/>
            <a:ext cx="27578107" cy="5073444"/>
          </a:xfrm>
          <a:prstGeom prst="rect">
            <a:avLst/>
          </a:prstGeom>
          <a:solidFill>
            <a:srgbClr val="94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409575" y="5384165"/>
            <a:ext cx="26847800" cy="451954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09575" y="5429885"/>
            <a:ext cx="4257675" cy="838200"/>
          </a:xfrm>
          <a:prstGeom prst="rect">
            <a:avLst/>
          </a:prstGeom>
          <a:solidFill>
            <a:srgbClr val="FFFF0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990600" y="5412346"/>
            <a:ext cx="3737310" cy="829945"/>
          </a:xfrm>
          <a:prstGeom prst="rect">
            <a:avLst/>
          </a:prstGeom>
          <a:noFill/>
        </p:spPr>
        <p:txBody>
          <a:bodyPr wrap="square" rtlCol="0">
            <a:spAutoFit/>
          </a:bodyPr>
          <a:p>
            <a:r>
              <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指标体系</a:t>
            </a:r>
            <a:endParaRPr lang="zh-CN" altLang="en-US" sz="4800" dirty="0">
              <a:solidFill>
                <a:srgbClr val="FB32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4" name="任意多边形 43"/>
          <p:cNvSpPr/>
          <p:nvPr/>
        </p:nvSpPr>
        <p:spPr>
          <a:xfrm>
            <a:off x="414020" y="26790650"/>
            <a:ext cx="26822400" cy="114300"/>
          </a:xfrm>
          <a:custGeom>
            <a:avLst/>
            <a:gdLst>
              <a:gd name="connisteX0" fmla="*/ 0 w 26822400"/>
              <a:gd name="connsiteY0" fmla="*/ 114300 h 114300"/>
              <a:gd name="connisteX1" fmla="*/ 26822400 w 26822400"/>
              <a:gd name="connsiteY1" fmla="*/ 0 h 114300"/>
            </a:gdLst>
            <a:ahLst/>
            <a:cxnLst>
              <a:cxn ang="0">
                <a:pos x="connisteX0" y="connsiteY0"/>
              </a:cxn>
              <a:cxn ang="0">
                <a:pos x="connisteX1" y="connsiteY1"/>
              </a:cxn>
            </a:cxnLst>
            <a:rect l="l" t="t" r="r" b="b"/>
            <a:pathLst>
              <a:path w="26822400" h="114300">
                <a:moveTo>
                  <a:pt x="0" y="114300"/>
                </a:moveTo>
                <a:lnTo>
                  <a:pt x="26822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3" name="文本框 2"/>
          <p:cNvSpPr txBox="1"/>
          <p:nvPr>
            <p:custDataLst>
              <p:tags r:id="rId2"/>
            </p:custDataLst>
          </p:nvPr>
        </p:nvSpPr>
        <p:spPr>
          <a:xfrm>
            <a:off x="6075680" y="619125"/>
            <a:ext cx="16354425" cy="1783715"/>
          </a:xfrm>
          <a:prstGeom prst="rect">
            <a:avLst/>
          </a:prstGeom>
          <a:noFill/>
        </p:spPr>
        <p:txBody>
          <a:bodyPr wrap="square" rtlCol="0">
            <a:spAutoFit/>
          </a:bodyPr>
          <a:p>
            <a:pPr algn="ctr"/>
            <a:r>
              <a:rPr lang="zh-CN" altLang="en-US" sz="11000" spc="-300" dirty="0">
                <a:solidFill>
                  <a:schemeClr val="bg1"/>
                </a:solidFill>
                <a:latin typeface="微软雅黑" panose="020B0503020204020204" pitchFamily="34" charset="-122"/>
                <a:ea typeface="微软雅黑" panose="020B0503020204020204" pitchFamily="34" charset="-122"/>
              </a:rPr>
              <a:t>芒市自然资源局</a:t>
            </a:r>
            <a:endParaRPr lang="zh-CN" altLang="en-US" sz="11000" spc="-3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3"/>
            </p:custDataLst>
          </p:nvPr>
        </p:nvSpPr>
        <p:spPr>
          <a:xfrm>
            <a:off x="2197693" y="2241739"/>
            <a:ext cx="23811271" cy="2861310"/>
          </a:xfrm>
          <a:prstGeom prst="rect">
            <a:avLst/>
          </a:prstGeom>
          <a:noFill/>
        </p:spPr>
        <p:txBody>
          <a:bodyPr wrap="square" rtlCol="0">
            <a:spAutoFit/>
          </a:bodyPr>
          <a:p>
            <a:pPr algn="ctr" defTabSz="1338580" fontAlgn="auto">
              <a:lnSpc>
                <a:spcPct val="150000"/>
              </a:lnSpc>
              <a:buClrTx/>
              <a:buSzTx/>
              <a:buFontTx/>
              <a:defRPr/>
            </a:pPr>
            <a:r>
              <a:rPr lang="zh-CN" sz="6000" spc="-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芒市物流园区控制性详细规划</a:t>
            </a:r>
            <a:endParaRPr kumimoji="0" lang="zh-CN" sz="6000" i="0" kern="1200" cap="none" spc="-300" normalizeH="0" baseline="0" dirty="0">
              <a:solidFill>
                <a:schemeClr val="bg1"/>
              </a:solidFill>
              <a:latin typeface="微软雅黑" panose="020B0503020204020204" pitchFamily="34" charset="-122"/>
              <a:ea typeface="微软雅黑" panose="020B0503020204020204" pitchFamily="34" charset="-122"/>
            </a:endParaRPr>
          </a:p>
          <a:p>
            <a:pPr algn="ctr" defTabSz="1338580" fontAlgn="auto">
              <a:lnSpc>
                <a:spcPct val="150000"/>
              </a:lnSpc>
              <a:defRPr/>
            </a:pPr>
            <a:r>
              <a:rPr lang="zh-CN" sz="6000" spc="-300" dirty="0">
                <a:solidFill>
                  <a:schemeClr val="bg1"/>
                </a:solidFill>
                <a:latin typeface="微软雅黑" panose="020B0503020204020204" pitchFamily="34" charset="-122"/>
                <a:ea typeface="微软雅黑" panose="020B0503020204020204" pitchFamily="34" charset="-122"/>
                <a:sym typeface="+mn-ea"/>
              </a:rPr>
              <a:t>批前公示</a:t>
            </a:r>
            <a:endParaRPr lang="zh-CN" sz="6000" spc="-300" dirty="0">
              <a:solidFill>
                <a:schemeClr val="bg1"/>
              </a:solidFill>
              <a:latin typeface="微软雅黑" panose="020B0503020204020204" pitchFamily="34" charset="-122"/>
              <a:ea typeface="微软雅黑" panose="020B0503020204020204" pitchFamily="34" charset="-122"/>
              <a:sym typeface="+mn-ea"/>
            </a:endParaRPr>
          </a:p>
        </p:txBody>
      </p:sp>
      <p:graphicFrame>
        <p:nvGraphicFramePr>
          <p:cNvPr id="5" name="表格 4"/>
          <p:cNvGraphicFramePr/>
          <p:nvPr>
            <p:custDataLst>
              <p:tags r:id="rId4"/>
            </p:custDataLst>
          </p:nvPr>
        </p:nvGraphicFramePr>
        <p:xfrm>
          <a:off x="480695" y="33620075"/>
          <a:ext cx="26717625" cy="10857865"/>
        </p:xfrm>
        <a:graphic>
          <a:graphicData uri="http://schemas.openxmlformats.org/drawingml/2006/table">
            <a:tbl>
              <a:tblPr/>
              <a:tblGrid>
                <a:gridCol w="1074420"/>
                <a:gridCol w="2635885"/>
                <a:gridCol w="2827655"/>
                <a:gridCol w="2040890"/>
                <a:gridCol w="2308225"/>
                <a:gridCol w="2747645"/>
                <a:gridCol w="2304415"/>
                <a:gridCol w="2564130"/>
                <a:gridCol w="4014470"/>
                <a:gridCol w="4199890"/>
              </a:tblGrid>
              <a:tr h="598805">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序号</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用地编号</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用地面积（ha）</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用地性质</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容积率（%）</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建筑密度（%）</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建筑限高(m)</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绿地率（%）</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配套设施</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3200" b="1">
                          <a:latin typeface="宋体" panose="02010600030101010101" pitchFamily="2" charset="-122"/>
                          <a:ea typeface="宋体" panose="02010600030101010101" pitchFamily="2" charset="-122"/>
                          <a:cs typeface="宋体" panose="02010600030101010101" pitchFamily="2" charset="-122"/>
                        </a:rPr>
                        <a:t>备注</a:t>
                      </a:r>
                      <a:endParaRPr lang="en-US" altLang="en-US" sz="3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r>
              <a:tr h="324485">
                <a:tc rowSpan="3">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WLY-B-01-01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12.14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全商业用地建设</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全物流仓储用地建设</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B1/W1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B:W=5-6:5-4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852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WLY-B-01-02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17</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WLY-B-01-03</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E1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18</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WLY-B-01-04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0.07</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4485">
                <a:tc rowSpan="3">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19</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WLY-B-02-01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9.05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全商业用地建设</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全物流仓储用地建设</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B1/W1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≤55</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≤36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10-20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B:W=5-6:5-4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9796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20</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WLY-B-02-02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0.16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085">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WLY-B-02-03</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0.16</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E1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9720">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22</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WLY-B-02-04</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0.08</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G1</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　</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3200" b="0">
                          <a:latin typeface="宋体" panose="02010600030101010101" pitchFamily="2" charset="-122"/>
                          <a:ea typeface="宋体" panose="02010600030101010101" pitchFamily="2" charset="-122"/>
                          <a:cs typeface="宋体" panose="02010600030101010101" pitchFamily="2" charset="-122"/>
                        </a:rPr>
                        <a:t>按相关行业规范控制</a:t>
                      </a:r>
                      <a:endParaRPr lang="en-US" altLang="en-US" sz="3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descr="03"/>
          <p:cNvPicPr>
            <a:picLocks noChangeAspect="1"/>
          </p:cNvPicPr>
          <p:nvPr/>
        </p:nvPicPr>
        <p:blipFill>
          <a:blip r:embed="rId5"/>
          <a:srcRect l="71216" t="82511" r="2120" b="5409"/>
          <a:stretch>
            <a:fillRect/>
          </a:stretch>
        </p:blipFill>
        <p:spPr>
          <a:xfrm>
            <a:off x="533400" y="27118310"/>
            <a:ext cx="19217005" cy="6162675"/>
          </a:xfrm>
          <a:prstGeom prst="rect">
            <a:avLst/>
          </a:prstGeom>
        </p:spPr>
      </p:pic>
      <p:sp>
        <p:nvSpPr>
          <p:cNvPr id="9" name="任意多边形 8"/>
          <p:cNvSpPr/>
          <p:nvPr>
            <p:custDataLst>
              <p:tags r:id="rId6"/>
            </p:custDataLst>
          </p:nvPr>
        </p:nvSpPr>
        <p:spPr>
          <a:xfrm>
            <a:off x="401320" y="33275270"/>
            <a:ext cx="26822400" cy="0"/>
          </a:xfrm>
          <a:custGeom>
            <a:avLst/>
            <a:gdLst>
              <a:gd name="connisteX0" fmla="*/ 0 w 26822400"/>
              <a:gd name="connsiteY0" fmla="*/ 0 h 0"/>
              <a:gd name="connisteX1" fmla="*/ 26822400 w 26822400"/>
              <a:gd name="connsiteY1" fmla="*/ 0 h 0"/>
            </a:gdLst>
            <a:ahLst/>
            <a:cxnLst>
              <a:cxn ang="0">
                <a:pos x="connisteX0" y="connsiteY0"/>
              </a:cxn>
              <a:cxn ang="0">
                <a:pos x="connisteX1" y="connsiteY1"/>
              </a:cxn>
            </a:cxnLst>
            <a:rect l="l" t="t" r="r" b="b"/>
            <a:pathLst>
              <a:path w="26822400">
                <a:moveTo>
                  <a:pt x="0" y="0"/>
                </a:moveTo>
                <a:lnTo>
                  <a:pt x="2682240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PP_MARK_KEY" val="48ebb2ae-f1f6-4d60-be03-9f87e876b0c8"/>
  <p:tag name="COMMONDATA" val="eyJoZGlkIjoiMjA2YTY4ZTAxZmMwOTY1NjgxOWM0ZWUwZmY0NmY5NzA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UNIT_TABLE_BEAUTIFY" val="smartTable{f29e4ba7-d96f-4422-912a-c2d864b0c920}"/>
  <p:tag name="TABLE_ENDDRAG_ORIGIN_RECT" val="2090*1213"/>
  <p:tag name="TABLE_ENDDRAG_RECT" val="52*2632*2090*1213"/>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UNIT_TABLE_BEAUTIFY" val="smartTable{592a4279-2576-437d-a94b-7083f5dd145c}"/>
  <p:tag name="TABLE_ENDDRAG_ORIGIN_RECT" val="2103*854"/>
  <p:tag name="TABLE_ENDDRAG_RECT" val="40*2135*2103*854"/>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1575</Words>
  <Application>WPS 演示</Application>
  <PresentationFormat>自定义</PresentationFormat>
  <Paragraphs>630</Paragraphs>
  <Slides>3</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vt:i4>
      </vt:variant>
    </vt:vector>
  </HeadingPairs>
  <TitlesOfParts>
    <vt:vector size="14" baseType="lpstr">
      <vt:lpstr>Arial</vt:lpstr>
      <vt:lpstr>宋体</vt:lpstr>
      <vt:lpstr>Wingdings</vt:lpstr>
      <vt:lpstr>微软雅黑</vt:lpstr>
      <vt:lpstr>Wingdings</vt:lpstr>
      <vt:lpstr>Calibri</vt:lpstr>
      <vt:lpstr>Arial Unicode MS</vt:lpstr>
      <vt:lpstr>Calibri Light</vt:lpstr>
      <vt:lpstr>等线 Light</vt:lpstr>
      <vt:lpstr>等线</vt:lpstr>
      <vt:lpstr>Office 主题​​</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王家佳</cp:lastModifiedBy>
  <cp:revision>250</cp:revision>
  <cp:lastPrinted>2019-03-26T08:44:00Z</cp:lastPrinted>
  <dcterms:created xsi:type="dcterms:W3CDTF">2019-03-26T01:49:00Z</dcterms:created>
  <dcterms:modified xsi:type="dcterms:W3CDTF">2023-09-01T08:12:47Z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BF7554D29AB84346A3514DE21BDC45D6</vt:lpwstr>
  </property>
</Properties>
</file>