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Lst>
  <p:sldSz cx="12192000" cy="6858000"/>
  <p:notesSz cx="6858000" cy="9144000"/>
  <p:custDataLst>
    <p:tags r:id="rId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8" d="100"/>
          <a:sy n="118" d="100"/>
        </p:scale>
        <p:origin x="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7" Type="http://schemas.openxmlformats.org/officeDocument/2006/relationships/tags" Target="tags/tag2.xml"/><Relationship Id="rId6" Type="http://schemas.openxmlformats.org/officeDocument/2006/relationships/tableStyles" Target="tableStyles.xml"/><Relationship Id="rId5" Type="http://schemas.openxmlformats.org/officeDocument/2006/relationships/viewProps" Target="viewProps.xml"/><Relationship Id="rId4" Type="http://schemas.openxmlformats.org/officeDocument/2006/relationships/presProps" Target="presProps.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702E293-DCBB-4D51-B5FC-F104A11D624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0CF3A2-19ED-4C7D-8028-6157F9E1EDA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2E293-DCBB-4D51-B5FC-F104A11D624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CF3A2-19ED-4C7D-8028-6157F9E1EDA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xml"/><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19566" t="23333" r="11123" b="13750"/>
          <a:stretch>
            <a:fillRect/>
          </a:stretch>
        </p:blipFill>
        <p:spPr>
          <a:xfrm>
            <a:off x="6142768" y="3887003"/>
            <a:ext cx="2286343" cy="2934032"/>
          </a:xfrm>
          <a:prstGeom prst="rect">
            <a:avLst/>
          </a:prstGeom>
        </p:spPr>
      </p:pic>
      <p:sp>
        <p:nvSpPr>
          <p:cNvPr id="3" name="副标题 2"/>
          <p:cNvSpPr>
            <a:spLocks noGrp="1"/>
          </p:cNvSpPr>
          <p:nvPr>
            <p:ph type="subTitle" idx="1"/>
          </p:nvPr>
        </p:nvSpPr>
        <p:spPr>
          <a:xfrm>
            <a:off x="1791067" y="89229"/>
            <a:ext cx="7779026" cy="324239"/>
          </a:xfrm>
        </p:spPr>
        <p:txBody>
          <a:bodyPr>
            <a:normAutofit fontScale="92500" lnSpcReduction="10000"/>
          </a:bodyPr>
          <a:lstStyle/>
          <a:p>
            <a:r>
              <a:rPr lang="zh-CN" altLang="en-US" sz="2000" dirty="0" smtClean="0"/>
              <a:t>嘉沣城市广场 </a:t>
            </a:r>
            <a:r>
              <a:rPr lang="zh-CN" altLang="en-US" sz="1100" dirty="0" smtClean="0"/>
              <a:t>●</a:t>
            </a:r>
            <a:r>
              <a:rPr lang="zh-CN" altLang="en-US" sz="2000" dirty="0" smtClean="0"/>
              <a:t> 璞悦项目行政审批前公示</a:t>
            </a:r>
            <a:endParaRPr lang="en-US" altLang="zh-CN" sz="2000" dirty="0" smtClean="0"/>
          </a:p>
          <a:p>
            <a:endParaRPr lang="en-US" altLang="zh-CN" dirty="0" smtClean="0"/>
          </a:p>
          <a:p>
            <a:endParaRPr lang="zh-CN" altLang="en-US" dirty="0"/>
          </a:p>
        </p:txBody>
      </p:sp>
      <p:sp>
        <p:nvSpPr>
          <p:cNvPr id="4" name="文本框 3"/>
          <p:cNvSpPr txBox="1"/>
          <p:nvPr/>
        </p:nvSpPr>
        <p:spPr>
          <a:xfrm>
            <a:off x="222634" y="533880"/>
            <a:ext cx="5263765" cy="2722880"/>
          </a:xfrm>
          <a:prstGeom prst="rect">
            <a:avLst/>
          </a:prstGeom>
          <a:noFill/>
        </p:spPr>
        <p:txBody>
          <a:bodyPr wrap="square" rtlCol="0">
            <a:spAutoFit/>
          </a:bodyPr>
          <a:lstStyle/>
          <a:p>
            <a:r>
              <a:rPr lang="zh-CN" altLang="en-US" sz="900" dirty="0" smtClean="0"/>
              <a:t>项目名称：嘉沣城市广场</a:t>
            </a:r>
            <a:r>
              <a:rPr lang="zh-CN" altLang="en-US" sz="800" dirty="0" smtClean="0"/>
              <a:t>●</a:t>
            </a:r>
            <a:r>
              <a:rPr lang="zh-CN" altLang="en-US" sz="900" dirty="0" smtClean="0"/>
              <a:t>璞悦项目</a:t>
            </a:r>
            <a:endParaRPr lang="en-US" altLang="zh-CN" sz="900" dirty="0" smtClean="0"/>
          </a:p>
          <a:p>
            <a:r>
              <a:rPr lang="zh-CN" altLang="en-US" sz="900" dirty="0" smtClean="0"/>
              <a:t>项目性质：商业服务业设施</a:t>
            </a:r>
            <a:r>
              <a:rPr lang="zh-CN" altLang="en-US" sz="900" dirty="0"/>
              <a:t>用</a:t>
            </a:r>
            <a:r>
              <a:rPr lang="zh-CN" altLang="en-US" sz="900" dirty="0" smtClean="0"/>
              <a:t>地</a:t>
            </a:r>
            <a:r>
              <a:rPr lang="zh-CN" altLang="en-US" sz="900" dirty="0"/>
              <a:t>、</a:t>
            </a:r>
            <a:r>
              <a:rPr lang="zh-CN" altLang="en-US" sz="900" dirty="0" smtClean="0"/>
              <a:t>居住用地</a:t>
            </a:r>
            <a:endParaRPr lang="en-US" altLang="zh-CN" sz="900" dirty="0" smtClean="0"/>
          </a:p>
          <a:p>
            <a:r>
              <a:rPr lang="zh-CN" altLang="en-US" sz="900" dirty="0"/>
              <a:t>申报</a:t>
            </a:r>
            <a:r>
              <a:rPr lang="zh-CN" altLang="en-US" sz="900" dirty="0" smtClean="0"/>
              <a:t>类型：建设用地规划许可证、建设工程规划许可证</a:t>
            </a:r>
            <a:endParaRPr lang="en-US" altLang="zh-CN" sz="900" dirty="0" smtClean="0"/>
          </a:p>
          <a:p>
            <a:r>
              <a:rPr lang="zh-CN" altLang="en-US" sz="900" dirty="0" smtClean="0"/>
              <a:t>申报单位</a:t>
            </a:r>
            <a:r>
              <a:rPr lang="zh-CN" altLang="en-US" sz="900" dirty="0"/>
              <a:t>：</a:t>
            </a:r>
            <a:r>
              <a:rPr lang="zh-CN" altLang="en-US" sz="900" dirty="0" smtClean="0"/>
              <a:t>方兴置业（德宏）有限公司</a:t>
            </a:r>
            <a:endParaRPr lang="en-US" altLang="zh-CN" sz="900" dirty="0" smtClean="0"/>
          </a:p>
          <a:p>
            <a:r>
              <a:rPr lang="zh-CN" altLang="en-US" sz="900" dirty="0" smtClean="0"/>
              <a:t>审批经办：芒市自然资源局  </a:t>
            </a:r>
            <a:endParaRPr lang="en-US" altLang="zh-CN" sz="900" dirty="0" smtClean="0"/>
          </a:p>
          <a:p>
            <a:r>
              <a:rPr lang="zh-CN" altLang="en-US" sz="900" dirty="0"/>
              <a:t>公</a:t>
            </a:r>
            <a:r>
              <a:rPr lang="zh-CN" altLang="en-US" sz="900" dirty="0" smtClean="0"/>
              <a:t>示类别：行政审批前公示</a:t>
            </a:r>
            <a:endParaRPr lang="en-US" altLang="zh-CN" sz="900" dirty="0" smtClean="0"/>
          </a:p>
          <a:p>
            <a:r>
              <a:rPr lang="zh-CN" altLang="en-US" sz="900" dirty="0"/>
              <a:t>公</a:t>
            </a:r>
            <a:r>
              <a:rPr lang="zh-CN" altLang="en-US" sz="900" dirty="0" smtClean="0"/>
              <a:t>示时间：</a:t>
            </a:r>
            <a:r>
              <a:rPr lang="en-US" altLang="zh-CN" sz="900" dirty="0" smtClean="0"/>
              <a:t>2023.05.19-2023.05.30</a:t>
            </a:r>
            <a:endParaRPr lang="en-US" altLang="zh-CN" sz="900" dirty="0" smtClean="0"/>
          </a:p>
          <a:p>
            <a:r>
              <a:rPr lang="zh-CN" altLang="en-US" sz="900" dirty="0"/>
              <a:t>公</a:t>
            </a:r>
            <a:r>
              <a:rPr lang="zh-CN" altLang="en-US" sz="900" dirty="0" smtClean="0"/>
              <a:t>示地点：芒市自然资源局公示栏，项目现场</a:t>
            </a:r>
            <a:endParaRPr lang="en-US" altLang="zh-CN" sz="900" dirty="0" smtClean="0"/>
          </a:p>
          <a:p>
            <a:r>
              <a:rPr lang="zh-CN" altLang="en-US" sz="900" dirty="0"/>
              <a:t>公</a:t>
            </a:r>
            <a:r>
              <a:rPr lang="zh-CN" altLang="en-US" sz="900" dirty="0" smtClean="0"/>
              <a:t>示网址：</a:t>
            </a:r>
            <a:r>
              <a:rPr lang="en-US" altLang="zh-CN" sz="900" dirty="0" smtClean="0"/>
              <a:t>https://www.dhms.gov.cn</a:t>
            </a:r>
            <a:endParaRPr lang="en-US" altLang="zh-CN" sz="900" dirty="0" smtClean="0"/>
          </a:p>
          <a:p>
            <a:r>
              <a:rPr lang="zh-CN" altLang="en-US" sz="900" dirty="0"/>
              <a:t>公</a:t>
            </a:r>
            <a:r>
              <a:rPr lang="zh-CN" altLang="en-US" sz="900" dirty="0" smtClean="0"/>
              <a:t>示组织：芒市自然资源局 </a:t>
            </a:r>
            <a:endParaRPr lang="en-US" altLang="zh-CN" sz="900" dirty="0" smtClean="0"/>
          </a:p>
          <a:p>
            <a:r>
              <a:rPr lang="zh-CN" altLang="en-US" sz="900" dirty="0" smtClean="0"/>
              <a:t>项目介绍：嘉沣城市广场</a:t>
            </a:r>
            <a:r>
              <a:rPr lang="en-US" altLang="zh-CN" sz="900" dirty="0" smtClean="0"/>
              <a:t>·</a:t>
            </a:r>
            <a:r>
              <a:rPr lang="zh-CN" altLang="en-US" sz="900" dirty="0" smtClean="0"/>
              <a:t>璞悦项目位于芒市城区中心，项目位于城市主干道团结大街东侧、罕相路南侧、菩提街西侧、斑色路北侧，胞波路与勇罕路交于基地内部，项目地理位置十分优越，交通便利，周边生活配套较为成熟。嘉沣城市广场</a:t>
            </a:r>
            <a:r>
              <a:rPr lang="en-US" altLang="zh-CN" sz="900" dirty="0" smtClean="0"/>
              <a:t>·</a:t>
            </a:r>
            <a:r>
              <a:rPr lang="zh-CN" altLang="en-US" sz="900" dirty="0" smtClean="0"/>
              <a:t>璞悦用地面积为 </a:t>
            </a:r>
            <a:r>
              <a:rPr lang="en-US" altLang="zh-CN" sz="900" dirty="0" smtClean="0"/>
              <a:t>13452.23 </a:t>
            </a:r>
            <a:r>
              <a:rPr lang="zh-CN" altLang="en-US" sz="900" dirty="0" smtClean="0"/>
              <a:t>平方米</a:t>
            </a:r>
            <a:r>
              <a:rPr lang="en-US" altLang="zh-CN" sz="900" dirty="0" smtClean="0"/>
              <a:t>(</a:t>
            </a:r>
            <a:r>
              <a:rPr lang="zh-CN" altLang="en-US" sz="900" dirty="0" smtClean="0"/>
              <a:t>约 </a:t>
            </a:r>
            <a:r>
              <a:rPr lang="en-US" altLang="zh-CN" sz="900" dirty="0" smtClean="0"/>
              <a:t>20.18 </a:t>
            </a:r>
            <a:r>
              <a:rPr lang="zh-CN" altLang="en-US" sz="900" dirty="0" smtClean="0"/>
              <a:t>亩</a:t>
            </a:r>
            <a:r>
              <a:rPr lang="en-US" altLang="zh-CN" sz="900" dirty="0" smtClean="0"/>
              <a:t>)</a:t>
            </a:r>
            <a:r>
              <a:rPr lang="zh-CN" altLang="en-US" sz="900" dirty="0" smtClean="0"/>
              <a:t>，规划总建筑面积约</a:t>
            </a:r>
            <a:r>
              <a:rPr lang="en-US" altLang="zh-CN" sz="900" dirty="0" smtClean="0"/>
              <a:t>: </a:t>
            </a:r>
            <a:r>
              <a:rPr lang="en-US" altLang="zh-CN" sz="900" dirty="0" smtClean="0"/>
              <a:t>58661.5</a:t>
            </a:r>
            <a:r>
              <a:rPr lang="zh-CN" altLang="en-US" sz="900" dirty="0" smtClean="0"/>
              <a:t>平方米</a:t>
            </a:r>
            <a:r>
              <a:rPr lang="zh-CN" altLang="en-US" sz="900" dirty="0" smtClean="0"/>
              <a:t>。建筑密度为</a:t>
            </a:r>
            <a:r>
              <a:rPr lang="en-US" altLang="zh-CN" sz="900" dirty="0" smtClean="0"/>
              <a:t>:</a:t>
            </a:r>
            <a:r>
              <a:rPr lang="en-US" altLang="zh-CN" sz="900" dirty="0" smtClean="0"/>
              <a:t>45.92%</a:t>
            </a:r>
            <a:r>
              <a:rPr lang="zh-CN" altLang="en-US" sz="900" dirty="0" smtClean="0"/>
              <a:t>，容积率为</a:t>
            </a:r>
            <a:r>
              <a:rPr lang="en-US" altLang="zh-CN" sz="900" dirty="0" smtClean="0"/>
              <a:t>:</a:t>
            </a:r>
            <a:r>
              <a:rPr lang="en-US" altLang="zh-CN" sz="900" dirty="0" smtClean="0"/>
              <a:t>3.40</a:t>
            </a:r>
            <a:r>
              <a:rPr lang="zh-CN" altLang="en-US" sz="900" dirty="0" smtClean="0"/>
              <a:t>，</a:t>
            </a:r>
            <a:r>
              <a:rPr lang="zh-CN" altLang="en-US" sz="900" dirty="0" smtClean="0"/>
              <a:t>绿化面积</a:t>
            </a:r>
            <a:r>
              <a:rPr lang="en-US" altLang="zh-CN" sz="900" dirty="0" smtClean="0"/>
              <a:t>:2690.45</a:t>
            </a:r>
            <a:r>
              <a:rPr lang="zh-CN" altLang="en-US" sz="900" dirty="0" smtClean="0"/>
              <a:t>平方米，绿地率</a:t>
            </a:r>
            <a:r>
              <a:rPr lang="en-US" altLang="zh-CN" sz="900" dirty="0" smtClean="0"/>
              <a:t>:20%</a:t>
            </a:r>
            <a:r>
              <a:rPr lang="zh-CN" altLang="en-US" sz="900" dirty="0" smtClean="0"/>
              <a:t>，机动车位</a:t>
            </a:r>
            <a:r>
              <a:rPr lang="en-US" altLang="zh-CN" sz="900" dirty="0" smtClean="0"/>
              <a:t>;253</a:t>
            </a:r>
            <a:r>
              <a:rPr lang="zh-CN" altLang="en-US" sz="900" dirty="0" smtClean="0"/>
              <a:t>个（含充电桩车位</a:t>
            </a:r>
            <a:r>
              <a:rPr lang="en-US" altLang="zh-CN" sz="900" dirty="0" smtClean="0"/>
              <a:t>27</a:t>
            </a:r>
            <a:r>
              <a:rPr lang="zh-CN" altLang="en-US" sz="900" dirty="0" smtClean="0"/>
              <a:t>个，无障碍车位</a:t>
            </a:r>
            <a:r>
              <a:rPr lang="en-US" altLang="zh-CN" sz="900" dirty="0" smtClean="0"/>
              <a:t>3</a:t>
            </a:r>
            <a:r>
              <a:rPr lang="zh-CN" altLang="en-US" sz="900" dirty="0" smtClean="0"/>
              <a:t>个），非机动车位</a:t>
            </a:r>
            <a:r>
              <a:rPr lang="en-US" altLang="zh-CN" sz="900" dirty="0" smtClean="0"/>
              <a:t>:232</a:t>
            </a:r>
            <a:r>
              <a:rPr lang="zh-CN" altLang="en-US" sz="900" dirty="0" smtClean="0"/>
              <a:t>个。</a:t>
            </a:r>
            <a:endParaRPr lang="en-US" altLang="zh-CN" sz="900" dirty="0" smtClean="0"/>
          </a:p>
          <a:p>
            <a:r>
              <a:rPr lang="zh-CN" altLang="en-US" sz="900" dirty="0" smtClean="0">
                <a:solidFill>
                  <a:srgbClr val="FF0000"/>
                </a:solidFill>
              </a:rPr>
              <a:t>备注：对以上公示项目有异议者，请在公示</a:t>
            </a:r>
            <a:r>
              <a:rPr lang="zh-CN" altLang="en-US" sz="900" dirty="0">
                <a:solidFill>
                  <a:srgbClr val="FF0000"/>
                </a:solidFill>
              </a:rPr>
              <a:t>期限</a:t>
            </a:r>
            <a:r>
              <a:rPr lang="zh-CN" altLang="en-US" sz="900" dirty="0" smtClean="0">
                <a:solidFill>
                  <a:srgbClr val="FF0000"/>
                </a:solidFill>
              </a:rPr>
              <a:t>内以书面形式将意见</a:t>
            </a:r>
            <a:r>
              <a:rPr lang="zh-CN" altLang="en-US" sz="900" dirty="0">
                <a:solidFill>
                  <a:srgbClr val="FF0000"/>
                </a:solidFill>
              </a:rPr>
              <a:t>和</a:t>
            </a:r>
            <a:r>
              <a:rPr lang="zh-CN" altLang="en-US" sz="900" dirty="0" smtClean="0">
                <a:solidFill>
                  <a:srgbClr val="FF0000"/>
                </a:solidFill>
              </a:rPr>
              <a:t>建议反馈到芒市自然资源规划中心（芒市胞波路</a:t>
            </a:r>
            <a:r>
              <a:rPr lang="en-US" altLang="zh-CN" sz="900" dirty="0" smtClean="0">
                <a:solidFill>
                  <a:srgbClr val="FF0000"/>
                </a:solidFill>
              </a:rPr>
              <a:t>115</a:t>
            </a:r>
            <a:r>
              <a:rPr lang="zh-CN" altLang="en-US" sz="900" dirty="0" smtClean="0">
                <a:solidFill>
                  <a:srgbClr val="FF0000"/>
                </a:solidFill>
              </a:rPr>
              <a:t>号）     联系电话：</a:t>
            </a:r>
            <a:r>
              <a:rPr lang="en-US" altLang="zh-CN" sz="900" dirty="0" smtClean="0">
                <a:solidFill>
                  <a:srgbClr val="FF0000"/>
                </a:solidFill>
              </a:rPr>
              <a:t>0692-2100556</a:t>
            </a:r>
            <a:endParaRPr lang="en-US" altLang="zh-CN" sz="900" dirty="0" smtClean="0">
              <a:solidFill>
                <a:srgbClr val="FF0000"/>
              </a:solidFill>
            </a:endParaRPr>
          </a:p>
          <a:p>
            <a:endParaRPr lang="en-US" altLang="zh-CN" sz="900" dirty="0" smtClean="0"/>
          </a:p>
          <a:p>
            <a:endParaRPr lang="zh-CN" altLang="en-US" sz="900" dirty="0"/>
          </a:p>
        </p:txBody>
      </p:sp>
      <p:sp>
        <p:nvSpPr>
          <p:cNvPr id="5" name="文本框 4"/>
          <p:cNvSpPr txBox="1"/>
          <p:nvPr/>
        </p:nvSpPr>
        <p:spPr>
          <a:xfrm>
            <a:off x="222636" y="3035220"/>
            <a:ext cx="866692" cy="261610"/>
          </a:xfrm>
          <a:prstGeom prst="rect">
            <a:avLst/>
          </a:prstGeom>
          <a:solidFill>
            <a:schemeClr val="accent1"/>
          </a:solidFill>
        </p:spPr>
        <p:txBody>
          <a:bodyPr wrap="square" rtlCol="0">
            <a:spAutoFit/>
          </a:bodyPr>
          <a:lstStyle/>
          <a:p>
            <a:r>
              <a:rPr lang="zh-CN" altLang="en-US" sz="1100" dirty="0" smtClean="0"/>
              <a:t>项目区位</a:t>
            </a:r>
            <a:endParaRPr lang="zh-CN" altLang="en-US" sz="1100" dirty="0"/>
          </a:p>
        </p:txBody>
      </p:sp>
      <p:sp>
        <p:nvSpPr>
          <p:cNvPr id="6" name="文本框 5"/>
          <p:cNvSpPr txBox="1"/>
          <p:nvPr/>
        </p:nvSpPr>
        <p:spPr>
          <a:xfrm>
            <a:off x="5055411" y="405178"/>
            <a:ext cx="1078220" cy="261610"/>
          </a:xfrm>
          <a:prstGeom prst="rect">
            <a:avLst/>
          </a:prstGeom>
          <a:solidFill>
            <a:schemeClr val="accent1"/>
          </a:solidFill>
        </p:spPr>
        <p:txBody>
          <a:bodyPr wrap="square" rtlCol="0">
            <a:spAutoFit/>
          </a:bodyPr>
          <a:lstStyle/>
          <a:p>
            <a:r>
              <a:rPr lang="zh-CN" altLang="en-US" sz="1100" dirty="0" smtClean="0"/>
              <a:t>总平面布置图</a:t>
            </a:r>
            <a:endParaRPr lang="zh-CN" altLang="en-US" sz="1100" dirty="0"/>
          </a:p>
        </p:txBody>
      </p:sp>
      <p:sp>
        <p:nvSpPr>
          <p:cNvPr id="7" name="文本框 6"/>
          <p:cNvSpPr txBox="1"/>
          <p:nvPr/>
        </p:nvSpPr>
        <p:spPr>
          <a:xfrm>
            <a:off x="5186574" y="3882894"/>
            <a:ext cx="947150" cy="261610"/>
          </a:xfrm>
          <a:prstGeom prst="rect">
            <a:avLst/>
          </a:prstGeom>
          <a:solidFill>
            <a:schemeClr val="accent1"/>
          </a:solidFill>
        </p:spPr>
        <p:txBody>
          <a:bodyPr wrap="square" rtlCol="0">
            <a:spAutoFit/>
          </a:bodyPr>
          <a:lstStyle/>
          <a:p>
            <a:r>
              <a:rPr lang="zh-CN" altLang="en-US" sz="1100" dirty="0" smtClean="0"/>
              <a:t>日照分析图</a:t>
            </a:r>
            <a:endParaRPr lang="zh-CN" altLang="en-US" sz="1100" dirty="0"/>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1199"/>
          <a:stretch>
            <a:fillRect/>
          </a:stretch>
        </p:blipFill>
        <p:spPr>
          <a:xfrm>
            <a:off x="222635" y="3298941"/>
            <a:ext cx="4993421" cy="3525719"/>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b="93568"/>
          <a:stretch>
            <a:fillRect/>
          </a:stretch>
        </p:blipFill>
        <p:spPr>
          <a:xfrm>
            <a:off x="9140441" y="353405"/>
            <a:ext cx="3154399" cy="218595"/>
          </a:xfrm>
          <a:prstGeom prst="rect">
            <a:avLst/>
          </a:prstGeom>
        </p:spPr>
      </p:pic>
      <p:sp>
        <p:nvSpPr>
          <p:cNvPr id="13" name="文本框 12"/>
          <p:cNvSpPr txBox="1"/>
          <p:nvPr/>
        </p:nvSpPr>
        <p:spPr>
          <a:xfrm>
            <a:off x="8388293" y="3843888"/>
            <a:ext cx="1532574" cy="400110"/>
          </a:xfrm>
          <a:prstGeom prst="rect">
            <a:avLst/>
          </a:prstGeom>
        </p:spPr>
        <p:txBody>
          <a:bodyPr wrap="square">
            <a:spAutoFit/>
          </a:bodyPr>
          <a:lstStyle>
            <a:defPPr>
              <a:defRPr lang="zh-CN"/>
            </a:defPPr>
            <a:lvl1pPr>
              <a:defRPr sz="900"/>
            </a:lvl1pPr>
          </a:lstStyle>
          <a:p>
            <a:r>
              <a:rPr lang="zh-CN" altLang="en-US" sz="1100" dirty="0" smtClean="0"/>
              <a:t>日照分析说明：</a:t>
            </a:r>
            <a:endParaRPr lang="zh-CN" altLang="en-US" sz="1100" dirty="0"/>
          </a:p>
          <a:p>
            <a:endParaRPr lang="zh-CN" altLang="en-US" dirty="0"/>
          </a:p>
        </p:txBody>
      </p:sp>
      <p:sp>
        <p:nvSpPr>
          <p:cNvPr id="14" name="矩形 13"/>
          <p:cNvSpPr/>
          <p:nvPr/>
        </p:nvSpPr>
        <p:spPr>
          <a:xfrm>
            <a:off x="8388293" y="4062949"/>
            <a:ext cx="3264658" cy="1200329"/>
          </a:xfrm>
          <a:prstGeom prst="rect">
            <a:avLst/>
          </a:prstGeom>
        </p:spPr>
        <p:txBody>
          <a:bodyPr wrap="square">
            <a:spAutoFit/>
          </a:bodyPr>
          <a:lstStyle/>
          <a:p>
            <a:r>
              <a:rPr lang="zh-CN" altLang="en-US" sz="900" dirty="0" smtClean="0"/>
              <a:t>分析软件：天正日照分析</a:t>
            </a:r>
            <a:endParaRPr lang="en-US" altLang="zh-CN" sz="900" dirty="0" smtClean="0"/>
          </a:p>
          <a:p>
            <a:r>
              <a:rPr lang="zh-CN" altLang="en-US" sz="900" dirty="0" smtClean="0"/>
              <a:t>地点：</a:t>
            </a:r>
            <a:r>
              <a:rPr lang="zh-CN" altLang="en-US" sz="900" dirty="0"/>
              <a:t>芒</a:t>
            </a:r>
            <a:r>
              <a:rPr lang="zh-CN" altLang="en-US" sz="900" dirty="0" smtClean="0"/>
              <a:t>市（经度</a:t>
            </a:r>
            <a:r>
              <a:rPr lang="en-US" altLang="zh-CN" sz="900" dirty="0" smtClean="0"/>
              <a:t>98.37</a:t>
            </a:r>
            <a:r>
              <a:rPr lang="zh-CN" altLang="en-US" sz="900" dirty="0" smtClean="0"/>
              <a:t>；纬度</a:t>
            </a:r>
            <a:r>
              <a:rPr lang="en-US" altLang="zh-CN" sz="900" dirty="0" smtClean="0"/>
              <a:t>24.26</a:t>
            </a:r>
            <a:r>
              <a:rPr lang="zh-CN" altLang="en-US" sz="900" dirty="0" smtClean="0"/>
              <a:t>）</a:t>
            </a:r>
            <a:endParaRPr lang="en-US" altLang="zh-CN" sz="900" dirty="0" smtClean="0"/>
          </a:p>
          <a:p>
            <a:r>
              <a:rPr lang="zh-CN" altLang="en-US" sz="900" dirty="0" smtClean="0"/>
              <a:t>节气</a:t>
            </a:r>
            <a:r>
              <a:rPr lang="zh-CN" altLang="en-US" sz="900" dirty="0"/>
              <a:t>：冬至日，有效日照时间</a:t>
            </a:r>
            <a:r>
              <a:rPr lang="zh-CN" altLang="en-US" sz="900" dirty="0" smtClean="0"/>
              <a:t>：冬至</a:t>
            </a:r>
            <a:r>
              <a:rPr lang="en-US" altLang="zh-CN" sz="900" dirty="0" smtClean="0"/>
              <a:t>9:00-15:00</a:t>
            </a:r>
            <a:r>
              <a:rPr lang="zh-CN" altLang="en-US" sz="900" dirty="0" smtClean="0"/>
              <a:t>（真太阳时）</a:t>
            </a:r>
            <a:endParaRPr lang="en-US" altLang="zh-CN" sz="900" dirty="0" smtClean="0"/>
          </a:p>
          <a:p>
            <a:r>
              <a:rPr lang="zh-CN" altLang="en-US" sz="900" dirty="0" smtClean="0"/>
              <a:t>建筑高度：详图</a:t>
            </a:r>
            <a:endParaRPr lang="en-US" altLang="zh-CN" sz="900" dirty="0" smtClean="0"/>
          </a:p>
          <a:p>
            <a:r>
              <a:rPr lang="zh-CN" altLang="en-US" sz="900" dirty="0" smtClean="0"/>
              <a:t>计算精度：</a:t>
            </a:r>
            <a:r>
              <a:rPr lang="en-US" altLang="zh-CN" sz="900" dirty="0" smtClean="0"/>
              <a:t>1</a:t>
            </a:r>
            <a:r>
              <a:rPr lang="zh-CN" altLang="en-US" sz="900" dirty="0" smtClean="0"/>
              <a:t>分钟</a:t>
            </a:r>
            <a:endParaRPr lang="en-US" altLang="zh-CN" sz="900" dirty="0" smtClean="0"/>
          </a:p>
          <a:p>
            <a:r>
              <a:rPr lang="zh-CN" altLang="en-US" sz="900" dirty="0"/>
              <a:t>扫掠</a:t>
            </a:r>
            <a:r>
              <a:rPr lang="zh-CN" altLang="en-US" sz="900" dirty="0" smtClean="0"/>
              <a:t>角：</a:t>
            </a:r>
            <a:r>
              <a:rPr lang="en-US" altLang="zh-CN" sz="900" dirty="0" smtClean="0"/>
              <a:t>10°</a:t>
            </a:r>
            <a:endParaRPr lang="en-US" altLang="zh-CN" sz="900" dirty="0"/>
          </a:p>
          <a:p>
            <a:r>
              <a:rPr lang="zh-CN" altLang="en-US" sz="900" dirty="0" smtClean="0"/>
              <a:t>分析</a:t>
            </a:r>
            <a:r>
              <a:rPr lang="zh-CN" altLang="en-US" sz="900" dirty="0"/>
              <a:t>结果：本项目每套住宅至少有一个主要居室满足冬至日连续一小时满窗日照的要求。</a:t>
            </a:r>
            <a:endParaRPr lang="zh-CN" altLang="en-US" sz="900" dirty="0"/>
          </a:p>
        </p:txBody>
      </p:sp>
      <p:grpSp>
        <p:nvGrpSpPr>
          <p:cNvPr id="18" name="组合 17"/>
          <p:cNvGrpSpPr/>
          <p:nvPr/>
        </p:nvGrpSpPr>
        <p:grpSpPr>
          <a:xfrm>
            <a:off x="8429111" y="5201739"/>
            <a:ext cx="1491756" cy="1539017"/>
            <a:chOff x="11403797" y="6367589"/>
            <a:chExt cx="2188385" cy="2736866"/>
          </a:xfrm>
        </p:grpSpPr>
        <p:sp>
          <p:nvSpPr>
            <p:cNvPr id="19" name="文本框 78"/>
            <p:cNvSpPr txBox="1"/>
            <p:nvPr/>
          </p:nvSpPr>
          <p:spPr>
            <a:xfrm>
              <a:off x="11403797" y="6367589"/>
              <a:ext cx="1269166" cy="499833"/>
            </a:xfrm>
            <a:prstGeom prst="rect">
              <a:avLst/>
            </a:prstGeom>
            <a:noFill/>
            <a:ln w="9525">
              <a:noFill/>
            </a:ln>
          </p:spPr>
          <p:txBody>
            <a:bodyPr>
              <a:spAutoFit/>
            </a:bodyPr>
            <a:lstStyle/>
            <a:p>
              <a:pPr>
                <a:lnSpc>
                  <a:spcPct val="150000"/>
                </a:lnSpc>
              </a:pPr>
              <a:r>
                <a:rPr lang="zh-CN" altLang="en-US" sz="1100" dirty="0">
                  <a:cs typeface="+mn-ea"/>
                  <a:sym typeface="+mn-lt"/>
                </a:rPr>
                <a:t>图  例：</a:t>
              </a:r>
              <a:endParaRPr lang="en-US" altLang="zh-CN" sz="1100" dirty="0">
                <a:cs typeface="+mn-ea"/>
                <a:sym typeface="+mn-lt"/>
              </a:endParaRPr>
            </a:p>
          </p:txBody>
        </p:sp>
        <p:sp>
          <p:nvSpPr>
            <p:cNvPr id="20" name="矩形 19"/>
            <p:cNvSpPr/>
            <p:nvPr/>
          </p:nvSpPr>
          <p:spPr>
            <a:xfrm>
              <a:off x="11575436" y="7883228"/>
              <a:ext cx="413163" cy="192121"/>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mn-ea"/>
                <a:sym typeface="+mn-lt"/>
              </a:endParaRPr>
            </a:p>
          </p:txBody>
        </p:sp>
        <p:sp>
          <p:nvSpPr>
            <p:cNvPr id="21" name="矩形 20"/>
            <p:cNvSpPr/>
            <p:nvPr/>
          </p:nvSpPr>
          <p:spPr>
            <a:xfrm>
              <a:off x="11572143" y="8224636"/>
              <a:ext cx="416455" cy="206283"/>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mn-ea"/>
                <a:sym typeface="+mn-lt"/>
              </a:endParaRPr>
            </a:p>
          </p:txBody>
        </p:sp>
        <p:sp>
          <p:nvSpPr>
            <p:cNvPr id="22" name="矩形 21"/>
            <p:cNvSpPr/>
            <p:nvPr/>
          </p:nvSpPr>
          <p:spPr>
            <a:xfrm>
              <a:off x="11572143" y="8570593"/>
              <a:ext cx="416455" cy="18039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mn-ea"/>
                <a:sym typeface="+mn-lt"/>
              </a:endParaRPr>
            </a:p>
          </p:txBody>
        </p:sp>
        <p:sp>
          <p:nvSpPr>
            <p:cNvPr id="23" name="矩形 22"/>
            <p:cNvSpPr/>
            <p:nvPr/>
          </p:nvSpPr>
          <p:spPr>
            <a:xfrm>
              <a:off x="11578176" y="8915616"/>
              <a:ext cx="410422" cy="188839"/>
            </a:xfrm>
            <a:prstGeom prst="rect">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mn-ea"/>
                <a:sym typeface="+mn-lt"/>
              </a:endParaRPr>
            </a:p>
          </p:txBody>
        </p:sp>
        <p:sp>
          <p:nvSpPr>
            <p:cNvPr id="26" name="矩形 25"/>
            <p:cNvSpPr/>
            <p:nvPr/>
          </p:nvSpPr>
          <p:spPr>
            <a:xfrm>
              <a:off x="11575436" y="6871647"/>
              <a:ext cx="413163" cy="200803"/>
            </a:xfrm>
            <a:prstGeom prst="rect">
              <a:avLst/>
            </a:prstGeom>
            <a:solidFill>
              <a:srgbClr val="DBDB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mn-ea"/>
                <a:sym typeface="+mn-lt"/>
              </a:endParaRPr>
            </a:p>
          </p:txBody>
        </p:sp>
        <p:sp>
          <p:nvSpPr>
            <p:cNvPr id="27" name="矩形 26"/>
            <p:cNvSpPr/>
            <p:nvPr/>
          </p:nvSpPr>
          <p:spPr>
            <a:xfrm>
              <a:off x="11572143" y="7213056"/>
              <a:ext cx="416455" cy="20268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mn-ea"/>
                <a:sym typeface="+mn-lt"/>
              </a:endParaRPr>
            </a:p>
          </p:txBody>
        </p:sp>
        <p:sp>
          <p:nvSpPr>
            <p:cNvPr id="28" name="矩形 27"/>
            <p:cNvSpPr/>
            <p:nvPr/>
          </p:nvSpPr>
          <p:spPr>
            <a:xfrm>
              <a:off x="11572143" y="7559012"/>
              <a:ext cx="416455" cy="18360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mn-ea"/>
                <a:sym typeface="+mn-lt"/>
              </a:endParaRPr>
            </a:p>
          </p:txBody>
        </p:sp>
        <p:sp>
          <p:nvSpPr>
            <p:cNvPr id="29" name="文本框 81"/>
            <p:cNvSpPr txBox="1"/>
            <p:nvPr/>
          </p:nvSpPr>
          <p:spPr>
            <a:xfrm>
              <a:off x="11933612" y="6726882"/>
              <a:ext cx="1658570" cy="332797"/>
            </a:xfrm>
            <a:prstGeom prst="rect">
              <a:avLst/>
            </a:prstGeom>
            <a:noFill/>
            <a:ln w="9525">
              <a:noFill/>
            </a:ln>
          </p:spPr>
          <p:txBody>
            <a:bodyPr wrap="square">
              <a:spAutoFit/>
            </a:bodyPr>
            <a:lstStyle/>
            <a:p>
              <a:pPr>
                <a:lnSpc>
                  <a:spcPct val="150000"/>
                </a:lnSpc>
              </a:pPr>
              <a:r>
                <a:rPr lang="en-US" altLang="zh-CN" sz="900" dirty="0">
                  <a:cs typeface="+mn-ea"/>
                  <a:sym typeface="+mn-lt"/>
                </a:rPr>
                <a:t>0</a:t>
              </a:r>
              <a:r>
                <a:rPr lang="zh-CN" altLang="en-US" sz="900" dirty="0">
                  <a:cs typeface="+mn-ea"/>
                  <a:sym typeface="+mn-lt"/>
                </a:rPr>
                <a:t>小时日照区域</a:t>
              </a:r>
              <a:endParaRPr lang="en-US" altLang="zh-CN" sz="900" dirty="0">
                <a:cs typeface="+mn-ea"/>
                <a:sym typeface="+mn-lt"/>
              </a:endParaRPr>
            </a:p>
          </p:txBody>
        </p:sp>
        <p:sp>
          <p:nvSpPr>
            <p:cNvPr id="30" name="文本框 81"/>
            <p:cNvSpPr txBox="1"/>
            <p:nvPr/>
          </p:nvSpPr>
          <p:spPr>
            <a:xfrm>
              <a:off x="11933612" y="7080752"/>
              <a:ext cx="1615902" cy="332797"/>
            </a:xfrm>
            <a:prstGeom prst="rect">
              <a:avLst/>
            </a:prstGeom>
            <a:noFill/>
            <a:ln w="9525">
              <a:noFill/>
            </a:ln>
          </p:spPr>
          <p:txBody>
            <a:bodyPr wrap="square">
              <a:spAutoFit/>
            </a:bodyPr>
            <a:lstStyle>
              <a:defPPr>
                <a:defRPr lang="zh-CN"/>
              </a:defPPr>
              <a:lvl1pPr>
                <a:lnSpc>
                  <a:spcPct val="150000"/>
                </a:lnSpc>
                <a:defRPr sz="900">
                  <a:cs typeface="+mn-ea"/>
                </a:defRPr>
              </a:lvl1pPr>
            </a:lstStyle>
            <a:p>
              <a:r>
                <a:rPr lang="en-US" altLang="zh-CN" dirty="0">
                  <a:sym typeface="+mn-lt"/>
                </a:rPr>
                <a:t>1</a:t>
              </a:r>
              <a:r>
                <a:rPr lang="zh-CN" altLang="en-US" dirty="0">
                  <a:sym typeface="+mn-lt"/>
                </a:rPr>
                <a:t>小时日照</a:t>
              </a:r>
              <a:r>
                <a:rPr lang="zh-CN" altLang="en-US" dirty="0" smtClean="0">
                  <a:sym typeface="+mn-lt"/>
                </a:rPr>
                <a:t>区域 </a:t>
              </a:r>
              <a:endParaRPr lang="en-US" altLang="zh-CN" dirty="0">
                <a:sym typeface="+mn-lt"/>
              </a:endParaRPr>
            </a:p>
          </p:txBody>
        </p:sp>
        <p:sp>
          <p:nvSpPr>
            <p:cNvPr id="31" name="文本框 81"/>
            <p:cNvSpPr txBox="1"/>
            <p:nvPr/>
          </p:nvSpPr>
          <p:spPr>
            <a:xfrm>
              <a:off x="11924781" y="7390067"/>
              <a:ext cx="1667401" cy="308266"/>
            </a:xfrm>
            <a:prstGeom prst="rect">
              <a:avLst/>
            </a:prstGeom>
            <a:noFill/>
            <a:ln w="9525">
              <a:noFill/>
            </a:ln>
          </p:spPr>
          <p:txBody>
            <a:bodyPr wrap="square">
              <a:spAutoFit/>
            </a:bodyPr>
            <a:lstStyle>
              <a:defPPr>
                <a:defRPr lang="zh-CN"/>
              </a:defPPr>
              <a:lvl1pPr>
                <a:lnSpc>
                  <a:spcPct val="150000"/>
                </a:lnSpc>
                <a:defRPr sz="900">
                  <a:cs typeface="+mn-ea"/>
                </a:defRPr>
              </a:lvl1pPr>
            </a:lstStyle>
            <a:p>
              <a:r>
                <a:rPr lang="en-US" altLang="zh-CN" dirty="0">
                  <a:sym typeface="+mn-lt"/>
                </a:rPr>
                <a:t>2</a:t>
              </a:r>
              <a:r>
                <a:rPr lang="zh-CN" altLang="en-US" dirty="0">
                  <a:sym typeface="+mn-lt"/>
                </a:rPr>
                <a:t>小时日照区域</a:t>
              </a:r>
              <a:endParaRPr lang="en-US" altLang="zh-CN" dirty="0">
                <a:sym typeface="+mn-lt"/>
              </a:endParaRPr>
            </a:p>
          </p:txBody>
        </p:sp>
        <p:sp>
          <p:nvSpPr>
            <p:cNvPr id="32" name="文本框 81"/>
            <p:cNvSpPr txBox="1"/>
            <p:nvPr/>
          </p:nvSpPr>
          <p:spPr>
            <a:xfrm>
              <a:off x="11924781" y="7717896"/>
              <a:ext cx="1628028" cy="308266"/>
            </a:xfrm>
            <a:prstGeom prst="rect">
              <a:avLst/>
            </a:prstGeom>
            <a:noFill/>
            <a:ln w="9525">
              <a:noFill/>
            </a:ln>
          </p:spPr>
          <p:txBody>
            <a:bodyPr wrap="square">
              <a:spAutoFit/>
            </a:bodyPr>
            <a:lstStyle>
              <a:defPPr>
                <a:defRPr lang="zh-CN"/>
              </a:defPPr>
              <a:lvl1pPr>
                <a:lnSpc>
                  <a:spcPct val="150000"/>
                </a:lnSpc>
                <a:defRPr sz="900">
                  <a:cs typeface="+mn-ea"/>
                </a:defRPr>
              </a:lvl1pPr>
            </a:lstStyle>
            <a:p>
              <a:r>
                <a:rPr lang="en-US" altLang="zh-CN" dirty="0">
                  <a:sym typeface="+mn-lt"/>
                </a:rPr>
                <a:t>3</a:t>
              </a:r>
              <a:r>
                <a:rPr lang="zh-CN" altLang="en-US" dirty="0">
                  <a:sym typeface="+mn-lt"/>
                </a:rPr>
                <a:t>小时日照区域</a:t>
              </a:r>
              <a:endParaRPr lang="en-US" altLang="zh-CN" dirty="0">
                <a:sym typeface="+mn-lt"/>
              </a:endParaRPr>
            </a:p>
          </p:txBody>
        </p:sp>
        <p:sp>
          <p:nvSpPr>
            <p:cNvPr id="33" name="文本框 81"/>
            <p:cNvSpPr txBox="1"/>
            <p:nvPr/>
          </p:nvSpPr>
          <p:spPr>
            <a:xfrm>
              <a:off x="11924781" y="8071542"/>
              <a:ext cx="1667401" cy="308266"/>
            </a:xfrm>
            <a:prstGeom prst="rect">
              <a:avLst/>
            </a:prstGeom>
            <a:noFill/>
            <a:ln w="9525">
              <a:noFill/>
            </a:ln>
          </p:spPr>
          <p:txBody>
            <a:bodyPr wrap="square">
              <a:spAutoFit/>
            </a:bodyPr>
            <a:lstStyle>
              <a:defPPr>
                <a:defRPr lang="zh-CN"/>
              </a:defPPr>
              <a:lvl1pPr>
                <a:lnSpc>
                  <a:spcPct val="150000"/>
                </a:lnSpc>
                <a:defRPr sz="900">
                  <a:cs typeface="+mn-ea"/>
                </a:defRPr>
              </a:lvl1pPr>
            </a:lstStyle>
            <a:p>
              <a:r>
                <a:rPr lang="en-US" altLang="zh-CN" dirty="0">
                  <a:sym typeface="+mn-lt"/>
                </a:rPr>
                <a:t>4</a:t>
              </a:r>
              <a:r>
                <a:rPr lang="zh-CN" altLang="en-US" dirty="0">
                  <a:sym typeface="+mn-lt"/>
                </a:rPr>
                <a:t>小时日照区域</a:t>
              </a:r>
              <a:endParaRPr lang="en-US" altLang="zh-CN" dirty="0">
                <a:sym typeface="+mn-lt"/>
              </a:endParaRPr>
            </a:p>
          </p:txBody>
        </p:sp>
        <p:sp>
          <p:nvSpPr>
            <p:cNvPr id="34" name="文本框 81"/>
            <p:cNvSpPr txBox="1"/>
            <p:nvPr/>
          </p:nvSpPr>
          <p:spPr>
            <a:xfrm>
              <a:off x="11924781" y="8429622"/>
              <a:ext cx="1667401" cy="308266"/>
            </a:xfrm>
            <a:prstGeom prst="rect">
              <a:avLst/>
            </a:prstGeom>
            <a:noFill/>
            <a:ln w="9525">
              <a:noFill/>
            </a:ln>
          </p:spPr>
          <p:txBody>
            <a:bodyPr wrap="square">
              <a:spAutoFit/>
            </a:bodyPr>
            <a:lstStyle>
              <a:defPPr>
                <a:defRPr lang="zh-CN"/>
              </a:defPPr>
              <a:lvl1pPr>
                <a:lnSpc>
                  <a:spcPct val="150000"/>
                </a:lnSpc>
                <a:defRPr sz="900">
                  <a:cs typeface="+mn-ea"/>
                </a:defRPr>
              </a:lvl1pPr>
            </a:lstStyle>
            <a:p>
              <a:r>
                <a:rPr lang="en-US" altLang="zh-CN" dirty="0">
                  <a:sym typeface="+mn-lt"/>
                </a:rPr>
                <a:t>5</a:t>
              </a:r>
              <a:r>
                <a:rPr lang="zh-CN" altLang="en-US" dirty="0">
                  <a:sym typeface="+mn-lt"/>
                </a:rPr>
                <a:t>小时日照区域</a:t>
              </a:r>
              <a:endParaRPr lang="en-US" altLang="zh-CN" dirty="0">
                <a:sym typeface="+mn-lt"/>
              </a:endParaRPr>
            </a:p>
          </p:txBody>
        </p:sp>
        <p:sp>
          <p:nvSpPr>
            <p:cNvPr id="35" name="文本框 81"/>
            <p:cNvSpPr txBox="1"/>
            <p:nvPr/>
          </p:nvSpPr>
          <p:spPr>
            <a:xfrm>
              <a:off x="11924780" y="8787701"/>
              <a:ext cx="1624734" cy="308266"/>
            </a:xfrm>
            <a:prstGeom prst="rect">
              <a:avLst/>
            </a:prstGeom>
            <a:noFill/>
            <a:ln w="9525">
              <a:noFill/>
            </a:ln>
          </p:spPr>
          <p:txBody>
            <a:bodyPr wrap="square">
              <a:spAutoFit/>
            </a:bodyPr>
            <a:lstStyle>
              <a:defPPr>
                <a:defRPr lang="zh-CN"/>
              </a:defPPr>
              <a:lvl1pPr>
                <a:lnSpc>
                  <a:spcPct val="150000"/>
                </a:lnSpc>
                <a:defRPr sz="900">
                  <a:cs typeface="+mn-ea"/>
                </a:defRPr>
              </a:lvl1pPr>
            </a:lstStyle>
            <a:p>
              <a:r>
                <a:rPr lang="en-US" altLang="zh-CN" dirty="0">
                  <a:sym typeface="+mn-lt"/>
                </a:rPr>
                <a:t>6</a:t>
              </a:r>
              <a:r>
                <a:rPr lang="zh-CN" altLang="en-US" dirty="0">
                  <a:sym typeface="+mn-lt"/>
                </a:rPr>
                <a:t>小时日照区域</a:t>
              </a:r>
              <a:endParaRPr lang="en-US" altLang="zh-CN" dirty="0">
                <a:sym typeface="+mn-lt"/>
              </a:endParaRPr>
            </a:p>
          </p:txBody>
        </p:sp>
      </p:gr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2279" t="9799" r="2225" b="8810"/>
          <a:stretch>
            <a:fillRect/>
          </a:stretch>
        </p:blipFill>
        <p:spPr>
          <a:xfrm>
            <a:off x="6133631" y="409519"/>
            <a:ext cx="2898170" cy="3293458"/>
          </a:xfrm>
          <a:prstGeom prst="rect">
            <a:avLst/>
          </a:prstGeom>
        </p:spPr>
      </p:pic>
      <p:sp>
        <p:nvSpPr>
          <p:cNvPr id="12" name="矩形 11"/>
          <p:cNvSpPr/>
          <p:nvPr/>
        </p:nvSpPr>
        <p:spPr>
          <a:xfrm>
            <a:off x="9132910" y="3447382"/>
            <a:ext cx="2761910" cy="337185"/>
          </a:xfrm>
          <a:prstGeom prst="rect">
            <a:avLst/>
          </a:prstGeom>
        </p:spPr>
        <p:txBody>
          <a:bodyPr wrap="square">
            <a:spAutoFit/>
          </a:bodyPr>
          <a:lstStyle/>
          <a:p>
            <a:pPr algn="just">
              <a:spcAft>
                <a:spcPts val="0"/>
              </a:spcAft>
            </a:pPr>
            <a:r>
              <a:rPr lang="zh-CN" altLang="zh-CN" sz="800" dirty="0"/>
              <a:t>备注：充电桩车位总共</a:t>
            </a:r>
            <a:r>
              <a:rPr lang="en-US" altLang="zh-CN" sz="800" dirty="0"/>
              <a:t>29</a:t>
            </a:r>
            <a:r>
              <a:rPr lang="zh-CN" altLang="zh-CN" sz="800" dirty="0"/>
              <a:t>个，其中商业充电桩车位为</a:t>
            </a:r>
            <a:r>
              <a:rPr lang="en-US" altLang="zh-CN" sz="800" dirty="0"/>
              <a:t>10</a:t>
            </a:r>
            <a:r>
              <a:rPr lang="zh-CN" altLang="zh-CN" sz="800" dirty="0" smtClean="0"/>
              <a:t>个，住宅</a:t>
            </a:r>
            <a:r>
              <a:rPr lang="zh-CN" altLang="zh-CN" sz="800" dirty="0"/>
              <a:t>充电桩车位数为</a:t>
            </a:r>
            <a:r>
              <a:rPr lang="en-US" altLang="zh-CN" sz="800" dirty="0"/>
              <a:t>19</a:t>
            </a:r>
            <a:r>
              <a:rPr lang="zh-CN" altLang="zh-CN" sz="800" dirty="0"/>
              <a:t>个，地面</a:t>
            </a:r>
            <a:r>
              <a:rPr lang="en-US" altLang="zh-CN" sz="800" dirty="0"/>
              <a:t>12</a:t>
            </a:r>
            <a:r>
              <a:rPr lang="zh-CN" altLang="zh-CN" sz="800" dirty="0"/>
              <a:t>个，地下</a:t>
            </a:r>
            <a:r>
              <a:rPr lang="en-US" altLang="zh-CN" sz="800" dirty="0"/>
              <a:t>17</a:t>
            </a:r>
            <a:r>
              <a:rPr lang="zh-CN" altLang="zh-CN" sz="800" dirty="0" smtClean="0"/>
              <a:t>个</a:t>
            </a:r>
            <a:r>
              <a:rPr lang="zh-CN" altLang="en-US" sz="800" dirty="0" smtClean="0"/>
              <a:t>。</a:t>
            </a:r>
            <a:endParaRPr lang="zh-CN" altLang="zh-CN" sz="800" kern="100" dirty="0">
              <a:effectLst/>
              <a:latin typeface="Times New Roman" panose="02020603050405020304" pitchFamily="18" charset="0"/>
              <a:ea typeface="宋体" panose="02010600030101010101" pitchFamily="2" charset="-122"/>
            </a:endParaRPr>
          </a:p>
        </p:txBody>
      </p:sp>
      <p:graphicFrame>
        <p:nvGraphicFramePr>
          <p:cNvPr id="24" name="表格 23"/>
          <p:cNvGraphicFramePr>
            <a:graphicFrameLocks noGrp="1"/>
          </p:cNvGraphicFramePr>
          <p:nvPr>
            <p:custDataLst>
              <p:tags r:id="rId5"/>
            </p:custDataLst>
          </p:nvPr>
        </p:nvGraphicFramePr>
        <p:xfrm>
          <a:off x="9204560" y="554926"/>
          <a:ext cx="2614183" cy="2905153"/>
        </p:xfrm>
        <a:graphic>
          <a:graphicData uri="http://schemas.openxmlformats.org/drawingml/2006/table">
            <a:tbl>
              <a:tblPr/>
              <a:tblGrid>
                <a:gridCol w="304254"/>
                <a:gridCol w="304254"/>
                <a:gridCol w="304254"/>
                <a:gridCol w="847375"/>
                <a:gridCol w="427023"/>
                <a:gridCol w="427023"/>
              </a:tblGrid>
              <a:tr h="126311">
                <a:tc gridSpan="6">
                  <a:txBody>
                    <a:bodyPr/>
                    <a:lstStyle/>
                    <a:p>
                      <a:pPr algn="ctr" fontAlgn="ctr"/>
                      <a:r>
                        <a:rPr lang="zh-CN" altLang="en-US" sz="500" b="1" i="0" u="none" strike="noStrike" dirty="0">
                          <a:solidFill>
                            <a:srgbClr val="000000"/>
                          </a:solidFill>
                          <a:effectLst/>
                          <a:latin typeface="宋体" panose="02010600030101010101" pitchFamily="2" charset="-122"/>
                          <a:ea typeface="宋体" panose="02010600030101010101" pitchFamily="2" charset="-122"/>
                        </a:rPr>
                        <a:t>主要经济技术指标</a:t>
                      </a:r>
                      <a:endParaRPr lang="zh-CN" altLang="en-US" sz="500" b="1" i="0" u="none" strike="noStrike" dirty="0">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cPr/>
                </a:tc>
                <a:tc hMerge="1">
                  <a:tcPr/>
                </a:tc>
                <a:tc hMerge="1">
                  <a:tcPr/>
                </a:tc>
                <a:tc hMerge="1">
                  <a:tcPr/>
                </a:tc>
                <a:tc hMerge="1">
                  <a:tcPr/>
                </a:tc>
              </a:tr>
              <a:tr h="126311">
                <a:tc>
                  <a:txBody>
                    <a:bodyPr/>
                    <a:lstStyle/>
                    <a:p>
                      <a:pPr algn="ctr" fontAlgn="b"/>
                      <a:r>
                        <a:rPr lang="zh-CN" altLang="en-US" sz="500" b="1" i="0" u="none" strike="noStrike">
                          <a:solidFill>
                            <a:srgbClr val="000000"/>
                          </a:solidFill>
                          <a:effectLst/>
                          <a:latin typeface="宋体" panose="02010600030101010101" pitchFamily="2" charset="-122"/>
                          <a:ea typeface="宋体" panose="02010600030101010101" pitchFamily="2" charset="-122"/>
                        </a:rPr>
                        <a:t>序号</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项目类别</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计量单位</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设计指标</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净用地面积</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13452.23</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2</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总建筑面积</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58661.5</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311">
                <a:tc rowSpan="8">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3</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地上建筑面积（计容建筑面积）</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45699.74</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vMerge="1">
                  <a:tcPr/>
                </a:tc>
                <a:tc rowSpan="7">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其中</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住宅面积</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32356.96</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311">
                <a:tc vMerge="1">
                  <a:tcPr/>
                </a:tc>
                <a:tc vMerge="1">
                  <a:tcPr/>
                </a:tc>
                <a:tc gridSpan="2">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商业面积</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12741.42</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311">
                <a:tc vMerge="1">
                  <a:tcPr/>
                </a:tc>
                <a:tc vMerge="1">
                  <a:tcPr/>
                </a:tc>
                <a:tc gridSpan="2">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配套面积</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601.36</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vMerge="1">
                  <a:tcPr/>
                </a:tc>
                <a:tc vMerge="1">
                  <a:tcPr/>
                </a:tc>
                <a:tc rowSpan="4">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其中</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公厕面积（</a:t>
                      </a:r>
                      <a:r>
                        <a:rPr lang="en-US" altLang="zh-CN" sz="500" b="1" i="0" u="none" strike="noStrike">
                          <a:solidFill>
                            <a:srgbClr val="000000"/>
                          </a:solidFill>
                          <a:effectLst/>
                          <a:latin typeface="宋体" panose="02010600030101010101" pitchFamily="2" charset="-122"/>
                          <a:ea typeface="宋体" panose="02010600030101010101" pitchFamily="2" charset="-122"/>
                        </a:rPr>
                        <a:t>5#</a:t>
                      </a: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91.12</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vMerge="1">
                  <a:tcPr/>
                </a:tc>
                <a:tc vMerge="1">
                  <a:tcPr/>
                </a:tc>
                <a:tc v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老年人活动用房（</a:t>
                      </a:r>
                      <a:r>
                        <a:rPr lang="en-US" altLang="zh-CN" sz="500" b="1" i="0" u="none" strike="noStrike">
                          <a:solidFill>
                            <a:srgbClr val="000000"/>
                          </a:solidFill>
                          <a:effectLst/>
                          <a:latin typeface="宋体" panose="02010600030101010101" pitchFamily="2" charset="-122"/>
                          <a:ea typeface="宋体" panose="02010600030101010101" pitchFamily="2" charset="-122"/>
                        </a:rPr>
                        <a:t>5#</a:t>
                      </a:r>
                      <a:r>
                        <a:rPr lang="zh-CN" altLang="en-US" sz="500" b="1" i="0" u="none" strike="noStrike">
                          <a:solidFill>
                            <a:srgbClr val="000000"/>
                          </a:solidFill>
                          <a:effectLst/>
                          <a:latin typeface="宋体" panose="02010600030101010101" pitchFamily="2" charset="-122"/>
                          <a:ea typeface="宋体" panose="02010600030101010101" pitchFamily="2" charset="-122"/>
                        </a:rPr>
                        <a:t>楼）</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129.96</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vMerge="1">
                  <a:tcPr/>
                </a:tc>
                <a:tc vMerge="1">
                  <a:tcPr/>
                </a:tc>
                <a:tc v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社区活动用房（</a:t>
                      </a:r>
                      <a:r>
                        <a:rPr lang="en-US" altLang="zh-CN" sz="500" b="1" i="0" u="none" strike="noStrike">
                          <a:solidFill>
                            <a:srgbClr val="000000"/>
                          </a:solidFill>
                          <a:effectLst/>
                          <a:latin typeface="宋体" panose="02010600030101010101" pitchFamily="2" charset="-122"/>
                          <a:ea typeface="宋体" panose="02010600030101010101" pitchFamily="2" charset="-122"/>
                        </a:rPr>
                        <a:t>5#</a:t>
                      </a:r>
                      <a:r>
                        <a:rPr lang="zh-CN" altLang="en-US" sz="500" b="1" i="0" u="none" strike="noStrike">
                          <a:solidFill>
                            <a:srgbClr val="000000"/>
                          </a:solidFill>
                          <a:effectLst/>
                          <a:latin typeface="宋体" panose="02010600030101010101" pitchFamily="2" charset="-122"/>
                          <a:ea typeface="宋体" panose="02010600030101010101" pitchFamily="2" charset="-122"/>
                        </a:rPr>
                        <a:t>楼）</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206.74</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vMerge="1">
                  <a:tcPr/>
                </a:tc>
                <a:tc vMerge="1">
                  <a:tcPr/>
                </a:tc>
                <a:tc v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物业用房（</a:t>
                      </a:r>
                      <a:r>
                        <a:rPr lang="en-US" altLang="zh-CN" sz="500" b="1" i="0" u="none" strike="noStrike">
                          <a:solidFill>
                            <a:srgbClr val="000000"/>
                          </a:solidFill>
                          <a:effectLst/>
                          <a:latin typeface="宋体" panose="02010600030101010101" pitchFamily="2" charset="-122"/>
                          <a:ea typeface="宋体" panose="02010600030101010101" pitchFamily="2" charset="-122"/>
                        </a:rPr>
                        <a:t>5#</a:t>
                      </a:r>
                      <a:r>
                        <a:rPr lang="zh-CN" altLang="en-US" sz="500" b="1" i="0" u="none" strike="noStrike">
                          <a:solidFill>
                            <a:srgbClr val="000000"/>
                          </a:solidFill>
                          <a:effectLst/>
                          <a:latin typeface="宋体" panose="02010600030101010101" pitchFamily="2" charset="-122"/>
                          <a:ea typeface="宋体" panose="02010600030101010101" pitchFamily="2" charset="-122"/>
                        </a:rPr>
                        <a:t>楼）</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173.54</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rowSpan="3">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4</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地下总建筑面积</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dirty="0">
                          <a:solidFill>
                            <a:srgbClr val="000000"/>
                          </a:solidFill>
                          <a:effectLst/>
                          <a:latin typeface="宋体" panose="02010600030101010101" pitchFamily="2" charset="-122"/>
                          <a:ea typeface="宋体" panose="02010600030101010101" pitchFamily="2" charset="-122"/>
                        </a:rPr>
                        <a:t>㎡</a:t>
                      </a:r>
                      <a:endParaRPr lang="zh-CN" altLang="en-US" sz="500" b="1" i="0" u="none" strike="noStrike" dirty="0">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12961.76</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vMerge="1">
                  <a:tcPr/>
                </a:tc>
                <a:tc rowSpan="2">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其中</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地下一层</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机动车库及设备用房</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12018.1</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vMerge="1">
                  <a:tcPr/>
                </a:tc>
                <a:tc v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夹层</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非机动车库</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943.66</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5</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机动车停车位</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个</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253 </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6</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非机动车停车位</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个</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232 </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7</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建筑占地面积</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6176.61</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8</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建筑密度</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45.92%</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9</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绿地面积</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2690.45</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10</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绿地率</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20%</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11</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容积率</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　</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3.40 </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6311">
                <a:tc>
                  <a:txBody>
                    <a:bodyPr/>
                    <a:lstStyle/>
                    <a:p>
                      <a:pPr algn="ctr" fontAlgn="ctr"/>
                      <a:r>
                        <a:rPr lang="en-US" altLang="zh-CN" sz="500" b="1" i="0" u="none" strike="noStrike">
                          <a:solidFill>
                            <a:srgbClr val="000000"/>
                          </a:solidFill>
                          <a:effectLst/>
                          <a:latin typeface="宋体" panose="02010600030101010101" pitchFamily="2" charset="-122"/>
                          <a:ea typeface="宋体" panose="02010600030101010101" pitchFamily="2" charset="-122"/>
                        </a:rPr>
                        <a:t>12</a:t>
                      </a:r>
                      <a:endParaRPr lang="en-US" altLang="zh-CN"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户数</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户</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500" b="1" i="0" u="none" strike="noStrike" dirty="0">
                          <a:solidFill>
                            <a:srgbClr val="000000"/>
                          </a:solidFill>
                          <a:effectLst/>
                          <a:latin typeface="宋体" panose="02010600030101010101" pitchFamily="2" charset="-122"/>
                          <a:ea typeface="宋体" panose="02010600030101010101" pitchFamily="2" charset="-122"/>
                        </a:rPr>
                        <a:t>295</a:t>
                      </a:r>
                      <a:endParaRPr lang="en-US" altLang="zh-CN" sz="500" b="1" i="0" u="none" strike="noStrike" dirty="0">
                        <a:solidFill>
                          <a:srgbClr val="000000"/>
                        </a:solidFill>
                        <a:effectLst/>
                        <a:latin typeface="宋体" panose="02010600030101010101" pitchFamily="2" charset="-122"/>
                        <a:ea typeface="宋体" panose="02010600030101010101" pitchFamily="2" charset="-122"/>
                      </a:endParaRPr>
                    </a:p>
                  </a:txBody>
                  <a:tcPr marL="4713" marR="4713" marT="47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8b5682f3-bef2-405c-83ab-959062ecdb99}"/>
</p:tagLst>
</file>

<file path=ppt/tags/tag2.xml><?xml version="1.0" encoding="utf-8"?>
<p:tagLst xmlns:p="http://schemas.openxmlformats.org/presentationml/2006/main">
  <p:tag name="KSO_WPP_MARK_KEY" val="8ce9e140-548e-4c67-970b-ffe9055f8857"/>
  <p:tag name="COMMONDATA" val="eyJoZGlkIjoiODBjZDMxMmIyOTcxN2NmYzRmMWQ0MjE4MTI0MjJiODA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1342</Words>
  <Application>WPS 演示</Application>
  <PresentationFormat>宽屏</PresentationFormat>
  <Paragraphs>330</Paragraphs>
  <Slides>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vt:i4>
      </vt:variant>
    </vt:vector>
  </HeadingPairs>
  <TitlesOfParts>
    <vt:vector size="11" baseType="lpstr">
      <vt:lpstr>Arial</vt:lpstr>
      <vt:lpstr>宋体</vt:lpstr>
      <vt:lpstr>Wingdings</vt:lpstr>
      <vt:lpstr>Times New Roman</vt:lpstr>
      <vt:lpstr>等线</vt:lpstr>
      <vt:lpstr>微软雅黑</vt:lpstr>
      <vt:lpstr>Arial Unicode MS</vt:lpstr>
      <vt:lpstr>等线 Light</vt:lpstr>
      <vt:lpstr>Calibri</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耿</cp:lastModifiedBy>
  <cp:revision>43</cp:revision>
  <dcterms:created xsi:type="dcterms:W3CDTF">2023-05-09T07:48:00Z</dcterms:created>
  <dcterms:modified xsi:type="dcterms:W3CDTF">2023-05-19T03:33:15Z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F45C87713D6345ECB86CA035BE9026E1_12</vt:lpwstr>
  </property>
  <property fmtid="{D5CDD505-2E9C-101B-9397-08002B2CF9AE}" pid="3" name="KSOProductBuildVer">
    <vt:lpwstr>2052-11.1.0.14309</vt:lpwstr>
  </property>
</Properties>
</file>